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665"/>
  </p:normalViewPr>
  <p:slideViewPr>
    <p:cSldViewPr snapToGrid="0" snapToObjects="1" showGuides="1">
      <p:cViewPr varScale="1">
        <p:scale>
          <a:sx n="103" d="100"/>
          <a:sy n="103" d="100"/>
        </p:scale>
        <p:origin x="5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B4E4-0488-6042-9E5F-2912B48A2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46BCD-1161-4F43-8CAD-825BC6833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5A95-B110-E04B-A84D-4451DF41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BFAA-D837-A347-9B36-5C3B4143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1BE9-ADF7-0F48-815B-954A5A58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CC34-4E1B-4844-BCF9-B0B54344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382D7-BAC4-1046-A741-C67B1377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3A9B-6137-1B42-B4D2-38E59FDA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A075-FA8A-4243-B140-28F3705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657A-13CB-5C4E-841D-0B0C722C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B1FC6-FD41-8043-ACC9-5762C77AC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609CE-91C7-3542-BC6A-A963D36E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413D-5293-534E-8FA4-E104E284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9AAA-76A2-7D45-9A6E-C7F08D3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A61E-B215-BF4D-B4E6-AF70E854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FAA6-BA52-AD49-A1AF-7F713BFA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3D75-4614-1A4B-87B0-0CD82EDE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ECB9-06B7-AD44-87B5-36DF7659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240B-1FCE-6648-8609-F1991974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8F2F-3FED-D349-BAFB-B72C9D2A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0921-482A-8B40-85E0-E5903F64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3A8EC-53B3-1B48-9453-2DF78E5D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B053-E9F2-9647-AB89-1A9F0801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48ED-E81C-B845-9B45-59EE8F9F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B073-033B-2546-933D-3F391F18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7E9C-D34B-134A-BF69-401455E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3B54-5EE5-084F-A549-4082FEFEC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8C6DF-12A2-8241-AF4F-151AFEAFD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7BE56-74C3-1044-8E86-B9A30287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B598-EA6B-1040-90E4-89E5F84A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AA8E-EBF3-CF4F-BE49-902741CA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626E-1D01-1A4E-A6EF-C51B79AA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10E3-2B61-0C4E-A2BE-9EF80F26B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43BCC-8D21-FE43-BB96-05089D30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2027E-D9E3-7344-866D-E960FDB3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CC2DF-A999-C841-AC26-70BD693BD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AA377-FDF7-3340-B8B3-25EDD7AB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363D-33DB-DF4E-BE30-7937E8C0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258F-3403-AC42-97C0-B4D04531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A76C-AAAD-164E-ADF3-9972012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11BE8-0A6E-BA45-8329-3212D4CF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A5A71-6374-8C42-8AAF-63DF79C1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CD1B2-0F08-3842-8A71-CAC458A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0A650-CE21-C243-8941-E6CFF3DF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68106-2BB0-E642-ADC4-C6A472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037C7-DD41-1841-ADFD-CB7D1C2D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E57E-A24F-7F4A-8D14-AB900AE5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6597-DF21-2843-A51D-0DCE318A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2154-9662-634D-916A-C95CA55C4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FA00-DE3A-884F-827A-65CB159E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17EF9-9BB2-7644-950E-E929F2BE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C8F7-B5F5-894A-B718-4467C8C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8AD6-1B1C-514E-84F1-A291A2E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CCF81-6138-E54E-825D-282E194DA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7E549-3BFE-454D-9216-B1584DF9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BC66B-1E96-DF4B-A6B5-24077F59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4688-879D-5A4E-845C-F45EEF41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AE7D-DC58-A04D-A243-9CB0AFF7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/>
            </a:gs>
            <a:gs pos="100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1DAC1-2582-C144-B534-FF22B0B2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877D-E683-D64C-AB10-B6AC061D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9297-F089-AF45-BE5B-AC6D74DA1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A002-8C72-7A4F-8370-B63F0E5D61F4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003B-DE17-FC4A-A5D4-3DC925043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8273-0CA7-544D-9417-CE353D36C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B3E7-2B8D-E14E-AA58-7D42E702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– main assignment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51A183-9B5E-E343-B870-8907F95A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 day from 15-17h</a:t>
            </a:r>
          </a:p>
        </p:txBody>
      </p:sp>
    </p:spTree>
    <p:extLst>
      <p:ext uri="{BB962C8B-B14F-4D97-AF65-F5344CB8AC3E}">
        <p14:creationId xmlns:p14="http://schemas.microsoft.com/office/powerpoint/2010/main" val="72544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sv-SE" sz="2400" dirty="0" err="1"/>
              <a:t>seqname</a:t>
            </a:r>
            <a:r>
              <a:rPr lang="sv-SE" sz="2400" dirty="0"/>
              <a:t> - </a:t>
            </a:r>
            <a:r>
              <a:rPr lang="sv-SE" sz="2400" dirty="0" err="1"/>
              <a:t>name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chromosome</a:t>
            </a:r>
            <a:r>
              <a:rPr lang="sv-SE" sz="2400" dirty="0"/>
              <a:t> or </a:t>
            </a:r>
            <a:r>
              <a:rPr lang="sv-SE" sz="2400" dirty="0" err="1"/>
              <a:t>scaffold</a:t>
            </a:r>
            <a:r>
              <a:rPr lang="sv-SE" sz="2400" dirty="0"/>
              <a:t>; </a:t>
            </a:r>
            <a:r>
              <a:rPr lang="sv-SE" sz="2400" dirty="0" err="1"/>
              <a:t>chromosome</a:t>
            </a:r>
            <a:r>
              <a:rPr lang="sv-SE" sz="2400" dirty="0"/>
              <a:t> </a:t>
            </a:r>
            <a:r>
              <a:rPr lang="sv-SE" sz="2400" dirty="0" err="1"/>
              <a:t>names</a:t>
            </a:r>
            <a:r>
              <a:rPr lang="sv-SE" sz="2400" dirty="0"/>
              <a:t> </a:t>
            </a:r>
            <a:r>
              <a:rPr lang="sv-SE" sz="2400" dirty="0" err="1"/>
              <a:t>without</a:t>
            </a:r>
            <a:r>
              <a:rPr lang="sv-SE" sz="2400" dirty="0"/>
              <a:t> a '</a:t>
            </a:r>
            <a:r>
              <a:rPr lang="sv-SE" sz="2400" dirty="0" err="1"/>
              <a:t>chr</a:t>
            </a:r>
            <a:r>
              <a:rPr lang="sv-SE" sz="2400" dirty="0"/>
              <a:t>’ </a:t>
            </a:r>
          </a:p>
          <a:p>
            <a:pPr algn="just"/>
            <a:r>
              <a:rPr lang="sv-SE" sz="2400" dirty="0"/>
              <a:t>source - </a:t>
            </a:r>
            <a:r>
              <a:rPr lang="sv-SE" sz="2400" dirty="0" err="1"/>
              <a:t>name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program </a:t>
            </a:r>
            <a:r>
              <a:rPr lang="sv-SE" sz="2400" dirty="0" err="1"/>
              <a:t>that</a:t>
            </a:r>
            <a:r>
              <a:rPr lang="sv-SE" sz="2400" dirty="0"/>
              <a:t> </a:t>
            </a:r>
            <a:r>
              <a:rPr lang="sv-SE" sz="2400" dirty="0" err="1"/>
              <a:t>generated</a:t>
            </a:r>
            <a:r>
              <a:rPr lang="sv-SE" sz="2400" dirty="0"/>
              <a:t> </a:t>
            </a:r>
            <a:r>
              <a:rPr lang="sv-SE" sz="2400" dirty="0" err="1"/>
              <a:t>this</a:t>
            </a:r>
            <a:r>
              <a:rPr lang="sv-SE" sz="2400" dirty="0"/>
              <a:t> feature, or the data source (</a:t>
            </a:r>
            <a:r>
              <a:rPr lang="sv-SE" sz="2400" dirty="0" err="1"/>
              <a:t>database</a:t>
            </a:r>
            <a:r>
              <a:rPr lang="sv-SE" sz="2400" dirty="0"/>
              <a:t> or </a:t>
            </a:r>
            <a:r>
              <a:rPr lang="sv-SE" sz="2400" dirty="0" err="1"/>
              <a:t>project</a:t>
            </a:r>
            <a:r>
              <a:rPr lang="sv-SE" sz="2400" dirty="0"/>
              <a:t> </a:t>
            </a:r>
            <a:r>
              <a:rPr lang="sv-SE" sz="2400" dirty="0" err="1"/>
              <a:t>name</a:t>
            </a:r>
            <a:r>
              <a:rPr lang="sv-SE" sz="2400" dirty="0"/>
              <a:t>) </a:t>
            </a:r>
          </a:p>
          <a:p>
            <a:pPr algn="just"/>
            <a:r>
              <a:rPr lang="sv-SE" sz="2400" dirty="0"/>
              <a:t>feature - feature </a:t>
            </a:r>
            <a:r>
              <a:rPr lang="sv-SE" sz="2400" dirty="0" err="1"/>
              <a:t>type</a:t>
            </a:r>
            <a:r>
              <a:rPr lang="sv-SE" sz="2400" dirty="0"/>
              <a:t> </a:t>
            </a:r>
            <a:r>
              <a:rPr lang="sv-SE" sz="2400" dirty="0" err="1"/>
              <a:t>name</a:t>
            </a:r>
            <a:r>
              <a:rPr lang="sv-SE" sz="2400" dirty="0"/>
              <a:t>. </a:t>
            </a:r>
            <a:r>
              <a:rPr lang="sv-SE" sz="2400" dirty="0" err="1"/>
              <a:t>Current</a:t>
            </a:r>
            <a:r>
              <a:rPr lang="sv-SE" sz="2400" dirty="0"/>
              <a:t> </a:t>
            </a:r>
            <a:r>
              <a:rPr lang="sv-SE" sz="2400" dirty="0" err="1"/>
              <a:t>allowed</a:t>
            </a:r>
            <a:r>
              <a:rPr lang="sv-SE" sz="2400" dirty="0"/>
              <a:t> features </a:t>
            </a:r>
            <a:r>
              <a:rPr lang="sv-SE" sz="2400" dirty="0" err="1"/>
              <a:t>are</a:t>
            </a:r>
            <a:r>
              <a:rPr lang="sv-SE" sz="2400" dirty="0"/>
              <a:t> {gene, transcript, </a:t>
            </a:r>
            <a:r>
              <a:rPr lang="sv-SE" sz="2400" dirty="0" err="1"/>
              <a:t>exon</a:t>
            </a:r>
            <a:r>
              <a:rPr lang="sv-SE" sz="2400" dirty="0"/>
              <a:t>, CDS, </a:t>
            </a:r>
            <a:r>
              <a:rPr lang="sv-SE" sz="2400" dirty="0" err="1"/>
              <a:t>Selenocysteine</a:t>
            </a:r>
            <a:r>
              <a:rPr lang="sv-SE" sz="2400" dirty="0"/>
              <a:t>, </a:t>
            </a:r>
            <a:r>
              <a:rPr lang="sv-SE" sz="2400" dirty="0" err="1"/>
              <a:t>start_codon</a:t>
            </a:r>
            <a:r>
              <a:rPr lang="sv-SE" sz="2400" dirty="0"/>
              <a:t>, </a:t>
            </a:r>
            <a:r>
              <a:rPr lang="sv-SE" sz="2400" dirty="0" err="1"/>
              <a:t>stop_codon</a:t>
            </a:r>
            <a:r>
              <a:rPr lang="sv-SE" sz="2400" dirty="0"/>
              <a:t> and UTR}.</a:t>
            </a:r>
          </a:p>
          <a:p>
            <a:pPr algn="just"/>
            <a:r>
              <a:rPr lang="sv-SE" sz="2400" dirty="0"/>
              <a:t>start - start position </a:t>
            </a:r>
            <a:r>
              <a:rPr lang="sv-SE" sz="2400" dirty="0" err="1"/>
              <a:t>of</a:t>
            </a:r>
            <a:r>
              <a:rPr lang="sv-SE" sz="2400" dirty="0"/>
              <a:t> the feature,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sequence</a:t>
            </a:r>
            <a:r>
              <a:rPr lang="sv-SE" sz="2400" dirty="0"/>
              <a:t> </a:t>
            </a:r>
            <a:r>
              <a:rPr lang="sv-SE" sz="2400" dirty="0" err="1"/>
              <a:t>numbering</a:t>
            </a:r>
            <a:r>
              <a:rPr lang="sv-SE" sz="2400" dirty="0"/>
              <a:t> </a:t>
            </a:r>
            <a:r>
              <a:rPr lang="sv-SE" sz="2400" dirty="0" err="1"/>
              <a:t>starting</a:t>
            </a:r>
            <a:r>
              <a:rPr lang="sv-SE" sz="2400" dirty="0"/>
              <a:t> at 1</a:t>
            </a:r>
          </a:p>
          <a:p>
            <a:pPr algn="just"/>
            <a:r>
              <a:rPr lang="sv-SE" sz="2400" dirty="0"/>
              <a:t>end - end position </a:t>
            </a:r>
            <a:r>
              <a:rPr lang="sv-SE" sz="2400" dirty="0" err="1"/>
              <a:t>of</a:t>
            </a:r>
            <a:r>
              <a:rPr lang="sv-SE" sz="2400" dirty="0"/>
              <a:t> the feature,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sequence</a:t>
            </a:r>
            <a:r>
              <a:rPr lang="sv-SE" sz="2400" dirty="0"/>
              <a:t> </a:t>
            </a:r>
            <a:r>
              <a:rPr lang="sv-SE" sz="2400" dirty="0" err="1"/>
              <a:t>numbering</a:t>
            </a:r>
            <a:r>
              <a:rPr lang="sv-SE" sz="2400" dirty="0"/>
              <a:t> </a:t>
            </a:r>
            <a:r>
              <a:rPr lang="sv-SE" sz="2400" dirty="0" err="1"/>
              <a:t>starting</a:t>
            </a:r>
            <a:r>
              <a:rPr lang="sv-SE" sz="2400" dirty="0"/>
              <a:t> at 1</a:t>
            </a:r>
          </a:p>
        </p:txBody>
      </p:sp>
    </p:spTree>
    <p:extLst>
      <p:ext uri="{BB962C8B-B14F-4D97-AF65-F5344CB8AC3E}">
        <p14:creationId xmlns:p14="http://schemas.microsoft.com/office/powerpoint/2010/main" val="31596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sv-SE" sz="2400" dirty="0"/>
              <a:t>score - a </a:t>
            </a:r>
            <a:r>
              <a:rPr lang="sv-SE" sz="2400" dirty="0" err="1"/>
              <a:t>floating</a:t>
            </a:r>
            <a:r>
              <a:rPr lang="sv-SE" sz="2400" dirty="0"/>
              <a:t> </a:t>
            </a:r>
            <a:r>
              <a:rPr lang="sv-SE" sz="2400" dirty="0" err="1"/>
              <a:t>point</a:t>
            </a:r>
            <a:r>
              <a:rPr lang="sv-SE" sz="2400" dirty="0"/>
              <a:t> </a:t>
            </a:r>
            <a:r>
              <a:rPr lang="sv-SE" sz="2400" dirty="0" err="1"/>
              <a:t>value</a:t>
            </a:r>
            <a:r>
              <a:rPr lang="sv-SE" sz="2400" dirty="0"/>
              <a:t> </a:t>
            </a:r>
            <a:r>
              <a:rPr lang="sv-SE" sz="2400" dirty="0" err="1"/>
              <a:t>indiciating</a:t>
            </a:r>
            <a:r>
              <a:rPr lang="sv-SE" sz="2400" dirty="0"/>
              <a:t> the score </a:t>
            </a:r>
            <a:r>
              <a:rPr lang="sv-SE" sz="2400" dirty="0" err="1"/>
              <a:t>of</a:t>
            </a:r>
            <a:r>
              <a:rPr lang="sv-SE" sz="2400" dirty="0"/>
              <a:t> a feature </a:t>
            </a:r>
          </a:p>
          <a:p>
            <a:pPr algn="just"/>
            <a:r>
              <a:rPr lang="sv-SE" sz="2400" dirty="0"/>
              <a:t>strand - </a:t>
            </a:r>
            <a:r>
              <a:rPr lang="sv-SE" sz="2400" dirty="0" err="1"/>
              <a:t>defined</a:t>
            </a:r>
            <a:r>
              <a:rPr lang="sv-SE" sz="2400" dirty="0"/>
              <a:t> as + (forward) or - (</a:t>
            </a:r>
            <a:r>
              <a:rPr lang="sv-SE" sz="2400" dirty="0" err="1"/>
              <a:t>reverse</a:t>
            </a:r>
            <a:r>
              <a:rPr lang="sv-SE" sz="2400" dirty="0"/>
              <a:t>)</a:t>
            </a:r>
          </a:p>
          <a:p>
            <a:pPr algn="just"/>
            <a:r>
              <a:rPr lang="sv-SE" sz="2400" dirty="0" err="1"/>
              <a:t>frame</a:t>
            </a:r>
            <a:r>
              <a:rPr lang="sv-SE" sz="2400" dirty="0"/>
              <a:t> - </a:t>
            </a:r>
            <a:r>
              <a:rPr lang="sv-SE" sz="2400" dirty="0" err="1"/>
              <a:t>reading</a:t>
            </a:r>
            <a:r>
              <a:rPr lang="sv-SE" sz="2400" dirty="0"/>
              <a:t> </a:t>
            </a:r>
            <a:r>
              <a:rPr lang="sv-SE" sz="2400" dirty="0" err="1"/>
              <a:t>frame</a:t>
            </a:r>
            <a:r>
              <a:rPr lang="sv-SE" sz="2400" dirty="0"/>
              <a:t>, </a:t>
            </a:r>
            <a:r>
              <a:rPr lang="sv-SE" sz="2400" dirty="0" err="1"/>
              <a:t>one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'0', '1' or '2'</a:t>
            </a:r>
          </a:p>
          <a:p>
            <a:pPr algn="just"/>
            <a:r>
              <a:rPr lang="sv-SE" sz="2400" dirty="0" err="1"/>
              <a:t>attribute</a:t>
            </a:r>
            <a:r>
              <a:rPr lang="sv-SE" sz="2400" dirty="0"/>
              <a:t> - a </a:t>
            </a:r>
            <a:r>
              <a:rPr lang="sv-SE" sz="2400" dirty="0" err="1"/>
              <a:t>semicolon-separated</a:t>
            </a:r>
            <a:r>
              <a:rPr lang="sv-SE" sz="2400" dirty="0"/>
              <a:t> list </a:t>
            </a:r>
            <a:r>
              <a:rPr lang="sv-SE" sz="2400" dirty="0" err="1"/>
              <a:t>of</a:t>
            </a:r>
            <a:r>
              <a:rPr lang="sv-SE" sz="2400" dirty="0"/>
              <a:t> tag-</a:t>
            </a:r>
            <a:r>
              <a:rPr lang="sv-SE" sz="2400" dirty="0" err="1"/>
              <a:t>value</a:t>
            </a:r>
            <a:r>
              <a:rPr lang="sv-SE" sz="2400" dirty="0"/>
              <a:t> pairs (</a:t>
            </a:r>
            <a:r>
              <a:rPr lang="sv-SE" sz="2400" dirty="0" err="1"/>
              <a:t>separated</a:t>
            </a:r>
            <a:r>
              <a:rPr lang="sv-SE" sz="2400" dirty="0"/>
              <a:t> by a space), </a:t>
            </a:r>
            <a:r>
              <a:rPr lang="sv-SE" sz="2400" dirty="0" err="1"/>
              <a:t>providing</a:t>
            </a:r>
            <a:r>
              <a:rPr lang="sv-SE" sz="2400" dirty="0"/>
              <a:t> </a:t>
            </a:r>
            <a:r>
              <a:rPr lang="sv-SE" sz="2400" dirty="0" err="1"/>
              <a:t>additional</a:t>
            </a:r>
            <a:r>
              <a:rPr lang="sv-SE" sz="2400" dirty="0"/>
              <a:t> information </a:t>
            </a:r>
            <a:r>
              <a:rPr lang="sv-SE" sz="2400" dirty="0" err="1"/>
              <a:t>about</a:t>
            </a:r>
            <a:r>
              <a:rPr lang="sv-SE" sz="2400" dirty="0"/>
              <a:t> </a:t>
            </a:r>
            <a:r>
              <a:rPr lang="sv-SE" sz="2400" dirty="0" err="1"/>
              <a:t>each</a:t>
            </a:r>
            <a:r>
              <a:rPr lang="sv-SE" sz="2400" dirty="0"/>
              <a:t> feature. A </a:t>
            </a:r>
            <a:r>
              <a:rPr lang="sv-SE" sz="2400" dirty="0" err="1"/>
              <a:t>key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be </a:t>
            </a:r>
            <a:r>
              <a:rPr lang="sv-SE" sz="2400" dirty="0" err="1"/>
              <a:t>repeated</a:t>
            </a:r>
            <a:r>
              <a:rPr lang="sv-SE" sz="2400" dirty="0"/>
              <a:t> </a:t>
            </a:r>
            <a:r>
              <a:rPr lang="sv-SE" sz="2400" dirty="0" err="1"/>
              <a:t>multiple</a:t>
            </a:r>
            <a:r>
              <a:rPr lang="sv-SE" sz="2400" dirty="0"/>
              <a:t> </a:t>
            </a:r>
            <a:r>
              <a:rPr lang="sv-SE" sz="2400" dirty="0" err="1"/>
              <a:t>times</a:t>
            </a:r>
            <a:r>
              <a:rPr lang="sv-SE" sz="2400" dirty="0"/>
              <a:t>.</a:t>
            </a:r>
            <a:endParaRPr lang="sv-SE" sz="2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9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sv-SE" sz="2400" dirty="0" err="1">
                <a:cs typeface="Courier New" panose="02070309020205020404" pitchFamily="49" charset="0"/>
              </a:rPr>
              <a:t>Some</a:t>
            </a:r>
            <a:r>
              <a:rPr lang="sv-SE" sz="2400" dirty="0">
                <a:cs typeface="Courier New" panose="02070309020205020404" pitchFamily="49" charset="0"/>
              </a:rPr>
              <a:t> </a:t>
            </a:r>
            <a:r>
              <a:rPr lang="sv-SE" sz="2400" dirty="0" err="1">
                <a:cs typeface="Courier New" panose="02070309020205020404" pitchFamily="49" charset="0"/>
              </a:rPr>
              <a:t>attributes</a:t>
            </a:r>
            <a:r>
              <a:rPr lang="sv-SE" sz="2400" dirty="0">
                <a:cs typeface="Courier New" panose="02070309020205020404" pitchFamily="49" charset="0"/>
              </a:rPr>
              <a:t> (</a:t>
            </a:r>
            <a:r>
              <a:rPr lang="sv-SE" sz="2400" dirty="0" err="1">
                <a:cs typeface="Courier New" panose="02070309020205020404" pitchFamily="49" charset="0"/>
              </a:rPr>
              <a:t>always</a:t>
            </a:r>
            <a:r>
              <a:rPr lang="sv-SE" sz="2400" dirty="0">
                <a:cs typeface="Courier New" panose="02070309020205020404" pitchFamily="49" charset="0"/>
              </a:rPr>
              <a:t> semi-colon </a:t>
            </a:r>
            <a:r>
              <a:rPr lang="sv-SE" sz="2400" dirty="0" err="1">
                <a:cs typeface="Courier New" panose="02070309020205020404" pitchFamily="49" charset="0"/>
              </a:rPr>
              <a:t>separated</a:t>
            </a:r>
            <a:r>
              <a:rPr lang="sv-SE" sz="2400" dirty="0">
                <a:cs typeface="Courier New" panose="02070309020205020404" pitchFamily="49" charset="0"/>
              </a:rPr>
              <a:t> </a:t>
            </a:r>
            <a:r>
              <a:rPr lang="sv-SE" sz="2400" dirty="0" err="1">
                <a:cs typeface="Courier New" panose="02070309020205020404" pitchFamily="49" charset="0"/>
              </a:rPr>
              <a:t>key-value</a:t>
            </a:r>
            <a:r>
              <a:rPr lang="sv-SE" sz="2400" dirty="0">
                <a:cs typeface="Courier New" panose="02070309020205020404" pitchFamily="49" charset="0"/>
              </a:rPr>
              <a:t> pairs):</a:t>
            </a:r>
          </a:p>
          <a:p>
            <a:pPr algn="just"/>
            <a:r>
              <a:rPr lang="sv-SE" sz="2400" dirty="0" err="1"/>
              <a:t>gene_id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for the gene</a:t>
            </a:r>
          </a:p>
          <a:p>
            <a:pPr algn="just"/>
            <a:r>
              <a:rPr lang="sv-SE" sz="2400" dirty="0" err="1"/>
              <a:t>gene_version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version for the gene</a:t>
            </a:r>
          </a:p>
          <a:p>
            <a:pPr algn="just"/>
            <a:r>
              <a:rPr lang="sv-SE" sz="2400" dirty="0" err="1"/>
              <a:t>gene_name</a:t>
            </a:r>
            <a:r>
              <a:rPr lang="sv-SE" sz="2400" dirty="0"/>
              <a:t>: The </a:t>
            </a:r>
            <a:r>
              <a:rPr lang="sv-SE" sz="2400" dirty="0" err="1"/>
              <a:t>official</a:t>
            </a:r>
            <a:r>
              <a:rPr lang="sv-SE" sz="2400" dirty="0"/>
              <a:t> symbol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this</a:t>
            </a:r>
            <a:r>
              <a:rPr lang="sv-SE" sz="2400" dirty="0"/>
              <a:t> gene</a:t>
            </a:r>
          </a:p>
          <a:p>
            <a:pPr algn="just"/>
            <a:r>
              <a:rPr lang="sv-SE" sz="2400" dirty="0" err="1"/>
              <a:t>gene_source</a:t>
            </a:r>
            <a:r>
              <a:rPr lang="sv-SE" sz="2400" dirty="0"/>
              <a:t>: The annotation source for </a:t>
            </a:r>
            <a:r>
              <a:rPr lang="sv-SE" sz="2400" dirty="0" err="1"/>
              <a:t>this</a:t>
            </a:r>
            <a:r>
              <a:rPr lang="sv-SE" sz="2400" dirty="0"/>
              <a:t> gene</a:t>
            </a:r>
          </a:p>
          <a:p>
            <a:pPr algn="just"/>
            <a:r>
              <a:rPr lang="sv-SE" sz="2400" dirty="0" err="1"/>
              <a:t>transcript_id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for </a:t>
            </a:r>
            <a:r>
              <a:rPr lang="sv-SE" sz="2400" dirty="0" err="1"/>
              <a:t>this</a:t>
            </a:r>
            <a:r>
              <a:rPr lang="sv-SE" sz="2400" dirty="0"/>
              <a:t> transcript</a:t>
            </a:r>
          </a:p>
          <a:p>
            <a:pPr algn="just"/>
            <a:r>
              <a:rPr lang="sv-SE" sz="2400" dirty="0" err="1"/>
              <a:t>transcript_name</a:t>
            </a:r>
            <a:r>
              <a:rPr lang="sv-SE" sz="2400" dirty="0"/>
              <a:t>: The </a:t>
            </a:r>
            <a:r>
              <a:rPr lang="sv-SE" sz="2400" dirty="0" err="1"/>
              <a:t>symbold</a:t>
            </a:r>
            <a:r>
              <a:rPr lang="sv-SE" sz="2400" dirty="0"/>
              <a:t> for </a:t>
            </a:r>
            <a:r>
              <a:rPr lang="sv-SE" sz="2400" dirty="0" err="1"/>
              <a:t>this</a:t>
            </a:r>
            <a:r>
              <a:rPr lang="sv-SE" sz="2400" dirty="0"/>
              <a:t> transcript </a:t>
            </a:r>
            <a:r>
              <a:rPr lang="sv-SE" sz="2400" dirty="0" err="1"/>
              <a:t>derived</a:t>
            </a:r>
            <a:r>
              <a:rPr lang="sv-SE" sz="2400" dirty="0"/>
              <a:t> from the gene </a:t>
            </a:r>
            <a:r>
              <a:rPr lang="sv-SE" sz="2400" dirty="0" err="1"/>
              <a:t>name</a:t>
            </a:r>
            <a:endParaRPr lang="sv-SE" sz="2400" dirty="0"/>
          </a:p>
          <a:p>
            <a:pPr algn="just"/>
            <a:r>
              <a:rPr lang="sv-SE" sz="2400" dirty="0" err="1"/>
              <a:t>exon_id</a:t>
            </a:r>
            <a:r>
              <a:rPr lang="sv-SE" sz="2400" dirty="0"/>
              <a:t>: The </a:t>
            </a:r>
            <a:r>
              <a:rPr lang="sv-SE" sz="2400" dirty="0" err="1"/>
              <a:t>stable</a:t>
            </a:r>
            <a:r>
              <a:rPr lang="sv-SE" sz="2400" dirty="0"/>
              <a:t> </a:t>
            </a:r>
            <a:r>
              <a:rPr lang="sv-SE" sz="2400" dirty="0" err="1"/>
              <a:t>identifier</a:t>
            </a:r>
            <a:r>
              <a:rPr lang="sv-SE" sz="2400" dirty="0"/>
              <a:t> for </a:t>
            </a:r>
            <a:r>
              <a:rPr lang="sv-SE" sz="2400" dirty="0" err="1"/>
              <a:t>this</a:t>
            </a:r>
            <a:r>
              <a:rPr lang="sv-SE" sz="2400" dirty="0"/>
              <a:t> </a:t>
            </a:r>
            <a:r>
              <a:rPr lang="sv-SE" sz="2400" dirty="0" err="1"/>
              <a:t>exon</a:t>
            </a:r>
            <a:endParaRPr lang="sv-SE" sz="2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8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 11869 14409 . + 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transcript 11869 14409 . + 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tag "basic";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exon 11869 12227 . + 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"ENSE00002234944";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 tag "basic";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</p:txBody>
      </p:sp>
    </p:spTree>
    <p:extLst>
      <p:ext uri="{BB962C8B-B14F-4D97-AF65-F5344CB8AC3E}">
        <p14:creationId xmlns:p14="http://schemas.microsoft.com/office/powerpoint/2010/main" val="33972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Whole</a:t>
            </a:r>
            <a:r>
              <a:rPr lang="sv-SE" dirty="0"/>
              <a:t>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sequencing</a:t>
            </a:r>
            <a:r>
              <a:rPr lang="sv-SE" dirty="0"/>
              <a:t> in the </a:t>
            </a:r>
            <a:r>
              <a:rPr lang="sv-SE" dirty="0" err="1"/>
              <a:t>clinic</a:t>
            </a:r>
            <a:endParaRPr lang="sv-SE" dirty="0"/>
          </a:p>
          <a:p>
            <a:r>
              <a:rPr lang="sv-SE" dirty="0" err="1"/>
              <a:t>Sequencing</a:t>
            </a:r>
            <a:r>
              <a:rPr lang="sv-SE" dirty="0"/>
              <a:t> </a:t>
            </a:r>
            <a:r>
              <a:rPr lang="sv-SE" dirty="0" err="1"/>
              <a:t>costs</a:t>
            </a:r>
            <a:r>
              <a:rPr lang="sv-SE" dirty="0"/>
              <a:t> </a:t>
            </a:r>
            <a:r>
              <a:rPr lang="sv-SE" dirty="0" err="1"/>
              <a:t>low</a:t>
            </a:r>
            <a:endParaRPr lang="sv-SE" dirty="0"/>
          </a:p>
          <a:p>
            <a:r>
              <a:rPr lang="sv-SE" dirty="0"/>
              <a:t>Screening for mutations </a:t>
            </a:r>
            <a:r>
              <a:rPr lang="sv-SE" dirty="0" err="1"/>
              <a:t>causing</a:t>
            </a:r>
            <a:r>
              <a:rPr lang="sv-SE" dirty="0"/>
              <a:t> </a:t>
            </a:r>
            <a:r>
              <a:rPr lang="sv-SE" dirty="0" err="1"/>
              <a:t>diseases</a:t>
            </a:r>
            <a:r>
              <a:rPr lang="sv-SE" dirty="0"/>
              <a:t> from </a:t>
            </a:r>
            <a:r>
              <a:rPr lang="sv-SE" dirty="0" err="1"/>
              <a:t>whole</a:t>
            </a:r>
            <a:r>
              <a:rPr lang="sv-SE" dirty="0"/>
              <a:t>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sequencing</a:t>
            </a:r>
            <a:r>
              <a:rPr lang="sv-SE" dirty="0"/>
              <a:t> data</a:t>
            </a:r>
          </a:p>
          <a:p>
            <a:endParaRPr lang="en-US" dirty="0"/>
          </a:p>
        </p:txBody>
      </p:sp>
      <p:pic>
        <p:nvPicPr>
          <p:cNvPr id="1026" name="Picture 2" descr="Image result for genome sequencing costs">
            <a:extLst>
              <a:ext uri="{FF2B5EF4-FFF2-40B4-BE49-F238E27FC236}">
                <a16:creationId xmlns:a16="http://schemas.microsoft.com/office/drawing/2014/main" id="{BED3A260-3327-9644-AA9F-3BEBCD95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72" y="3793515"/>
            <a:ext cx="3716056" cy="27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3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Cystic fibrosis (CF)</a:t>
            </a:r>
          </a:p>
          <a:p>
            <a:r>
              <a:rPr lang="en-US" dirty="0"/>
              <a:t>Hereditary disease</a:t>
            </a:r>
          </a:p>
          <a:p>
            <a:r>
              <a:rPr lang="en-US" dirty="0"/>
              <a:t>Affects lungs and digestive system</a:t>
            </a:r>
          </a:p>
          <a:p>
            <a:r>
              <a:rPr lang="sv-SE" dirty="0" err="1"/>
              <a:t>Production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thick</a:t>
            </a:r>
            <a:r>
              <a:rPr lang="sv-SE" dirty="0"/>
              <a:t> and </a:t>
            </a:r>
            <a:r>
              <a:rPr lang="sv-SE" dirty="0" err="1"/>
              <a:t>sticky</a:t>
            </a:r>
            <a:r>
              <a:rPr lang="sv-SE" dirty="0"/>
              <a:t> </a:t>
            </a:r>
            <a:r>
              <a:rPr lang="sv-SE" dirty="0" err="1"/>
              <a:t>mucus</a:t>
            </a:r>
            <a:endParaRPr lang="sv-SE" dirty="0"/>
          </a:p>
          <a:p>
            <a:r>
              <a:rPr lang="sv-SE" dirty="0"/>
              <a:t>No </a:t>
            </a:r>
            <a:r>
              <a:rPr lang="sv-SE" dirty="0" err="1"/>
              <a:t>cure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symptom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5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Cystic Fibrosis Transmembrane Conductance Regulator (CFTR)</a:t>
            </a:r>
          </a:p>
          <a:p>
            <a:r>
              <a:rPr lang="en-US" dirty="0"/>
              <a:t>Ion channel protein, acting in epithelial cells</a:t>
            </a:r>
          </a:p>
          <a:p>
            <a:r>
              <a:rPr lang="en-US" dirty="0"/>
              <a:t>CFTR gene located on chromosome 7 of the human genome</a:t>
            </a:r>
          </a:p>
          <a:p>
            <a:r>
              <a:rPr lang="sv-SE" dirty="0"/>
              <a:t>Over 1,500 mutations </a:t>
            </a:r>
            <a:r>
              <a:rPr lang="sv-SE" dirty="0" err="1"/>
              <a:t>known</a:t>
            </a:r>
            <a:r>
              <a:rPr lang="sv-SE" dirty="0"/>
              <a:t> to cause CF</a:t>
            </a:r>
            <a:endParaRPr lang="en-US" dirty="0"/>
          </a:p>
          <a:p>
            <a:r>
              <a:rPr lang="en-US" dirty="0"/>
              <a:t>Non-synonymous (amino acid changing) mutations </a:t>
            </a:r>
            <a:r>
              <a:rPr lang="en-US" dirty="0">
                <a:sym typeface="Wingdings" pitchFamily="2" charset="2"/>
              </a:rPr>
              <a:t> premature stop codons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105701-01A7-3749-BE02-B5037CF6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12" y="4271376"/>
            <a:ext cx="2610575" cy="258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python program that:</a:t>
            </a:r>
          </a:p>
          <a:p>
            <a:r>
              <a:rPr lang="en-US" dirty="0"/>
              <a:t>Extracts the correct CFTR transcript from the human genome</a:t>
            </a:r>
          </a:p>
          <a:p>
            <a:r>
              <a:rPr lang="en-US" dirty="0"/>
              <a:t>Translates it into its corresponding amino acid sequence</a:t>
            </a:r>
          </a:p>
          <a:p>
            <a:r>
              <a:rPr lang="en-US" dirty="0"/>
              <a:t>Determines if one or more patients have a premature stop codon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You are guided step by step towards the final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9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Available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Human reference genome</a:t>
            </a:r>
          </a:p>
          <a:p>
            <a:pPr lvl="1"/>
            <a:r>
              <a:rPr lang="en-US" dirty="0"/>
              <a:t>Chromosome 7 in fasta format</a:t>
            </a:r>
          </a:p>
          <a:p>
            <a:pPr lvl="1"/>
            <a:r>
              <a:rPr lang="en-US" dirty="0"/>
              <a:t>Gene annotations in GTF format</a:t>
            </a:r>
          </a:p>
          <a:p>
            <a:r>
              <a:rPr lang="en-US" dirty="0"/>
              <a:t>Genome sequencing data from five patients</a:t>
            </a:r>
          </a:p>
          <a:p>
            <a:pPr lvl="1"/>
            <a:r>
              <a:rPr lang="en-US" dirty="0"/>
              <a:t>Chromosome 7 in fasta format</a:t>
            </a:r>
          </a:p>
        </p:txBody>
      </p:sp>
    </p:spTree>
    <p:extLst>
      <p:ext uri="{BB962C8B-B14F-4D97-AF65-F5344CB8AC3E}">
        <p14:creationId xmlns:p14="http://schemas.microsoft.com/office/powerpoint/2010/main" val="230693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FASTA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&gt;MT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dna:chromosome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chromosome:GRCh38:MT:1:16569:1 REF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GATCACAGGTCTATCACCCTATTAACCACTCACGGGAGCTCTCCATGCATTTGGTATTTT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CGTCTGGGGGGTATGCACGCGATAGCATTGCGAGACGCTGGAGCCGGAGCACCCTATGTC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GCAGTATCTGTCTTTGATTCCTGCCTCATCCTATTATTTATCGCACCTACGTTCAATATT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ACAGGCGAACATACTTACTAAAGTGTGTTAATTAATTAATGCTTGTAGGACATAATAATA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ACAATTGAATGTCTGCACAGCCACTTTCCACACAGACATCATAACAAAAAATTTCCACCA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AACCCCCCCTCCCCCGCTTCTGGCCACAGCACTTAAACACATCTCTGCCAAACCCCAAAA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ACAAAGAACCCTAACACCAGCCTAACCAGATTTCAAATTTTATCTTTTGGCGGTATGCAC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TTTTAACAGTCACCCCCCAACTAACACATTATTTTCCCCTCCCACTCCCATACTACTAAT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CTCATCAATACAACCCCCGCCCATCCTACCCAGCACACACACACCGCTGCTAACCCCATA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CCCCGAACCAACCAAACCCCAAAGACACCCCCCACAGTTTATGTAGCTTACCTCCTCAAA</a:t>
            </a:r>
          </a:p>
        </p:txBody>
      </p:sp>
    </p:spTree>
    <p:extLst>
      <p:ext uri="{BB962C8B-B14F-4D97-AF65-F5344CB8AC3E}">
        <p14:creationId xmlns:p14="http://schemas.microsoft.com/office/powerpoint/2010/main" val="33693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Gene transfer format</a:t>
            </a:r>
          </a:p>
          <a:p>
            <a:r>
              <a:rPr lang="en-US" dirty="0"/>
              <a:t>Holds information about gene structure</a:t>
            </a:r>
          </a:p>
          <a:p>
            <a:r>
              <a:rPr lang="en-US" dirty="0"/>
              <a:t>Tab-delimited</a:t>
            </a:r>
          </a:p>
          <a:p>
            <a:r>
              <a:rPr lang="en-US" dirty="0"/>
              <a:t>Based on the general feature format (GFF), additional structure specific to genes</a:t>
            </a:r>
          </a:p>
        </p:txBody>
      </p:sp>
    </p:spTree>
    <p:extLst>
      <p:ext uri="{BB962C8B-B14F-4D97-AF65-F5344CB8AC3E}">
        <p14:creationId xmlns:p14="http://schemas.microsoft.com/office/powerpoint/2010/main" val="421624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GTF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576C-5D57-CC42-9B94-22D92B8C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1825625"/>
            <a:ext cx="11599101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 err="1"/>
              <a:t>Structure</a:t>
            </a:r>
            <a:r>
              <a:rPr lang="sv-SE" dirty="0"/>
              <a:t> (per </a:t>
            </a:r>
            <a:r>
              <a:rPr lang="sv-SE" dirty="0" err="1"/>
              <a:t>line</a:t>
            </a:r>
            <a:r>
              <a:rPr lang="sv-SE" dirty="0"/>
              <a:t>):</a:t>
            </a:r>
          </a:p>
          <a:p>
            <a:pPr marL="0" indent="0" algn="just"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3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871</Words>
  <Application>Microsoft Macintosh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Arabic</vt:lpstr>
      <vt:lpstr>Arial</vt:lpstr>
      <vt:lpstr>Calibri</vt:lpstr>
      <vt:lpstr>Calibri Light</vt:lpstr>
      <vt:lpstr>Courier New</vt:lpstr>
      <vt:lpstr>Office Theme</vt:lpstr>
      <vt:lpstr>Project – main assignment</vt:lpstr>
      <vt:lpstr>Project background</vt:lpstr>
      <vt:lpstr>Project background</vt:lpstr>
      <vt:lpstr>Project background</vt:lpstr>
      <vt:lpstr>Goal</vt:lpstr>
      <vt:lpstr>Available data</vt:lpstr>
      <vt:lpstr>FASTA format</vt:lpstr>
      <vt:lpstr>GTF format</vt:lpstr>
      <vt:lpstr>GTF format</vt:lpstr>
      <vt:lpstr>GTF format</vt:lpstr>
      <vt:lpstr>GTF format</vt:lpstr>
      <vt:lpstr>GTF format</vt:lpstr>
      <vt:lpstr>GTF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Verena Kutschera</dc:creator>
  <cp:lastModifiedBy>Verena Kutschera</cp:lastModifiedBy>
  <cp:revision>80</cp:revision>
  <dcterms:created xsi:type="dcterms:W3CDTF">2019-09-20T15:01:23Z</dcterms:created>
  <dcterms:modified xsi:type="dcterms:W3CDTF">2019-10-07T07:30:17Z</dcterms:modified>
</cp:coreProperties>
</file>