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270" r:id="rId3"/>
    <p:sldId id="269" r:id="rId4"/>
    <p:sldId id="260" r:id="rId5"/>
    <p:sldId id="261" r:id="rId6"/>
    <p:sldId id="266" r:id="rId7"/>
    <p:sldId id="264" r:id="rId8"/>
    <p:sldId id="265" r:id="rId9"/>
    <p:sldId id="272" r:id="rId10"/>
    <p:sldId id="262" r:id="rId11"/>
    <p:sldId id="263" r:id="rId12"/>
    <p:sldId id="267" r:id="rId13"/>
    <p:sldId id="268" r:id="rId14"/>
    <p:sldId id="273" r:id="rId15"/>
    <p:sldId id="274" r:id="rId16"/>
    <p:sldId id="277" r:id="rId17"/>
    <p:sldId id="276" r:id="rId18"/>
    <p:sldId id="278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9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92EC-71E8-6A4E-B29C-2648DEABF66D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0F5F4-87C1-774A-A428-DCA84B4AF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1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0F5F4-87C1-774A-A428-DCA84B4AF4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9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0F5F4-87C1-774A-A428-DCA84B4AF4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9C01-D5FD-A048-A20F-A96843E6F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A224-2D7F-254F-918D-8D02C8655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385E-6E3C-7F45-BCE8-9575EB46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FB8B-BAE3-7343-A076-E934A607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7F64-EE73-1341-8D7B-23349F6C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171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203-2AA5-604C-81A6-172154F3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1896-7CBC-B44E-9A49-D001AF7A8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1C21-AD84-3F4A-B5C8-AC7D318A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E36C-602A-6E4B-8D8B-0A248BB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D075-90E4-A844-BE04-D824A730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31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505F5-5DDE-0645-9639-8AC12C2F6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57CE-2091-4947-AA06-0471BC52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9263-3C99-9141-AF59-6F20C396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01D9-A33A-7040-A710-2481708C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943E-56D2-E54F-B2AD-B67EB1DC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53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5164-3258-2C4F-BD4D-47A44923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69A0-1624-F744-ABB0-826704DC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6120-9C6E-0A48-8C16-F270DB9E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D555-78A6-264F-807D-DB837AF0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1344-FC12-E547-890B-1E95911E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5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0BDC-793E-5F44-8A8C-E5ED4AD6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C426-8065-9A41-B788-5C0B23BA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E3B2-DC8F-0147-A18F-E3AF32DC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7E39-34A4-0842-AD3A-E8A5C5B6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BE0D-1D1F-7E4A-9A8F-4FD2FD2C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4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BD6C-08A4-F74C-891C-79EE04E4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8EF2-E4F4-2A49-9DCF-BD0661F9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69D7C-8470-8A4D-9592-56F54528E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71F9-3009-734E-A55B-6A41F93C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AE54A-BF13-B041-BF1A-4ACDB56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391C8-E332-BB4A-B8C9-D53C660C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76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6860-4418-7A49-882A-B07984CF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31F4-BAF1-E849-BCDC-989CB461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7D43-BCDD-814F-ACCE-EC9333701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D32E3-6391-B945-9241-F95FE7D28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1936-2096-8343-AC3D-8024CFE42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6717E-FE9B-8844-9400-667A6714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A6713-A7A3-6544-BB3D-1E8C350A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A605-B300-6143-9517-92E1B542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637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D2A5-76C5-514F-9D3A-3106D2FF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06067-2B27-F846-B4FF-1C505234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62514-A5EF-D64D-B37F-9B237286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C5E5-0899-D747-AB61-28C804C8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53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2184-F8F9-CD4C-B6AA-445968F6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D2A5E-333C-3646-9FBA-814ADA83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7BF21-1073-C14B-A2D0-65B851F9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20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4BDA-3071-D842-9556-29406CF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3253-0003-AC4F-96AD-BBF91BC0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7575-BD22-374B-BDA8-4E7272B28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5D44-3EE5-4340-9FEA-4533E642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6004A-5CF6-CD4F-A09B-8BBE8B8E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9C6-677C-7341-843B-55C55261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721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5A5A-D0AC-4E4D-8AA8-59906981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04396-252B-0D47-866D-B39592558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B8F9-6407-DA4A-8750-52E6BD49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86D8-D536-174E-9C96-7561F1E1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E6ACD-B37B-FB4B-AB60-C236B4C3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551C-3FBD-094D-AE17-E3B25015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2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AC6CF-92B5-EC49-83B1-B107E293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0ADD9-6F81-1940-AF6E-84C8601B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D18C-2F1F-BB42-92FF-286AEC535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FBA9-3D96-3242-BE5A-E5642626472F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6B06-59F1-A943-B666-E468BFE6F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DB8F-5347-DA4A-9170-B9B2746F7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AC54-62F1-B54B-8BB6-501E00336A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4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CF79-0DEF-CF4A-81D8-F98CA86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8A07-06E3-0540-B317-A88C05AC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 for Nitesh</a:t>
            </a:r>
          </a:p>
          <a:p>
            <a:r>
              <a:rPr lang="en-GB" dirty="0"/>
              <a:t>Review of detected mutations and comparison with Sanger sequencing results</a:t>
            </a:r>
          </a:p>
          <a:p>
            <a:r>
              <a:rPr lang="en-GB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188807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A3373-A7F9-C84A-9A98-C105AD8A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0"/>
          <a:stretch/>
        </p:blipFill>
        <p:spPr>
          <a:xfrm>
            <a:off x="752272" y="897467"/>
            <a:ext cx="11439730" cy="5960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EAF6FF-7E50-0F48-ACE2-BA6213F14846}"/>
              </a:ext>
            </a:extLst>
          </p:cNvPr>
          <p:cNvSpPr txBox="1"/>
          <p:nvPr/>
        </p:nvSpPr>
        <p:spPr>
          <a:xfrm>
            <a:off x="134471" y="121024"/>
            <a:ext cx="9735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significant</a:t>
            </a:r>
            <a:r>
              <a:rPr lang="sv-SE" dirty="0"/>
              <a:t> </a:t>
            </a:r>
            <a:r>
              <a:rPr lang="sv-SE" dirty="0" err="1"/>
              <a:t>drop</a:t>
            </a:r>
            <a:r>
              <a:rPr lang="sv-SE" dirty="0"/>
              <a:t> in </a:t>
            </a:r>
            <a:r>
              <a:rPr lang="sv-SE" dirty="0" err="1"/>
              <a:t>depth</a:t>
            </a:r>
            <a:r>
              <a:rPr lang="sv-SE" dirty="0"/>
              <a:t> in </a:t>
            </a:r>
            <a:r>
              <a:rPr lang="sv-SE" dirty="0" err="1"/>
              <a:t>sample</a:t>
            </a:r>
            <a:r>
              <a:rPr lang="sv-SE" dirty="0"/>
              <a:t> F9 from </a:t>
            </a:r>
            <a:r>
              <a:rPr lang="sv-SE" dirty="0" err="1"/>
              <a:t>exon</a:t>
            </a:r>
            <a:r>
              <a:rPr lang="sv-SE" dirty="0"/>
              <a:t> 2 to 5</a:t>
            </a:r>
          </a:p>
          <a:p>
            <a:r>
              <a:rPr lang="sv-SE" dirty="0"/>
              <a:t>The read </a:t>
            </a:r>
            <a:r>
              <a:rPr lang="sv-SE" dirty="0" err="1"/>
              <a:t>orientation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suggesting</a:t>
            </a:r>
            <a:r>
              <a:rPr lang="sv-SE" dirty="0"/>
              <a:t> a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structural</a:t>
            </a:r>
            <a:r>
              <a:rPr lang="sv-SE" dirty="0"/>
              <a:t> variation in H11 (inversion; Check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5BA73-6341-3642-96DC-05C1D466581D}"/>
              </a:ext>
            </a:extLst>
          </p:cNvPr>
          <p:cNvSpPr txBox="1"/>
          <p:nvPr/>
        </p:nvSpPr>
        <p:spPr>
          <a:xfrm>
            <a:off x="134471" y="30793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6A0E7-880F-CD49-A1E8-D27D4105F0B7}"/>
              </a:ext>
            </a:extLst>
          </p:cNvPr>
          <p:cNvSpPr txBox="1"/>
          <p:nvPr/>
        </p:nvSpPr>
        <p:spPr>
          <a:xfrm>
            <a:off x="134471" y="45993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46913-2C11-7E42-8454-67B72763EA8B}"/>
              </a:ext>
            </a:extLst>
          </p:cNvPr>
          <p:cNvSpPr txBox="1"/>
          <p:nvPr/>
        </p:nvSpPr>
        <p:spPr>
          <a:xfrm>
            <a:off x="134471" y="61193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35431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B137-40DA-2C4C-B3E5-C1E1C3AB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9C9E1-B089-8A49-82D3-F2934C727BC7}"/>
              </a:ext>
            </a:extLst>
          </p:cNvPr>
          <p:cNvSpPr txBox="1"/>
          <p:nvPr/>
        </p:nvSpPr>
        <p:spPr>
          <a:xfrm>
            <a:off x="6096000" y="5567082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Deletion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2C3A8-7A65-5D4E-A1A2-D0C571248E1E}"/>
              </a:ext>
            </a:extLst>
          </p:cNvPr>
          <p:cNvCxnSpPr>
            <a:cxnSpLocks/>
          </p:cNvCxnSpPr>
          <p:nvPr/>
        </p:nvCxnSpPr>
        <p:spPr>
          <a:xfrm flipH="1">
            <a:off x="5687367" y="5755341"/>
            <a:ext cx="408634" cy="444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45AE529-137B-4F47-80AB-53D9FBE5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361B7-99CD-0F46-B859-BBCA7D32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0351F-3F9F-D243-8807-38FFD1583221}"/>
              </a:ext>
            </a:extLst>
          </p:cNvPr>
          <p:cNvSpPr txBox="1"/>
          <p:nvPr/>
        </p:nvSpPr>
        <p:spPr>
          <a:xfrm>
            <a:off x="5687367" y="1455648"/>
            <a:ext cx="4471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shows the read pairs showing signature of inversion (</a:t>
            </a:r>
            <a:r>
              <a:rPr lang="en-GB" dirty="0">
                <a:sym typeface="Wingdings" pitchFamily="2" charset="2"/>
              </a:rPr>
              <a:t>  instead of  </a:t>
            </a:r>
            <a:r>
              <a:rPr lang="en-GB" dirty="0"/>
              <a:t>) with insert size larger than average (+2SD). It is significantly supporting presence of an inversion.</a:t>
            </a:r>
          </a:p>
        </p:txBody>
      </p:sp>
    </p:spTree>
    <p:extLst>
      <p:ext uri="{BB962C8B-B14F-4D97-AF65-F5344CB8AC3E}">
        <p14:creationId xmlns:p14="http://schemas.microsoft.com/office/powerpoint/2010/main" val="98562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6813-C8EA-914D-8CF5-23F27B53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48D21-F851-6A40-8224-9C4589D22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3"/>
          <a:stretch/>
        </p:blipFill>
        <p:spPr>
          <a:xfrm>
            <a:off x="0" y="44944"/>
            <a:ext cx="12067309" cy="67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2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9C28-9572-F644-AC7F-523007EC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Off-</a:t>
            </a:r>
            <a:r>
              <a:rPr lang="sv-SE" dirty="0" err="1"/>
              <a:t>target</a:t>
            </a:r>
            <a:r>
              <a:rPr lang="sv-S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A5B-9042-0846-999A-C991098D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BLAT </a:t>
            </a:r>
            <a:r>
              <a:rPr lang="sv-SE" dirty="0" err="1"/>
              <a:t>sequences</a:t>
            </a:r>
            <a:r>
              <a:rPr lang="sv-SE" dirty="0"/>
              <a:t> to </a:t>
            </a:r>
            <a:r>
              <a:rPr lang="sv-SE" dirty="0" err="1"/>
              <a:t>genome</a:t>
            </a:r>
            <a:r>
              <a:rPr lang="sv-SE" dirty="0"/>
              <a:t>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1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EC3-BAA3-AF48-9F9E-7EC7E7A4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F9A5-FDEE-B541-BD3B-006CE37B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515600" cy="1945263"/>
          </a:xfrm>
        </p:spPr>
        <p:txBody>
          <a:bodyPr/>
          <a:lstStyle/>
          <a:p>
            <a:r>
              <a:rPr lang="en-GB" dirty="0"/>
              <a:t>New round of calling variants trying to take into account ploidy if necessary</a:t>
            </a:r>
          </a:p>
          <a:p>
            <a:r>
              <a:rPr lang="en-GB" dirty="0"/>
              <a:t>PCR to genotype inversion (?)</a:t>
            </a:r>
          </a:p>
          <a:p>
            <a:r>
              <a:rPr lang="en-GB" dirty="0"/>
              <a:t>PCR cDNA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C4320-CEA1-504C-95C2-BFAEA8F54DFC}"/>
              </a:ext>
            </a:extLst>
          </p:cNvPr>
          <p:cNvSpPr/>
          <p:nvPr/>
        </p:nvSpPr>
        <p:spPr>
          <a:xfrm>
            <a:off x="1602227" y="4402068"/>
            <a:ext cx="5818174" cy="234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C824C-2137-594D-8722-699590A85A1F}"/>
              </a:ext>
            </a:extLst>
          </p:cNvPr>
          <p:cNvSpPr/>
          <p:nvPr/>
        </p:nvSpPr>
        <p:spPr>
          <a:xfrm>
            <a:off x="2944157" y="4402068"/>
            <a:ext cx="2890206" cy="234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FD936D-91A1-A84D-8285-7E4A7821FDCE}"/>
              </a:ext>
            </a:extLst>
          </p:cNvPr>
          <p:cNvCxnSpPr>
            <a:cxnSpLocks/>
          </p:cNvCxnSpPr>
          <p:nvPr/>
        </p:nvCxnSpPr>
        <p:spPr>
          <a:xfrm>
            <a:off x="2370971" y="4260214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50BD10-2FE1-3B49-AE93-23E08EAD2658}"/>
              </a:ext>
            </a:extLst>
          </p:cNvPr>
          <p:cNvCxnSpPr>
            <a:cxnSpLocks/>
          </p:cNvCxnSpPr>
          <p:nvPr/>
        </p:nvCxnSpPr>
        <p:spPr>
          <a:xfrm>
            <a:off x="3155898" y="4519402"/>
            <a:ext cx="23871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4B1FEC-4CE3-4944-9778-B91CC0D0C4B9}"/>
              </a:ext>
            </a:extLst>
          </p:cNvPr>
          <p:cNvCxnSpPr>
            <a:cxnSpLocks/>
          </p:cNvCxnSpPr>
          <p:nvPr/>
        </p:nvCxnSpPr>
        <p:spPr>
          <a:xfrm flipH="1">
            <a:off x="6225478" y="4237531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B29E9-1A86-234B-8E68-3E1941FF5F31}"/>
              </a:ext>
            </a:extLst>
          </p:cNvPr>
          <p:cNvCxnSpPr>
            <a:cxnSpLocks/>
          </p:cNvCxnSpPr>
          <p:nvPr/>
        </p:nvCxnSpPr>
        <p:spPr>
          <a:xfrm>
            <a:off x="4936144" y="4237531"/>
            <a:ext cx="46124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A9F9B95-7804-BF42-825A-2F69B1385263}"/>
              </a:ext>
            </a:extLst>
          </p:cNvPr>
          <p:cNvSpPr/>
          <p:nvPr/>
        </p:nvSpPr>
        <p:spPr>
          <a:xfrm>
            <a:off x="1602227" y="5520954"/>
            <a:ext cx="5818174" cy="234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FEEB2C-C792-724C-A36C-4E854FEEECE0}"/>
              </a:ext>
            </a:extLst>
          </p:cNvPr>
          <p:cNvSpPr/>
          <p:nvPr/>
        </p:nvSpPr>
        <p:spPr>
          <a:xfrm>
            <a:off x="2944157" y="5520954"/>
            <a:ext cx="2890206" cy="234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8AC990-5AF9-7843-84D2-A1B721BE9463}"/>
              </a:ext>
            </a:extLst>
          </p:cNvPr>
          <p:cNvCxnSpPr>
            <a:cxnSpLocks/>
          </p:cNvCxnSpPr>
          <p:nvPr/>
        </p:nvCxnSpPr>
        <p:spPr>
          <a:xfrm>
            <a:off x="2370971" y="5367205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B16DCC-4521-9D4A-B215-961FDFD1B75F}"/>
              </a:ext>
            </a:extLst>
          </p:cNvPr>
          <p:cNvCxnSpPr>
            <a:cxnSpLocks/>
          </p:cNvCxnSpPr>
          <p:nvPr/>
        </p:nvCxnSpPr>
        <p:spPr>
          <a:xfrm flipH="1">
            <a:off x="3155898" y="5638288"/>
            <a:ext cx="23871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CE4AE6-48C0-BE42-8621-E787639515A9}"/>
              </a:ext>
            </a:extLst>
          </p:cNvPr>
          <p:cNvCxnSpPr>
            <a:cxnSpLocks/>
          </p:cNvCxnSpPr>
          <p:nvPr/>
        </p:nvCxnSpPr>
        <p:spPr>
          <a:xfrm flipH="1">
            <a:off x="6265114" y="5364509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80D80-5025-844C-B80B-B4F8DE3BDDCD}"/>
              </a:ext>
            </a:extLst>
          </p:cNvPr>
          <p:cNvCxnSpPr>
            <a:cxnSpLocks/>
          </p:cNvCxnSpPr>
          <p:nvPr/>
        </p:nvCxnSpPr>
        <p:spPr>
          <a:xfrm flipH="1">
            <a:off x="3235471" y="5364509"/>
            <a:ext cx="46124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383810-94F0-264E-893C-8E902AD66145}"/>
              </a:ext>
            </a:extLst>
          </p:cNvPr>
          <p:cNvSpPr txBox="1"/>
          <p:nvPr/>
        </p:nvSpPr>
        <p:spPr>
          <a:xfrm>
            <a:off x="5607785" y="38599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kb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E64237-64D6-E949-BAEC-9AA57D14226B}"/>
              </a:ext>
            </a:extLst>
          </p:cNvPr>
          <p:cNvSpPr txBox="1"/>
          <p:nvPr/>
        </p:nvSpPr>
        <p:spPr>
          <a:xfrm>
            <a:off x="2944157" y="48887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700 </a:t>
            </a:r>
            <a:r>
              <a:rPr lang="en-GB" dirty="0" err="1"/>
              <a:t>bp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1AE1F6-E09D-3F4D-9692-A59009265414}"/>
              </a:ext>
            </a:extLst>
          </p:cNvPr>
          <p:cNvSpPr txBox="1"/>
          <p:nvPr/>
        </p:nvSpPr>
        <p:spPr>
          <a:xfrm>
            <a:off x="8213420" y="419167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92F5A-42E2-9942-822E-D78A1E80E36E}"/>
              </a:ext>
            </a:extLst>
          </p:cNvPr>
          <p:cNvSpPr txBox="1"/>
          <p:nvPr/>
        </p:nvSpPr>
        <p:spPr>
          <a:xfrm>
            <a:off x="9046638" y="42174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62F88-7815-CE45-964E-5D3783EAEA12}"/>
              </a:ext>
            </a:extLst>
          </p:cNvPr>
          <p:cNvSpPr txBox="1"/>
          <p:nvPr/>
        </p:nvSpPr>
        <p:spPr>
          <a:xfrm>
            <a:off x="9746959" y="421740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680B6B-91C7-2840-90C6-EDC59337873D}"/>
              </a:ext>
            </a:extLst>
          </p:cNvPr>
          <p:cNvSpPr txBox="1"/>
          <p:nvPr/>
        </p:nvSpPr>
        <p:spPr>
          <a:xfrm>
            <a:off x="8056388" y="45194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E34BD6-BAAB-DB42-ADBE-4F037F9E24DA}"/>
              </a:ext>
            </a:extLst>
          </p:cNvPr>
          <p:cNvSpPr txBox="1"/>
          <p:nvPr/>
        </p:nvSpPr>
        <p:spPr>
          <a:xfrm>
            <a:off x="8855858" y="45194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27E5F8-3078-4E4E-9EA9-96B0EAFCDFE2}"/>
              </a:ext>
            </a:extLst>
          </p:cNvPr>
          <p:cNvSpPr txBox="1"/>
          <p:nvPr/>
        </p:nvSpPr>
        <p:spPr>
          <a:xfrm>
            <a:off x="9613797" y="45194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C13285-D0F9-8144-B145-023DD9C94C94}"/>
              </a:ext>
            </a:extLst>
          </p:cNvPr>
          <p:cNvSpPr txBox="1"/>
          <p:nvPr/>
        </p:nvSpPr>
        <p:spPr>
          <a:xfrm>
            <a:off x="9613797" y="48471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9FDB7-9F04-B748-8E48-6ACBF1304AE2}"/>
              </a:ext>
            </a:extLst>
          </p:cNvPr>
          <p:cNvSpPr txBox="1"/>
          <p:nvPr/>
        </p:nvSpPr>
        <p:spPr>
          <a:xfrm>
            <a:off x="10315853" y="49337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700 </a:t>
            </a:r>
            <a:r>
              <a:rPr lang="en-GB" dirty="0" err="1"/>
              <a:t>bp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FD6AEA-171B-0A4E-BFC9-9F0FF7EC13F1}"/>
              </a:ext>
            </a:extLst>
          </p:cNvPr>
          <p:cNvSpPr txBox="1"/>
          <p:nvPr/>
        </p:nvSpPr>
        <p:spPr>
          <a:xfrm>
            <a:off x="10315852" y="463175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1000 </a:t>
            </a:r>
            <a:r>
              <a:rPr lang="en-GB" dirty="0" err="1"/>
              <a:t>bp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6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CFD7-27AB-CB4A-BDE6-6EDCCDB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genomic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8B8D-51B9-8C4A-A960-058F48AA3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493116"/>
            <a:ext cx="10515600" cy="3771611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dk1"/>
                </a:solidFill>
              </a:rPr>
              <a:t>In H11 a large insert (225 </a:t>
            </a:r>
            <a:r>
              <a:rPr lang="en-GB" dirty="0" err="1">
                <a:solidFill>
                  <a:schemeClr val="dk1"/>
                </a:solidFill>
              </a:rPr>
              <a:t>bp</a:t>
            </a:r>
            <a:r>
              <a:rPr lang="en-GB" dirty="0">
                <a:solidFill>
                  <a:schemeClr val="dk1"/>
                </a:solidFill>
              </a:rPr>
              <a:t>) is located in:</a:t>
            </a:r>
          </a:p>
          <a:p>
            <a:pPr lvl="1"/>
            <a:r>
              <a:rPr lang="en-GB" dirty="0">
                <a:solidFill>
                  <a:schemeClr val="dk1"/>
                </a:solidFill>
              </a:rPr>
              <a:t>Chr18: 29104826 (Exon8)</a:t>
            </a:r>
          </a:p>
          <a:p>
            <a:pPr lvl="1"/>
            <a:r>
              <a:rPr lang="en-GB" dirty="0">
                <a:solidFill>
                  <a:schemeClr val="dk1"/>
                </a:solidFill>
              </a:rPr>
              <a:t>The sequence is: </a:t>
            </a:r>
          </a:p>
          <a:p>
            <a:pPr lvl="2"/>
            <a:r>
              <a:rPr lang="sv-SE" sz="1400" dirty="0">
                <a:solidFill>
                  <a:srgbClr val="00B050"/>
                </a:solidFill>
              </a:rPr>
              <a:t>AGTCGCCGATCTGTTTCTGGCCGCCAAGAACCTGTCCGACGCCATCCTGCTGAGCGACATCCTGAGAGTGAACACCGAGATCACCAAGGCCCCCCTGAGCGCCTCTATGATCAAGAGATACGACGAGCACCACCAGGACCTGACCCTGCTGAAAGCTCTCGTGCGGCAGCAGCTGCCTGAGAAGTACAAAGAGATTTTCTTCGACCAGAGCAAGAACGGCTACGCC</a:t>
            </a:r>
          </a:p>
          <a:p>
            <a:pPr lvl="1"/>
            <a:r>
              <a:rPr lang="sv-SE" dirty="0"/>
              <a:t>I </a:t>
            </a:r>
            <a:r>
              <a:rPr lang="sv-SE" dirty="0" err="1"/>
              <a:t>aligned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sequence</a:t>
            </a:r>
            <a:r>
              <a:rPr lang="sv-SE" dirty="0"/>
              <a:t> to </a:t>
            </a:r>
            <a:r>
              <a:rPr lang="sv-SE" dirty="0" err="1"/>
              <a:t>whole</a:t>
            </a:r>
            <a:r>
              <a:rPr lang="sv-SE" dirty="0"/>
              <a:t> </a:t>
            </a:r>
            <a:r>
              <a:rPr lang="sv-SE" dirty="0" err="1"/>
              <a:t>genome</a:t>
            </a:r>
            <a:r>
              <a:rPr lang="sv-SE" dirty="0"/>
              <a:t> and it </a:t>
            </a:r>
            <a:r>
              <a:rPr lang="sv-SE" dirty="0" err="1"/>
              <a:t>did</a:t>
            </a:r>
            <a:r>
              <a:rPr lang="sv-SE" dirty="0"/>
              <a:t> not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full match </a:t>
            </a:r>
            <a:r>
              <a:rPr lang="sv-SE" dirty="0" err="1"/>
              <a:t>across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!  It is an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question</a:t>
            </a:r>
            <a:r>
              <a:rPr lang="sv-SE" dirty="0"/>
              <a:t> </a:t>
            </a:r>
            <a:r>
              <a:rPr lang="sv-SE" dirty="0" err="1"/>
              <a:t>whether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characterize</a:t>
            </a:r>
            <a:r>
              <a:rPr lang="sv-SE" dirty="0"/>
              <a:t> it or not;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design primers from </a:t>
            </a:r>
            <a:r>
              <a:rPr lang="sv-SE" dirty="0" err="1"/>
              <a:t>inserted</a:t>
            </a:r>
            <a:r>
              <a:rPr lang="sv-SE" dirty="0"/>
              <a:t> </a:t>
            </a:r>
            <a:r>
              <a:rPr lang="sv-SE" dirty="0" err="1"/>
              <a:t>sequence</a:t>
            </a:r>
            <a:r>
              <a:rPr lang="sv-SE" dirty="0"/>
              <a:t> and </a:t>
            </a:r>
            <a:r>
              <a:rPr lang="sv-SE" dirty="0" err="1"/>
              <a:t>another</a:t>
            </a:r>
            <a:r>
              <a:rPr lang="sv-SE" dirty="0"/>
              <a:t> pair on the </a:t>
            </a:r>
            <a:r>
              <a:rPr lang="sv-SE" dirty="0" err="1"/>
              <a:t>genome</a:t>
            </a:r>
            <a:r>
              <a:rPr lang="sv-SE" dirty="0"/>
              <a:t>.</a:t>
            </a:r>
          </a:p>
          <a:p>
            <a:r>
              <a:rPr lang="en-GB" dirty="0"/>
              <a:t>If you design primers at 3´end of the inserted sequences you can use the same primers for PCR both on DNA and cDNA:</a:t>
            </a:r>
          </a:p>
          <a:p>
            <a:pPr lvl="1"/>
            <a:r>
              <a:rPr lang="en-GB" dirty="0"/>
              <a:t>cDNA: To check if the inserted sequence is transcribed</a:t>
            </a:r>
          </a:p>
          <a:p>
            <a:pPr lvl="1"/>
            <a:r>
              <a:rPr lang="en-GB" dirty="0"/>
              <a:t>DNA: To check the presence of the inserted sequence on DNA.</a:t>
            </a:r>
          </a:p>
          <a:p>
            <a:r>
              <a:rPr lang="en-GB" dirty="0"/>
              <a:t>OR design primer at 5´ and 3´  of exon 8 and you should see size difference in PCR. </a:t>
            </a:r>
          </a:p>
          <a:p>
            <a:r>
              <a:rPr lang="sv-SE" dirty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B3E81-EF7D-4740-9B86-BE2BBB270FC7}"/>
              </a:ext>
            </a:extLst>
          </p:cNvPr>
          <p:cNvSpPr/>
          <p:nvPr/>
        </p:nvSpPr>
        <p:spPr>
          <a:xfrm>
            <a:off x="1629530" y="5264727"/>
            <a:ext cx="9213273" cy="13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ACDB0-6A92-E246-8E2F-54074E34AAC2}"/>
              </a:ext>
            </a:extLst>
          </p:cNvPr>
          <p:cNvSpPr/>
          <p:nvPr/>
        </p:nvSpPr>
        <p:spPr>
          <a:xfrm>
            <a:off x="2945712" y="5126182"/>
            <a:ext cx="1149927" cy="3879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F98AD-2850-8843-9DEC-9B358E9EAA6E}"/>
              </a:ext>
            </a:extLst>
          </p:cNvPr>
          <p:cNvSpPr/>
          <p:nvPr/>
        </p:nvSpPr>
        <p:spPr>
          <a:xfrm>
            <a:off x="6062985" y="5140036"/>
            <a:ext cx="1149927" cy="3879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454CC-B43D-9440-AC18-0C893A374AB8}"/>
              </a:ext>
            </a:extLst>
          </p:cNvPr>
          <p:cNvSpPr/>
          <p:nvPr/>
        </p:nvSpPr>
        <p:spPr>
          <a:xfrm>
            <a:off x="6589457" y="5140036"/>
            <a:ext cx="110837" cy="3879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DBC4E-255E-DA41-B860-D21D5FCC1863}"/>
              </a:ext>
            </a:extLst>
          </p:cNvPr>
          <p:cNvSpPr/>
          <p:nvPr/>
        </p:nvSpPr>
        <p:spPr>
          <a:xfrm>
            <a:off x="6069911" y="5899975"/>
            <a:ext cx="1544783" cy="3879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6A47F-DA98-9F41-86CC-CBBA3B0D3996}"/>
              </a:ext>
            </a:extLst>
          </p:cNvPr>
          <p:cNvSpPr/>
          <p:nvPr/>
        </p:nvSpPr>
        <p:spPr>
          <a:xfrm>
            <a:off x="6589458" y="5899975"/>
            <a:ext cx="443346" cy="3879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6AAD4-52B1-564F-8904-75132F06582B}"/>
              </a:ext>
            </a:extLst>
          </p:cNvPr>
          <p:cNvCxnSpPr/>
          <p:nvPr/>
        </p:nvCxnSpPr>
        <p:spPr>
          <a:xfrm flipH="1">
            <a:off x="6700294" y="6481867"/>
            <a:ext cx="3325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38AC1F-7034-3043-B8FF-DBF715876550}"/>
              </a:ext>
            </a:extLst>
          </p:cNvPr>
          <p:cNvSpPr txBox="1"/>
          <p:nvPr/>
        </p:nvSpPr>
        <p:spPr>
          <a:xfrm>
            <a:off x="6871856" y="65486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E6233E-6B56-094E-B7FE-4C775AB8E166}"/>
              </a:ext>
            </a:extLst>
          </p:cNvPr>
          <p:cNvCxnSpPr>
            <a:cxnSpLocks/>
          </p:cNvCxnSpPr>
          <p:nvPr/>
        </p:nvCxnSpPr>
        <p:spPr>
          <a:xfrm>
            <a:off x="3665907" y="5666508"/>
            <a:ext cx="3325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51104B-D7E0-1D4E-9156-AF56E720ACBB}"/>
              </a:ext>
            </a:extLst>
          </p:cNvPr>
          <p:cNvSpPr txBox="1"/>
          <p:nvPr/>
        </p:nvSpPr>
        <p:spPr>
          <a:xfrm>
            <a:off x="3375443" y="54818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50E31-F4AD-2947-AD58-3FCEBB7E0D84}"/>
              </a:ext>
            </a:extLst>
          </p:cNvPr>
          <p:cNvSpPr txBox="1"/>
          <p:nvPr/>
        </p:nvSpPr>
        <p:spPr>
          <a:xfrm>
            <a:off x="6298485" y="476833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Exon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D4B78-DD0B-AE47-8C93-74C6413FA6A2}"/>
              </a:ext>
            </a:extLst>
          </p:cNvPr>
          <p:cNvSpPr txBox="1"/>
          <p:nvPr/>
        </p:nvSpPr>
        <p:spPr>
          <a:xfrm>
            <a:off x="3194826" y="4699062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Exon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AD6A0-358C-BF46-BEE9-B3A010EF810F}"/>
              </a:ext>
            </a:extLst>
          </p:cNvPr>
          <p:cNvSpPr txBox="1"/>
          <p:nvPr/>
        </p:nvSpPr>
        <p:spPr>
          <a:xfrm>
            <a:off x="4523677" y="57773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&gt;100 </a:t>
            </a:r>
            <a:r>
              <a:rPr lang="en-GB" dirty="0" err="1"/>
              <a:t>bp</a:t>
            </a:r>
            <a:endParaRPr lang="en-GB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38F0F72-2098-A144-AB32-6F629AC79FC8}"/>
              </a:ext>
            </a:extLst>
          </p:cNvPr>
          <p:cNvSpPr/>
          <p:nvPr/>
        </p:nvSpPr>
        <p:spPr>
          <a:xfrm rot="16200000" flipV="1">
            <a:off x="4954620" y="4655126"/>
            <a:ext cx="249382" cy="1967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B8E526-51B8-7A43-B332-0C075F95F74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644876" y="5527963"/>
            <a:ext cx="166255" cy="3720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77C177-D366-D741-832B-D17236812406}"/>
              </a:ext>
            </a:extLst>
          </p:cNvPr>
          <p:cNvSpPr txBox="1"/>
          <p:nvPr/>
        </p:nvSpPr>
        <p:spPr>
          <a:xfrm>
            <a:off x="7752945" y="5729591"/>
            <a:ext cx="19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Inserted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sequence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AD2EE3-C68A-9844-B2D6-9AA3A8BB313C}"/>
              </a:ext>
            </a:extLst>
          </p:cNvPr>
          <p:cNvSpPr/>
          <p:nvPr/>
        </p:nvSpPr>
        <p:spPr>
          <a:xfrm>
            <a:off x="1482436" y="3572100"/>
            <a:ext cx="3731590" cy="13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E07B7-030E-D44D-889C-54FA779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genomic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B13A-A962-2A4E-8945-1F2AD037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the STOP_GAIN is annotated as result of this insert.</a:t>
            </a:r>
          </a:p>
          <a:p>
            <a:pPr lvl="1"/>
            <a:r>
              <a:rPr lang="en-GB" dirty="0"/>
              <a:t>So, I suggest to design primers from 3´ site of this exon to amplify cDNA to capture potential new stop codon in the transcript.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1C2D5-E513-CC46-83C6-EE3DE02765B6}"/>
              </a:ext>
            </a:extLst>
          </p:cNvPr>
          <p:cNvSpPr/>
          <p:nvPr/>
        </p:nvSpPr>
        <p:spPr>
          <a:xfrm>
            <a:off x="5456506" y="3567444"/>
            <a:ext cx="3799614" cy="143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6D798-E766-4044-B6FA-A470721D4939}"/>
              </a:ext>
            </a:extLst>
          </p:cNvPr>
          <p:cNvSpPr/>
          <p:nvPr/>
        </p:nvSpPr>
        <p:spPr>
          <a:xfrm>
            <a:off x="1856506" y="3435927"/>
            <a:ext cx="1149927" cy="3879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CA471-4667-5C41-AF6A-7030A5D34DE9}"/>
              </a:ext>
            </a:extLst>
          </p:cNvPr>
          <p:cNvSpPr/>
          <p:nvPr/>
        </p:nvSpPr>
        <p:spPr>
          <a:xfrm>
            <a:off x="9237762" y="3380508"/>
            <a:ext cx="1149927" cy="3879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591053-5513-1946-9F3D-C7DB1E1B526D}"/>
              </a:ext>
            </a:extLst>
          </p:cNvPr>
          <p:cNvSpPr/>
          <p:nvPr/>
        </p:nvSpPr>
        <p:spPr>
          <a:xfrm>
            <a:off x="9764234" y="3394363"/>
            <a:ext cx="110837" cy="3879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DFD4F-EFA5-264B-B96E-98CF8D1A8F1B}"/>
              </a:ext>
            </a:extLst>
          </p:cNvPr>
          <p:cNvSpPr/>
          <p:nvPr/>
        </p:nvSpPr>
        <p:spPr>
          <a:xfrm>
            <a:off x="9244688" y="3906980"/>
            <a:ext cx="1544783" cy="3879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5A036-0E15-1446-B191-BDE9EAF94BB2}"/>
              </a:ext>
            </a:extLst>
          </p:cNvPr>
          <p:cNvSpPr/>
          <p:nvPr/>
        </p:nvSpPr>
        <p:spPr>
          <a:xfrm>
            <a:off x="9764235" y="3906980"/>
            <a:ext cx="443346" cy="3879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C809E7-94D8-2C41-907A-4B859F62AE21}"/>
              </a:ext>
            </a:extLst>
          </p:cNvPr>
          <p:cNvCxnSpPr/>
          <p:nvPr/>
        </p:nvCxnSpPr>
        <p:spPr>
          <a:xfrm flipH="1">
            <a:off x="10456961" y="4451679"/>
            <a:ext cx="3325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38FCB-7326-5340-B7A7-264CCEF2280D}"/>
              </a:ext>
            </a:extLst>
          </p:cNvPr>
          <p:cNvCxnSpPr>
            <a:cxnSpLocks/>
          </p:cNvCxnSpPr>
          <p:nvPr/>
        </p:nvCxnSpPr>
        <p:spPr>
          <a:xfrm>
            <a:off x="2109489" y="4017818"/>
            <a:ext cx="3325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9A32EA-D50C-F548-8EF7-FD03697224FB}"/>
              </a:ext>
            </a:extLst>
          </p:cNvPr>
          <p:cNvSpPr txBox="1"/>
          <p:nvPr/>
        </p:nvSpPr>
        <p:spPr>
          <a:xfrm>
            <a:off x="1819025" y="38331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4D588-6B4E-CA49-B132-B504A1BF1928}"/>
              </a:ext>
            </a:extLst>
          </p:cNvPr>
          <p:cNvSpPr txBox="1"/>
          <p:nvPr/>
        </p:nvSpPr>
        <p:spPr>
          <a:xfrm>
            <a:off x="9473262" y="3008806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Exon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6B041-09E0-FC4D-8659-340DFCF6B002}"/>
              </a:ext>
            </a:extLst>
          </p:cNvPr>
          <p:cNvSpPr txBox="1"/>
          <p:nvPr/>
        </p:nvSpPr>
        <p:spPr>
          <a:xfrm>
            <a:off x="1819025" y="2981190"/>
            <a:ext cx="15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Exon 1/5´ UTR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BA157-E4E2-1C4A-A706-47F5FF91AB29}"/>
              </a:ext>
            </a:extLst>
          </p:cNvPr>
          <p:cNvSpPr txBox="1"/>
          <p:nvPr/>
        </p:nvSpPr>
        <p:spPr>
          <a:xfrm>
            <a:off x="5153165" y="34638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528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32AD-6844-514E-8DCA-ABA447DD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genomic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BA59-EB75-E745-9ED7-BB42685F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Inversion coordinate:</a:t>
            </a:r>
          </a:p>
          <a:p>
            <a:pPr lvl="1"/>
            <a:r>
              <a:rPr lang="en-GB" dirty="0" err="1"/>
              <a:t>Chr</a:t>
            </a:r>
            <a:r>
              <a:rPr lang="sv-SE" dirty="0"/>
              <a:t>18:29098216 – 29099847</a:t>
            </a:r>
            <a:endParaRPr lang="en-GB" dirty="0">
              <a:solidFill>
                <a:schemeClr val="dk1"/>
              </a:solidFill>
            </a:endParaRPr>
          </a:p>
          <a:p>
            <a:r>
              <a:rPr lang="en-GB" dirty="0"/>
              <a:t>So you can design primers close to this coordinate but make sure that the distance to breakpoints should be different.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2992D-A58B-F94C-9406-F08C1FB04707}"/>
              </a:ext>
            </a:extLst>
          </p:cNvPr>
          <p:cNvSpPr/>
          <p:nvPr/>
        </p:nvSpPr>
        <p:spPr>
          <a:xfrm>
            <a:off x="1602227" y="4402068"/>
            <a:ext cx="5818174" cy="234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E3488D-098F-6E44-BCE3-318063D0CF67}"/>
              </a:ext>
            </a:extLst>
          </p:cNvPr>
          <p:cNvSpPr/>
          <p:nvPr/>
        </p:nvSpPr>
        <p:spPr>
          <a:xfrm>
            <a:off x="2944157" y="4402068"/>
            <a:ext cx="2890206" cy="234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808D1A-0DF4-5447-B771-5BD6A7A8E5CA}"/>
              </a:ext>
            </a:extLst>
          </p:cNvPr>
          <p:cNvCxnSpPr>
            <a:cxnSpLocks/>
          </p:cNvCxnSpPr>
          <p:nvPr/>
        </p:nvCxnSpPr>
        <p:spPr>
          <a:xfrm>
            <a:off x="2370971" y="3987838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E9D83-1359-2140-8101-89945EC543A4}"/>
              </a:ext>
            </a:extLst>
          </p:cNvPr>
          <p:cNvCxnSpPr>
            <a:cxnSpLocks/>
          </p:cNvCxnSpPr>
          <p:nvPr/>
        </p:nvCxnSpPr>
        <p:spPr>
          <a:xfrm>
            <a:off x="3155898" y="4519402"/>
            <a:ext cx="23871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61F77-0E8C-8649-9C97-BF83074AFF1C}"/>
              </a:ext>
            </a:extLst>
          </p:cNvPr>
          <p:cNvCxnSpPr>
            <a:cxnSpLocks/>
          </p:cNvCxnSpPr>
          <p:nvPr/>
        </p:nvCxnSpPr>
        <p:spPr>
          <a:xfrm flipH="1">
            <a:off x="6225478" y="3965155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BAE33F-208C-2045-B2E1-8A3AB18A71D3}"/>
              </a:ext>
            </a:extLst>
          </p:cNvPr>
          <p:cNvCxnSpPr>
            <a:cxnSpLocks/>
          </p:cNvCxnSpPr>
          <p:nvPr/>
        </p:nvCxnSpPr>
        <p:spPr>
          <a:xfrm>
            <a:off x="4936144" y="3965155"/>
            <a:ext cx="46124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62A599-E2DF-1A44-BE09-D7CA5FB087CB}"/>
              </a:ext>
            </a:extLst>
          </p:cNvPr>
          <p:cNvSpPr/>
          <p:nvPr/>
        </p:nvSpPr>
        <p:spPr>
          <a:xfrm>
            <a:off x="1602227" y="5520954"/>
            <a:ext cx="5818174" cy="234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44D8B-28DF-DA44-8043-C2A1C65EE7B8}"/>
              </a:ext>
            </a:extLst>
          </p:cNvPr>
          <p:cNvSpPr/>
          <p:nvPr/>
        </p:nvSpPr>
        <p:spPr>
          <a:xfrm>
            <a:off x="2944157" y="5520954"/>
            <a:ext cx="2890206" cy="234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151F0-8E09-BC40-95F1-B699FCEF9C5E}"/>
              </a:ext>
            </a:extLst>
          </p:cNvPr>
          <p:cNvCxnSpPr>
            <a:cxnSpLocks/>
          </p:cNvCxnSpPr>
          <p:nvPr/>
        </p:nvCxnSpPr>
        <p:spPr>
          <a:xfrm>
            <a:off x="2370971" y="5367205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7A3A6-8D42-CE41-A35F-45B0336F8373}"/>
              </a:ext>
            </a:extLst>
          </p:cNvPr>
          <p:cNvCxnSpPr>
            <a:cxnSpLocks/>
          </p:cNvCxnSpPr>
          <p:nvPr/>
        </p:nvCxnSpPr>
        <p:spPr>
          <a:xfrm flipH="1">
            <a:off x="3155898" y="5638288"/>
            <a:ext cx="23871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E18BA-D6BF-F346-8D8D-F7F3FAF82515}"/>
              </a:ext>
            </a:extLst>
          </p:cNvPr>
          <p:cNvCxnSpPr>
            <a:cxnSpLocks/>
          </p:cNvCxnSpPr>
          <p:nvPr/>
        </p:nvCxnSpPr>
        <p:spPr>
          <a:xfrm flipH="1">
            <a:off x="6265114" y="5364509"/>
            <a:ext cx="4612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CAEB3E-A064-BD4D-85E9-B8F385CF81F2}"/>
              </a:ext>
            </a:extLst>
          </p:cNvPr>
          <p:cNvCxnSpPr>
            <a:cxnSpLocks/>
          </p:cNvCxnSpPr>
          <p:nvPr/>
        </p:nvCxnSpPr>
        <p:spPr>
          <a:xfrm flipH="1">
            <a:off x="3235471" y="5364509"/>
            <a:ext cx="46124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288A02-C3CA-F74B-9039-2FF3A5C01589}"/>
              </a:ext>
            </a:extLst>
          </p:cNvPr>
          <p:cNvSpPr txBox="1"/>
          <p:nvPr/>
        </p:nvSpPr>
        <p:spPr>
          <a:xfrm>
            <a:off x="2944157" y="488873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700 </a:t>
            </a:r>
            <a:r>
              <a:rPr lang="en-GB" dirty="0" err="1"/>
              <a:t>bp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40BA7-F7DC-BD4C-96AB-AD8FBE00D061}"/>
              </a:ext>
            </a:extLst>
          </p:cNvPr>
          <p:cNvSpPr txBox="1"/>
          <p:nvPr/>
        </p:nvSpPr>
        <p:spPr>
          <a:xfrm>
            <a:off x="8213420" y="419167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5EF78-2FA4-BE4D-979C-82B4E322FC03}"/>
              </a:ext>
            </a:extLst>
          </p:cNvPr>
          <p:cNvSpPr txBox="1"/>
          <p:nvPr/>
        </p:nvSpPr>
        <p:spPr>
          <a:xfrm>
            <a:off x="9046638" y="42174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0CEAB-0CD4-D24F-8232-A977A889CDA2}"/>
              </a:ext>
            </a:extLst>
          </p:cNvPr>
          <p:cNvSpPr txBox="1"/>
          <p:nvPr/>
        </p:nvSpPr>
        <p:spPr>
          <a:xfrm>
            <a:off x="9746959" y="421740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614DA-E02E-1148-94AD-26CAFB3DCB6E}"/>
              </a:ext>
            </a:extLst>
          </p:cNvPr>
          <p:cNvSpPr txBox="1"/>
          <p:nvPr/>
        </p:nvSpPr>
        <p:spPr>
          <a:xfrm>
            <a:off x="8056388" y="45194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C4936-8D3A-B740-9E94-95312B11332A}"/>
              </a:ext>
            </a:extLst>
          </p:cNvPr>
          <p:cNvSpPr txBox="1"/>
          <p:nvPr/>
        </p:nvSpPr>
        <p:spPr>
          <a:xfrm>
            <a:off x="8855858" y="45194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C7669-6FF7-4040-8463-94136CA33C50}"/>
              </a:ext>
            </a:extLst>
          </p:cNvPr>
          <p:cNvSpPr txBox="1"/>
          <p:nvPr/>
        </p:nvSpPr>
        <p:spPr>
          <a:xfrm>
            <a:off x="9613797" y="451940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808EF3-51D7-BC45-86C7-DD378D5C27FC}"/>
              </a:ext>
            </a:extLst>
          </p:cNvPr>
          <p:cNvSpPr txBox="1"/>
          <p:nvPr/>
        </p:nvSpPr>
        <p:spPr>
          <a:xfrm>
            <a:off x="9613797" y="48471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1820E-2AE3-4942-9A50-59A9877CE6C1}"/>
              </a:ext>
            </a:extLst>
          </p:cNvPr>
          <p:cNvSpPr txBox="1"/>
          <p:nvPr/>
        </p:nvSpPr>
        <p:spPr>
          <a:xfrm>
            <a:off x="10315853" y="49337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700 </a:t>
            </a:r>
            <a:r>
              <a:rPr lang="en-GB" dirty="0" err="1"/>
              <a:t>bp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F883B-81A7-1C42-8E33-1A883535E5FB}"/>
              </a:ext>
            </a:extLst>
          </p:cNvPr>
          <p:cNvSpPr txBox="1"/>
          <p:nvPr/>
        </p:nvSpPr>
        <p:spPr>
          <a:xfrm>
            <a:off x="10315852" y="463175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1000 </a:t>
            </a:r>
            <a:r>
              <a:rPr lang="en-GB" dirty="0" err="1"/>
              <a:t>bp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2A8F5-C1D3-E742-AA75-E1C7267B13BC}"/>
              </a:ext>
            </a:extLst>
          </p:cNvPr>
          <p:cNvSpPr txBox="1"/>
          <p:nvPr/>
        </p:nvSpPr>
        <p:spPr>
          <a:xfrm>
            <a:off x="5607785" y="358752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kb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1D2BA4-20DE-134D-AA6C-CE2F9835AAD7}"/>
              </a:ext>
            </a:extLst>
          </p:cNvPr>
          <p:cNvSpPr/>
          <p:nvPr/>
        </p:nvSpPr>
        <p:spPr>
          <a:xfrm>
            <a:off x="2704289" y="4260214"/>
            <a:ext cx="359924" cy="516067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B3EB35-9903-654A-88F8-83D0869DD9C4}"/>
              </a:ext>
            </a:extLst>
          </p:cNvPr>
          <p:cNvSpPr/>
          <p:nvPr/>
        </p:nvSpPr>
        <p:spPr>
          <a:xfrm>
            <a:off x="5591590" y="4268835"/>
            <a:ext cx="535610" cy="516067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AB932-C880-0343-BC8D-388DF418AC6D}"/>
              </a:ext>
            </a:extLst>
          </p:cNvPr>
          <p:cNvSpPr/>
          <p:nvPr/>
        </p:nvSpPr>
        <p:spPr>
          <a:xfrm>
            <a:off x="2736369" y="5447330"/>
            <a:ext cx="359924" cy="516067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A939F-34AA-EB48-8CA9-FBDD9609F08E}"/>
              </a:ext>
            </a:extLst>
          </p:cNvPr>
          <p:cNvSpPr/>
          <p:nvPr/>
        </p:nvSpPr>
        <p:spPr>
          <a:xfrm>
            <a:off x="5623670" y="5455951"/>
            <a:ext cx="535610" cy="516067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FB409F-71E6-3745-A860-BD5B7BBC5AB9}"/>
              </a:ext>
            </a:extLst>
          </p:cNvPr>
          <p:cNvSpPr txBox="1"/>
          <p:nvPr/>
        </p:nvSpPr>
        <p:spPr>
          <a:xfrm>
            <a:off x="2454442" y="6003752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Exon2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91324F-CA05-844C-ADB4-2A95BE0F1C80}"/>
              </a:ext>
            </a:extLst>
          </p:cNvPr>
          <p:cNvSpPr txBox="1"/>
          <p:nvPr/>
        </p:nvSpPr>
        <p:spPr>
          <a:xfrm>
            <a:off x="5417236" y="6003480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Exon3</a:t>
            </a:r>
          </a:p>
        </p:txBody>
      </p:sp>
    </p:spTree>
    <p:extLst>
      <p:ext uri="{BB962C8B-B14F-4D97-AF65-F5344CB8AC3E}">
        <p14:creationId xmlns:p14="http://schemas.microsoft.com/office/powerpoint/2010/main" val="193795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9172-BF1E-F14F-A360-AFC7BA26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65A7A-D04F-D541-9DBD-CB7844C65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2" y="55106"/>
            <a:ext cx="6676433" cy="6676433"/>
          </a:xfrm>
        </p:spPr>
      </p:pic>
    </p:spTree>
    <p:extLst>
      <p:ext uri="{BB962C8B-B14F-4D97-AF65-F5344CB8AC3E}">
        <p14:creationId xmlns:p14="http://schemas.microsoft.com/office/powerpoint/2010/main" val="134700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517A-3FB0-5748-8F07-DA887D3D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for Nitesh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BC5-BD13-8244-83CA-F2C7FF50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did you do the Sanger sequencing? Sample preparation?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FA97341-3A36-F444-9277-405D297A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8" y="3053990"/>
            <a:ext cx="5410200" cy="339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ECB96-2EF6-5E40-BBC3-CB4C2F39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28" y="3123840"/>
            <a:ext cx="5118100" cy="325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EFD81-03AD-4E4B-B5B3-97F9E15E8848}"/>
              </a:ext>
            </a:extLst>
          </p:cNvPr>
          <p:cNvSpPr txBox="1"/>
          <p:nvPr/>
        </p:nvSpPr>
        <p:spPr>
          <a:xfrm>
            <a:off x="3507100" y="520001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 1 and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FCB5E-5BB5-B845-A267-78838B7A3155}"/>
              </a:ext>
            </a:extLst>
          </p:cNvPr>
          <p:cNvSpPr txBox="1"/>
          <p:nvPr/>
        </p:nvSpPr>
        <p:spPr>
          <a:xfrm>
            <a:off x="8827245" y="501534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 3 and 4</a:t>
            </a:r>
          </a:p>
        </p:txBody>
      </p:sp>
    </p:spTree>
    <p:extLst>
      <p:ext uri="{BB962C8B-B14F-4D97-AF65-F5344CB8AC3E}">
        <p14:creationId xmlns:p14="http://schemas.microsoft.com/office/powerpoint/2010/main" val="5668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700-68BE-8F43-B907-4CFFD45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for Nitesh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5D5C57-8AB2-4942-AE4D-347B35F0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Virus can</a:t>
            </a:r>
          </a:p>
          <a:p>
            <a:pPr lvl="1"/>
            <a:r>
              <a:rPr lang="en-GB" dirty="0"/>
              <a:t>Infect H11/WT</a:t>
            </a:r>
          </a:p>
          <a:p>
            <a:pPr lvl="1"/>
            <a:r>
              <a:rPr lang="en-GB" dirty="0"/>
              <a:t>Not infect F9</a:t>
            </a:r>
          </a:p>
        </p:txBody>
      </p:sp>
    </p:spTree>
    <p:extLst>
      <p:ext uri="{BB962C8B-B14F-4D97-AF65-F5344CB8AC3E}">
        <p14:creationId xmlns:p14="http://schemas.microsoft.com/office/powerpoint/2010/main" val="290583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C46E2-34EF-044D-8475-F1D7F4ADA3EA}"/>
              </a:ext>
            </a:extLst>
          </p:cNvPr>
          <p:cNvSpPr txBox="1"/>
          <p:nvPr/>
        </p:nvSpPr>
        <p:spPr>
          <a:xfrm>
            <a:off x="100361" y="200722"/>
            <a:ext cx="4996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EXON2: </a:t>
            </a:r>
          </a:p>
          <a:p>
            <a:r>
              <a:rPr lang="en-GB" b="1" dirty="0"/>
              <a:t>A- </a:t>
            </a:r>
            <a:r>
              <a:rPr lang="en-GB" dirty="0" err="1"/>
              <a:t>inframe</a:t>
            </a:r>
            <a:r>
              <a:rPr lang="en-GB" dirty="0"/>
              <a:t> deletion</a:t>
            </a:r>
          </a:p>
          <a:p>
            <a:r>
              <a:rPr lang="en-GB" b="1" dirty="0"/>
              <a:t>B- </a:t>
            </a:r>
            <a:r>
              <a:rPr lang="en-GB" dirty="0" err="1"/>
              <a:t>inframe</a:t>
            </a:r>
            <a:r>
              <a:rPr lang="en-GB" dirty="0"/>
              <a:t> deletion/</a:t>
            </a:r>
          </a:p>
          <a:p>
            <a:r>
              <a:rPr lang="en-GB" dirty="0" err="1"/>
              <a:t>Splice_variant</a:t>
            </a:r>
            <a:endParaRPr lang="en-GB" dirty="0"/>
          </a:p>
          <a:p>
            <a:r>
              <a:rPr lang="en-GB" dirty="0"/>
              <a:t>And a SNP linked with deletion</a:t>
            </a:r>
          </a:p>
          <a:p>
            <a:r>
              <a:rPr lang="en-GB" b="1" dirty="0">
                <a:solidFill>
                  <a:srgbClr val="FF0000"/>
                </a:solidFill>
              </a:rPr>
              <a:t>In Sanger sequencing this mutation is not captures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D1B0A1-C015-A946-B238-A969BEE18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906126"/>
              </p:ext>
            </p:extLst>
          </p:nvPr>
        </p:nvGraphicFramePr>
        <p:xfrm>
          <a:off x="3432648" y="-20202"/>
          <a:ext cx="82108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25">
                  <a:extLst>
                    <a:ext uri="{9D8B030D-6E8A-4147-A177-3AD203B41FA5}">
                      <a16:colId xmlns:a16="http://schemas.microsoft.com/office/drawing/2014/main" val="1566733299"/>
                    </a:ext>
                  </a:extLst>
                </a:gridCol>
                <a:gridCol w="2238946">
                  <a:extLst>
                    <a:ext uri="{9D8B030D-6E8A-4147-A177-3AD203B41FA5}">
                      <a16:colId xmlns:a16="http://schemas.microsoft.com/office/drawing/2014/main" val="1546244177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1457462002"/>
                    </a:ext>
                  </a:extLst>
                </a:gridCol>
                <a:gridCol w="2291334">
                  <a:extLst>
                    <a:ext uri="{9D8B030D-6E8A-4147-A177-3AD203B41FA5}">
                      <a16:colId xmlns:a16="http://schemas.microsoft.com/office/drawing/2014/main" val="3288152696"/>
                    </a:ext>
                  </a:extLst>
                </a:gridCol>
              </a:tblGrid>
              <a:tr h="35036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1508"/>
                  </a:ext>
                </a:extLst>
              </a:tr>
              <a:tr h="613141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18:29098215 (7bp)</a:t>
                      </a:r>
                      <a:endParaRPr lang="sv-SE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21307"/>
                  </a:ext>
                </a:extLst>
              </a:tr>
              <a:tr h="613141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B: </a:t>
                      </a:r>
                      <a:r>
                        <a:rPr lang="sv-S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 29098226 (35bp)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98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AF0506-DB8F-7249-ADD5-168ABBF9A6E2}"/>
              </a:ext>
            </a:extLst>
          </p:cNvPr>
          <p:cNvSpPr txBox="1"/>
          <p:nvPr/>
        </p:nvSpPr>
        <p:spPr>
          <a:xfrm>
            <a:off x="150855" y="50512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D9E97-D1F4-2440-9835-C047264AEA9A}"/>
              </a:ext>
            </a:extLst>
          </p:cNvPr>
          <p:cNvSpPr txBox="1"/>
          <p:nvPr/>
        </p:nvSpPr>
        <p:spPr>
          <a:xfrm>
            <a:off x="108446" y="39832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BEB78-3C8A-714A-9802-934474B7524A}"/>
              </a:ext>
            </a:extLst>
          </p:cNvPr>
          <p:cNvSpPr txBox="1"/>
          <p:nvPr/>
        </p:nvSpPr>
        <p:spPr>
          <a:xfrm>
            <a:off x="100361" y="63722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A32C3-C87A-5147-8459-53ABB312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44" y="2106698"/>
            <a:ext cx="9803256" cy="47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455B93-BD12-7843-A54C-55C1C4106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057694"/>
              </p:ext>
            </p:extLst>
          </p:nvPr>
        </p:nvGraphicFramePr>
        <p:xfrm>
          <a:off x="3945714" y="134123"/>
          <a:ext cx="8246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86">
                  <a:extLst>
                    <a:ext uri="{9D8B030D-6E8A-4147-A177-3AD203B41FA5}">
                      <a16:colId xmlns:a16="http://schemas.microsoft.com/office/drawing/2014/main" val="3543748159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546244177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1457462002"/>
                    </a:ext>
                  </a:extLst>
                </a:gridCol>
                <a:gridCol w="3726875">
                  <a:extLst>
                    <a:ext uri="{9D8B030D-6E8A-4147-A177-3AD203B41FA5}">
                      <a16:colId xmlns:a16="http://schemas.microsoft.com/office/drawing/2014/main" val="3288152696"/>
                    </a:ext>
                  </a:extLst>
                </a:gridCol>
              </a:tblGrid>
              <a:tr h="35558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1508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18:29099844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526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FD915F-8DA3-1845-AF6B-899B9A1983D0}"/>
              </a:ext>
            </a:extLst>
          </p:cNvPr>
          <p:cNvSpPr txBox="1"/>
          <p:nvPr/>
        </p:nvSpPr>
        <p:spPr>
          <a:xfrm>
            <a:off x="2" y="136334"/>
            <a:ext cx="228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EXON3: </a:t>
            </a:r>
            <a:r>
              <a:rPr lang="sv-SE" dirty="0" err="1"/>
              <a:t>frameshift</a:t>
            </a:r>
            <a:endParaRPr lang="sv-SE" dirty="0"/>
          </a:p>
          <a:p>
            <a:r>
              <a:rPr lang="sv-SE" dirty="0"/>
              <a:t>Sanger: </a:t>
            </a:r>
            <a:r>
              <a:rPr lang="sv-SE" dirty="0" err="1"/>
              <a:t>Deletion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CC</a:t>
            </a:r>
          </a:p>
          <a:p>
            <a:r>
              <a:rPr lang="sv-SE" dirty="0"/>
              <a:t>WGS: GCC </a:t>
            </a:r>
            <a:r>
              <a:rPr lang="sv-SE" dirty="0">
                <a:sym typeface="Wingdings" pitchFamily="2" charset="2"/>
              </a:rPr>
              <a:t> C 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B957F-FC89-A44E-8EF0-9823622AE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9"/>
          <a:stretch/>
        </p:blipFill>
        <p:spPr>
          <a:xfrm>
            <a:off x="1080654" y="997089"/>
            <a:ext cx="11111345" cy="5829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787A1-5DB5-E649-A062-A4A845C01337}"/>
              </a:ext>
            </a:extLst>
          </p:cNvPr>
          <p:cNvSpPr txBox="1"/>
          <p:nvPr/>
        </p:nvSpPr>
        <p:spPr>
          <a:xfrm>
            <a:off x="134471" y="30793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4F683-9606-D14A-BE0E-70AB809094AA}"/>
              </a:ext>
            </a:extLst>
          </p:cNvPr>
          <p:cNvSpPr txBox="1"/>
          <p:nvPr/>
        </p:nvSpPr>
        <p:spPr>
          <a:xfrm>
            <a:off x="134471" y="45993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59D73-69F5-6041-9AA9-6AC61F6CA149}"/>
              </a:ext>
            </a:extLst>
          </p:cNvPr>
          <p:cNvSpPr txBox="1"/>
          <p:nvPr/>
        </p:nvSpPr>
        <p:spPr>
          <a:xfrm>
            <a:off x="134471" y="61193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33980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1D70-77B8-C046-B971-29FC7A4C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9B501-A624-F641-B5B4-4CAC72B89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3"/>
          <a:stretch/>
        </p:blipFill>
        <p:spPr>
          <a:xfrm>
            <a:off x="758756" y="1621846"/>
            <a:ext cx="11433243" cy="52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C46E2-34EF-044D-8475-F1D7F4ADA3EA}"/>
              </a:ext>
            </a:extLst>
          </p:cNvPr>
          <p:cNvSpPr txBox="1"/>
          <p:nvPr/>
        </p:nvSpPr>
        <p:spPr>
          <a:xfrm>
            <a:off x="100361" y="200722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EXON5: </a:t>
            </a:r>
            <a:r>
              <a:rPr lang="sv-SE" b="1" dirty="0" err="1"/>
              <a:t>frameshift</a:t>
            </a:r>
            <a:endParaRPr lang="sv-SE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D1B0A1-C015-A946-B238-A969BEE1806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70846" y="204294"/>
          <a:ext cx="82108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25">
                  <a:extLst>
                    <a:ext uri="{9D8B030D-6E8A-4147-A177-3AD203B41FA5}">
                      <a16:colId xmlns:a16="http://schemas.microsoft.com/office/drawing/2014/main" val="1566733299"/>
                    </a:ext>
                  </a:extLst>
                </a:gridCol>
                <a:gridCol w="2238946">
                  <a:extLst>
                    <a:ext uri="{9D8B030D-6E8A-4147-A177-3AD203B41FA5}">
                      <a16:colId xmlns:a16="http://schemas.microsoft.com/office/drawing/2014/main" val="1546244177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1457462002"/>
                    </a:ext>
                  </a:extLst>
                </a:gridCol>
                <a:gridCol w="2291334">
                  <a:extLst>
                    <a:ext uri="{9D8B030D-6E8A-4147-A177-3AD203B41FA5}">
                      <a16:colId xmlns:a16="http://schemas.microsoft.com/office/drawing/2014/main" val="3288152696"/>
                    </a:ext>
                  </a:extLst>
                </a:gridCol>
              </a:tblGrid>
              <a:tr h="35558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1508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18:29101083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sv-SE" dirty="0"/>
                        <a:t> 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but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should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be 0%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526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AF0506-DB8F-7249-ADD5-168ABBF9A6E2}"/>
              </a:ext>
            </a:extLst>
          </p:cNvPr>
          <p:cNvSpPr txBox="1"/>
          <p:nvPr/>
        </p:nvSpPr>
        <p:spPr>
          <a:xfrm>
            <a:off x="150855" y="5051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D9E97-D1F4-2440-9835-C047264AEA9A}"/>
              </a:ext>
            </a:extLst>
          </p:cNvPr>
          <p:cNvSpPr txBox="1"/>
          <p:nvPr/>
        </p:nvSpPr>
        <p:spPr>
          <a:xfrm>
            <a:off x="108446" y="39832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BEB78-3C8A-714A-9802-934474B7524A}"/>
              </a:ext>
            </a:extLst>
          </p:cNvPr>
          <p:cNvSpPr txBox="1"/>
          <p:nvPr/>
        </p:nvSpPr>
        <p:spPr>
          <a:xfrm>
            <a:off x="100361" y="63722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5AADD7-37B9-4944-86D0-48A7EF0BA26B}"/>
              </a:ext>
            </a:extLst>
          </p:cNvPr>
          <p:cNvCxnSpPr/>
          <p:nvPr/>
        </p:nvCxnSpPr>
        <p:spPr>
          <a:xfrm flipH="1">
            <a:off x="6679096" y="2377440"/>
            <a:ext cx="326003" cy="111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C46E2-34EF-044D-8475-F1D7F4ADA3EA}"/>
              </a:ext>
            </a:extLst>
          </p:cNvPr>
          <p:cNvSpPr txBox="1"/>
          <p:nvPr/>
        </p:nvSpPr>
        <p:spPr>
          <a:xfrm>
            <a:off x="-52044" y="200722"/>
            <a:ext cx="3192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EXON5: </a:t>
            </a:r>
          </a:p>
          <a:p>
            <a:r>
              <a:rPr lang="sv-SE" b="1" dirty="0">
                <a:solidFill>
                  <a:srgbClr val="FF0000"/>
                </a:solidFill>
              </a:rPr>
              <a:t>A- </a:t>
            </a:r>
            <a:r>
              <a:rPr lang="sv-SE" dirty="0" err="1">
                <a:solidFill>
                  <a:srgbClr val="FF0000"/>
                </a:solidFill>
              </a:rPr>
              <a:t>Insersion</a:t>
            </a:r>
            <a:r>
              <a:rPr lang="sv-SE" dirty="0">
                <a:solidFill>
                  <a:srgbClr val="FF0000"/>
                </a:solidFill>
              </a:rPr>
              <a:t> (G </a:t>
            </a:r>
            <a:r>
              <a:rPr lang="sv-SE" dirty="0">
                <a:solidFill>
                  <a:srgbClr val="FF0000"/>
                </a:solidFill>
                <a:sym typeface="Wingdings" pitchFamily="2" charset="2"/>
              </a:rPr>
              <a:t> GC)</a:t>
            </a:r>
          </a:p>
          <a:p>
            <a:r>
              <a:rPr lang="sv-SE" b="1" dirty="0">
                <a:solidFill>
                  <a:srgbClr val="FF0000"/>
                </a:solidFill>
                <a:sym typeface="Wingdings" pitchFamily="2" charset="2"/>
              </a:rPr>
              <a:t>B- </a:t>
            </a:r>
            <a:r>
              <a:rPr lang="sv-SE" dirty="0" err="1">
                <a:solidFill>
                  <a:srgbClr val="FF0000"/>
                </a:solidFill>
                <a:sym typeface="Wingdings" pitchFamily="2" charset="2"/>
              </a:rPr>
              <a:t>Deletion</a:t>
            </a:r>
            <a:r>
              <a:rPr lang="sv-SE" dirty="0">
                <a:solidFill>
                  <a:srgbClr val="FF0000"/>
                </a:solidFill>
                <a:sym typeface="Wingdings" pitchFamily="2" charset="2"/>
              </a:rPr>
              <a:t> (TGGATGCAAG  T)</a:t>
            </a:r>
            <a:endParaRPr lang="sv-SE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D1B0A1-C015-A946-B238-A969BEE18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488938"/>
              </p:ext>
            </p:extLst>
          </p:nvPr>
        </p:nvGraphicFramePr>
        <p:xfrm>
          <a:off x="3981140" y="40956"/>
          <a:ext cx="82108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25">
                  <a:extLst>
                    <a:ext uri="{9D8B030D-6E8A-4147-A177-3AD203B41FA5}">
                      <a16:colId xmlns:a16="http://schemas.microsoft.com/office/drawing/2014/main" val="1566733299"/>
                    </a:ext>
                  </a:extLst>
                </a:gridCol>
                <a:gridCol w="1336980">
                  <a:extLst>
                    <a:ext uri="{9D8B030D-6E8A-4147-A177-3AD203B41FA5}">
                      <a16:colId xmlns:a16="http://schemas.microsoft.com/office/drawing/2014/main" val="1546244177"/>
                    </a:ext>
                  </a:extLst>
                </a:gridCol>
                <a:gridCol w="1532521">
                  <a:extLst>
                    <a:ext uri="{9D8B030D-6E8A-4147-A177-3AD203B41FA5}">
                      <a16:colId xmlns:a16="http://schemas.microsoft.com/office/drawing/2014/main" val="1457462002"/>
                    </a:ext>
                  </a:extLst>
                </a:gridCol>
                <a:gridCol w="2291334">
                  <a:extLst>
                    <a:ext uri="{9D8B030D-6E8A-4147-A177-3AD203B41FA5}">
                      <a16:colId xmlns:a16="http://schemas.microsoft.com/office/drawing/2014/main" val="3288152696"/>
                    </a:ext>
                  </a:extLst>
                </a:gridCol>
              </a:tblGrid>
              <a:tr h="269409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1508"/>
                  </a:ext>
                </a:extLst>
              </a:tr>
              <a:tr h="471467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18:29101083</a:t>
                      </a:r>
                      <a:r>
                        <a:rPr lang="sv-S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sv-SE" dirty="0"/>
                        <a:t> 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but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should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be 0%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52645"/>
                  </a:ext>
                </a:extLst>
              </a:tr>
              <a:tr h="1279695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="1" dirty="0"/>
                        <a:t>B: </a:t>
                      </a:r>
                      <a:r>
                        <a:rPr lang="sv-SE" dirty="0"/>
                        <a:t>18:</a:t>
                      </a:r>
                      <a:r>
                        <a:rPr lang="sv-S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29101078 (10bp)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sv-SE" dirty="0"/>
                        <a:t> 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but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there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are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reads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supporting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the INDEL</a:t>
                      </a:r>
                      <a:endParaRPr lang="sv-SE" dirty="0"/>
                    </a:p>
                    <a:p>
                      <a:pPr algn="ctr"/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sv-SE" dirty="0"/>
                        <a:t> 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but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v-SE" dirty="0" err="1">
                          <a:solidFill>
                            <a:srgbClr val="FF0000"/>
                          </a:solidFill>
                        </a:rPr>
                        <a:t>should</a:t>
                      </a:r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 be 0%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417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0B31D8-98DE-EA42-9F55-6A9CC4E1BB87}"/>
              </a:ext>
            </a:extLst>
          </p:cNvPr>
          <p:cNvSpPr txBox="1"/>
          <p:nvPr/>
        </p:nvSpPr>
        <p:spPr>
          <a:xfrm>
            <a:off x="150855" y="474649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4073D-1453-1B43-BEA1-6F2ACD66D6FD}"/>
              </a:ext>
            </a:extLst>
          </p:cNvPr>
          <p:cNvSpPr txBox="1"/>
          <p:nvPr/>
        </p:nvSpPr>
        <p:spPr>
          <a:xfrm>
            <a:off x="108446" y="35953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18ED-8026-774C-A07A-7F4FF83157FE}"/>
              </a:ext>
            </a:extLst>
          </p:cNvPr>
          <p:cNvSpPr txBox="1"/>
          <p:nvPr/>
        </p:nvSpPr>
        <p:spPr>
          <a:xfrm>
            <a:off x="100361" y="63722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7E52-EB6A-F24B-B3A5-F93EEAE8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5" t="16390"/>
          <a:stretch/>
        </p:blipFill>
        <p:spPr>
          <a:xfrm>
            <a:off x="931106" y="2061527"/>
            <a:ext cx="9498156" cy="48170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97E008-3899-8043-92B1-1087D9D077AC}"/>
              </a:ext>
            </a:extLst>
          </p:cNvPr>
          <p:cNvCxnSpPr/>
          <p:nvPr/>
        </p:nvCxnSpPr>
        <p:spPr>
          <a:xfrm flipH="1">
            <a:off x="7923568" y="4260429"/>
            <a:ext cx="326003" cy="111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69F329-D6E8-1448-851C-3A6339EDBA1E}"/>
              </a:ext>
            </a:extLst>
          </p:cNvPr>
          <p:cNvCxnSpPr/>
          <p:nvPr/>
        </p:nvCxnSpPr>
        <p:spPr>
          <a:xfrm flipH="1">
            <a:off x="8086570" y="2061527"/>
            <a:ext cx="326003" cy="111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C3CBC9-6FF5-BB4E-989C-FCC711548F87}"/>
              </a:ext>
            </a:extLst>
          </p:cNvPr>
          <p:cNvCxnSpPr>
            <a:cxnSpLocks/>
          </p:cNvCxnSpPr>
          <p:nvPr/>
        </p:nvCxnSpPr>
        <p:spPr>
          <a:xfrm>
            <a:off x="3388943" y="2893674"/>
            <a:ext cx="326003" cy="1113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3BFAF7-6158-974C-B205-1AB94D690A05}"/>
              </a:ext>
            </a:extLst>
          </p:cNvPr>
          <p:cNvCxnSpPr>
            <a:cxnSpLocks/>
          </p:cNvCxnSpPr>
          <p:nvPr/>
        </p:nvCxnSpPr>
        <p:spPr>
          <a:xfrm>
            <a:off x="3140881" y="2061527"/>
            <a:ext cx="326003" cy="1113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7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3EB3C-1F28-FD4D-B152-409E1099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85" y="1715512"/>
            <a:ext cx="10890400" cy="514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913EF-7BEA-E643-8B8F-F1E4E30F0670}"/>
              </a:ext>
            </a:extLst>
          </p:cNvPr>
          <p:cNvSpPr txBox="1"/>
          <p:nvPr/>
        </p:nvSpPr>
        <p:spPr>
          <a:xfrm>
            <a:off x="134471" y="34516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B4D02-634D-DC4D-882F-0221106CECD7}"/>
              </a:ext>
            </a:extLst>
          </p:cNvPr>
          <p:cNvSpPr txBox="1"/>
          <p:nvPr/>
        </p:nvSpPr>
        <p:spPr>
          <a:xfrm>
            <a:off x="134471" y="49715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95CCB-7758-9F43-9509-2F5532C83DB3}"/>
              </a:ext>
            </a:extLst>
          </p:cNvPr>
          <p:cNvSpPr txBox="1"/>
          <p:nvPr/>
        </p:nvSpPr>
        <p:spPr>
          <a:xfrm>
            <a:off x="134471" y="61193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WT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C15B84D3-4994-B240-BACF-C0D13ADD0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569866"/>
              </p:ext>
            </p:extLst>
          </p:nvPr>
        </p:nvGraphicFramePr>
        <p:xfrm>
          <a:off x="3981140" y="0"/>
          <a:ext cx="821086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25">
                  <a:extLst>
                    <a:ext uri="{9D8B030D-6E8A-4147-A177-3AD203B41FA5}">
                      <a16:colId xmlns:a16="http://schemas.microsoft.com/office/drawing/2014/main" val="1566733299"/>
                    </a:ext>
                  </a:extLst>
                </a:gridCol>
                <a:gridCol w="2238946">
                  <a:extLst>
                    <a:ext uri="{9D8B030D-6E8A-4147-A177-3AD203B41FA5}">
                      <a16:colId xmlns:a16="http://schemas.microsoft.com/office/drawing/2014/main" val="1546244177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1457462002"/>
                    </a:ext>
                  </a:extLst>
                </a:gridCol>
                <a:gridCol w="2291334">
                  <a:extLst>
                    <a:ext uri="{9D8B030D-6E8A-4147-A177-3AD203B41FA5}">
                      <a16:colId xmlns:a16="http://schemas.microsoft.com/office/drawing/2014/main" val="3288152696"/>
                    </a:ext>
                  </a:extLst>
                </a:gridCol>
              </a:tblGrid>
              <a:tr h="35558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1508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18:29104820 (4bp)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52645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18: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29104826 (225bp??)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/>
                        <a:t> </a:t>
                      </a:r>
                      <a:r>
                        <a:rPr lang="en-GB" noProof="0">
                          <a:solidFill>
                            <a:srgbClr val="FF0000"/>
                          </a:solidFill>
                        </a:rPr>
                        <a:t>no call in vcf but should be 0%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GB" noProof="0" dirty="0"/>
                        <a:t> 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no call in </a:t>
                      </a:r>
                      <a:r>
                        <a:rPr lang="en-GB" noProof="0" dirty="0" err="1">
                          <a:solidFill>
                            <a:srgbClr val="FF0000"/>
                          </a:solidFill>
                        </a:rPr>
                        <a:t>vcf</a:t>
                      </a:r>
                      <a:r>
                        <a:rPr lang="en-GB" noProof="0" dirty="0">
                          <a:solidFill>
                            <a:srgbClr val="FF0000"/>
                          </a:solidFill>
                        </a:rPr>
                        <a:t> but should be 0%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2417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0C6ED4-147A-8348-AA72-28C1A49F6CCA}"/>
              </a:ext>
            </a:extLst>
          </p:cNvPr>
          <p:cNvSpPr txBox="1"/>
          <p:nvPr/>
        </p:nvSpPr>
        <p:spPr>
          <a:xfrm>
            <a:off x="221064" y="391886"/>
            <a:ext cx="4240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EXON8: </a:t>
            </a:r>
          </a:p>
          <a:p>
            <a:r>
              <a:rPr lang="en-GB" b="1" dirty="0">
                <a:solidFill>
                  <a:srgbClr val="FF0000"/>
                </a:solidFill>
              </a:rPr>
              <a:t>A-</a:t>
            </a:r>
            <a:r>
              <a:rPr lang="en-GB" dirty="0">
                <a:solidFill>
                  <a:srgbClr val="FF0000"/>
                </a:solidFill>
              </a:rPr>
              <a:t> Frameshift (AAACT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 A)</a:t>
            </a:r>
          </a:p>
          <a:p>
            <a:r>
              <a:rPr lang="en-GB" b="1" dirty="0">
                <a:solidFill>
                  <a:srgbClr val="FF0000"/>
                </a:solidFill>
                <a:sym typeface="Wingdings" pitchFamily="2" charset="2"/>
              </a:rPr>
              <a:t>B- </a:t>
            </a:r>
            <a:r>
              <a:rPr lang="en-GB" dirty="0" err="1">
                <a:solidFill>
                  <a:srgbClr val="FF0000"/>
                </a:solidFill>
                <a:sym typeface="Wingdings" pitchFamily="2" charset="2"/>
              </a:rPr>
              <a:t>Stop_gain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r>
              <a:rPr lang="en-GB" dirty="0" err="1">
                <a:solidFill>
                  <a:srgbClr val="FF0000"/>
                </a:solidFill>
                <a:sym typeface="Wingdings" pitchFamily="2" charset="2"/>
              </a:rPr>
              <a:t>disruptive_inframe_insertion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 (A  225 </a:t>
            </a:r>
            <a:r>
              <a:rPr lang="en-GB" dirty="0" err="1">
                <a:solidFill>
                  <a:srgbClr val="FF0000"/>
                </a:solidFill>
                <a:sym typeface="Wingdings" pitchFamily="2" charset="2"/>
              </a:rPr>
              <a:t>bp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GB" b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98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831-FB7F-4940-9634-68930B23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00165-ED7C-534B-97D3-C0E2950D83ED}"/>
              </a:ext>
            </a:extLst>
          </p:cNvPr>
          <p:cNvSpPr txBox="1"/>
          <p:nvPr/>
        </p:nvSpPr>
        <p:spPr>
          <a:xfrm>
            <a:off x="598811" y="6416984"/>
            <a:ext cx="269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Rafati Doctoral thesis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F36FB-970E-F545-8846-A5BE1CF1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0"/>
            <a:ext cx="5455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8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20505</TotalTime>
  <Words>742</Words>
  <Application>Microsoft Macintosh PowerPoint</Application>
  <PresentationFormat>Widescreen</PresentationFormat>
  <Paragraphs>166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Outline</vt:lpstr>
      <vt:lpstr>Questions for Nitesh</vt:lpstr>
      <vt:lpstr>Question for Nitesh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Off-target?</vt:lpstr>
      <vt:lpstr>To do</vt:lpstr>
      <vt:lpstr>Experiments and genomic coordinates</vt:lpstr>
      <vt:lpstr>Experiments and genomic coordinates</vt:lpstr>
      <vt:lpstr>Experiments and genomic coordinates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172</cp:revision>
  <cp:lastPrinted>2020-08-13T08:00:04Z</cp:lastPrinted>
  <dcterms:created xsi:type="dcterms:W3CDTF">2020-05-20T12:25:22Z</dcterms:created>
  <dcterms:modified xsi:type="dcterms:W3CDTF">2020-08-31T10:26:59Z</dcterms:modified>
</cp:coreProperties>
</file>