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edcf6d1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15edcf6d14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722ac9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2722ac99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Powerful programming language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 has advanced tools and functions, making complex data tasks more manageable.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Open Source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 is free to use, which makes it accessible to everyone, from students to large organizations.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Rich ecosystem of packages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Thousands of packages (add-on tools) are available for various analyses, visualizations, and more.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Large and active community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R has a supportive, global community sharing tips, tutorials, and resources.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722ac9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2722ac994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2722ac9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2722ac99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edcf6d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5edcf6d14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bd74702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bd7470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Project overview</a:t>
            </a:r>
            <a:r>
              <a:rPr lang="en" sz="1600">
                <a:solidFill>
                  <a:schemeClr val="dk1"/>
                </a:solidFill>
              </a:rPr>
              <a:t> in large font (header 1).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 horizontal line (---).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Data description</a:t>
            </a:r>
            <a:r>
              <a:rPr lang="en" sz="1600">
                <a:solidFill>
                  <a:schemeClr val="dk1"/>
                </a:solidFill>
              </a:rPr>
              <a:t> in bold (header 2).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Another horizontal line (---).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File organization</a:t>
            </a:r>
            <a:r>
              <a:rPr lang="en" sz="1600">
                <a:solidFill>
                  <a:schemeClr val="dk1"/>
                </a:solidFill>
              </a:rPr>
              <a:t> in italic (header 3).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Another horizontal line (---).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Data processing</a:t>
            </a:r>
            <a:r>
              <a:rPr lang="en" sz="1600">
                <a:solidFill>
                  <a:schemeClr val="dk1"/>
                </a:solidFill>
              </a:rPr>
              <a:t> in bold and italic (header 4).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Another horizontal line (---).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 line of code (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Usage instructions</a:t>
            </a:r>
            <a:r>
              <a:rPr lang="en" sz="1600">
                <a:solidFill>
                  <a:schemeClr val="dk1"/>
                </a:solidFill>
              </a:rPr>
              <a:t>) in a monospaced font (header 5).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Another horizontal line (---).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Contact information</a:t>
            </a:r>
            <a:r>
              <a:rPr lang="en" sz="1600">
                <a:solidFill>
                  <a:schemeClr val="dk1"/>
                </a:solidFill>
              </a:rPr>
              <a:t> with a strikethrough (header 2).</a:t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5edcf6d1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5edcf6d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without our host unis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0" y="1600200"/>
            <a:ext cx="9144000" cy="19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24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/>
        </p:txBody>
      </p:sp>
      <p:pic>
        <p:nvPicPr>
          <p:cNvPr descr="A close up of a logo&#10;&#10;Description automatically generated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435" y="171283"/>
            <a:ext cx="3605531" cy="78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 rot="10800000">
            <a:off x="0" y="6811703"/>
            <a:ext cx="12192000" cy="0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2" y="171283"/>
            <a:ext cx="1886148" cy="1006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Three 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2"/>
          <p:cNvCxnSpPr/>
          <p:nvPr/>
        </p:nvCxnSpPr>
        <p:spPr>
          <a:xfrm>
            <a:off x="431209" y="881815"/>
            <a:ext cx="1132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4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48139" y="1391478"/>
            <a:ext cx="3145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3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2" type="body"/>
          </p:nvPr>
        </p:nvSpPr>
        <p:spPr>
          <a:xfrm>
            <a:off x="4505739" y="1388303"/>
            <a:ext cx="3145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3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3" type="body"/>
          </p:nvPr>
        </p:nvSpPr>
        <p:spPr>
          <a:xfrm>
            <a:off x="8163339" y="1388303"/>
            <a:ext cx="31452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3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No title - one colum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31209" y="663879"/>
            <a:ext cx="11329500" cy="5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pic>
        <p:nvPicPr>
          <p:cNvPr descr="A picture containing light&#10;&#10;Description automatically generated"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4" cy="47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1_One column_no bulletpoints 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80" name="Google Shape;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/>
          <p:nvPr/>
        </p:nvCxnSpPr>
        <p:spPr>
          <a:xfrm>
            <a:off x="431209" y="881815"/>
            <a:ext cx="1132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4" cy="47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 och innehåll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029307" y="207284"/>
            <a:ext cx="72501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10515" y="1173871"/>
            <a:ext cx="113919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ast rubrik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116667" y="207284"/>
            <a:ext cx="71121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ubrikbild">
  <p:cSld name="Rubrikbil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750864" y="265016"/>
            <a:ext cx="46569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10632" y="1782810"/>
            <a:ext cx="10718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10633" y="3283795"/>
            <a:ext cx="107187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0050" lvl="0" marL="457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1_One column_no bulletpoin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3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31209" y="1172819"/>
            <a:ext cx="113296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columns-only title">
  <p:cSld name="1_One column_no bulletpoint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4"/>
          <p:cNvCxnSpPr/>
          <p:nvPr/>
        </p:nvCxnSpPr>
        <p:spPr>
          <a:xfrm>
            <a:off x="431209" y="881815"/>
            <a:ext cx="1132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6" cy="47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5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486802"/>
            <a:ext cx="5181600" cy="4690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486802"/>
            <a:ext cx="5181600" cy="4690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Three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6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48139" y="1391478"/>
            <a:ext cx="3145016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2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505739" y="1388303"/>
            <a:ext cx="3145016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2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8163339" y="1388303"/>
            <a:ext cx="3145016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 sz="2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2200"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No title - one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31209" y="663879"/>
            <a:ext cx="11329600" cy="55064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A picture containing light&#10;&#10;Description automatically generated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without our host unis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ctrTitle"/>
          </p:nvPr>
        </p:nvSpPr>
        <p:spPr>
          <a:xfrm>
            <a:off x="1524000" y="1600200"/>
            <a:ext cx="91440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1524000" y="360203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757070"/>
              </a:buClr>
              <a:buSzPts val="1900"/>
              <a:buNone/>
              <a:defRPr sz="24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/>
        </p:txBody>
      </p:sp>
      <p:pic>
        <p:nvPicPr>
          <p:cNvPr descr="A close up of a logo&#10;&#10;Description automatically generated"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9435" y="171283"/>
            <a:ext cx="3605530" cy="78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9"/>
          <p:cNvCxnSpPr/>
          <p:nvPr/>
        </p:nvCxnSpPr>
        <p:spPr>
          <a:xfrm rot="10800000">
            <a:off x="0" y="6811703"/>
            <a:ext cx="12192000" cy="0"/>
          </a:xfrm>
          <a:prstGeom prst="straightConnector1">
            <a:avLst/>
          </a:prstGeom>
          <a:noFill/>
          <a:ln cap="flat" cmpd="sng" w="1016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2" y="171283"/>
            <a:ext cx="1886147" cy="1006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1_One column_no bulletpoin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0"/>
          <p:cNvCxnSpPr/>
          <p:nvPr/>
        </p:nvCxnSpPr>
        <p:spPr>
          <a:xfrm>
            <a:off x="431209" y="881815"/>
            <a:ext cx="1132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4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31209" y="1172819"/>
            <a:ext cx="113295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_no bulletpoints">
  <p:cSld name="Two 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A picture containing light&#10;&#10;Description automatically generated" id="61" name="Google Shape;6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1"/>
          <p:cNvCxnSpPr/>
          <p:nvPr/>
        </p:nvCxnSpPr>
        <p:spPr>
          <a:xfrm>
            <a:off x="431209" y="881815"/>
            <a:ext cx="113295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3" y="6271484"/>
            <a:ext cx="1296374" cy="47810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8200" y="1486802"/>
            <a:ext cx="5181600" cy="4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172200" y="1486802"/>
            <a:ext cx="5181600" cy="46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23280" y="365125"/>
            <a:ext cx="65920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2523280" y="365125"/>
            <a:ext cx="659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100"/>
              <a:buFont typeface="Arial"/>
              <a:buNone/>
              <a:defRPr b="1" i="0" sz="3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bisweden.github.io/module-rstudio-intro-dm-practice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ctrTitle"/>
          </p:nvPr>
        </p:nvSpPr>
        <p:spPr>
          <a:xfrm>
            <a:off x="1143000" y="1200167"/>
            <a:ext cx="97371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" sz="4300">
                <a:solidFill>
                  <a:schemeClr val="dk1"/>
                </a:solidFill>
              </a:rPr>
              <a:t>Introduction to RStudio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1142992" y="30036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555"/>
              <a:buFont typeface="Arial"/>
              <a:buNone/>
            </a:pPr>
            <a:r>
              <a:rPr i="1" lang="en" sz="2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 to Data Management Practices course</a:t>
            </a:r>
            <a:endParaRPr i="1" sz="2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5555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NBIS DM Team</a:t>
            </a:r>
            <a:endParaRPr sz="2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data-management@scilifelab.se</a:t>
            </a:r>
            <a:endParaRPr sz="2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91400" y="5966767"/>
            <a:ext cx="816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https://nbisweden.github.io/module-rstudio-intro-dm-practices</a:t>
            </a:r>
            <a:endParaRPr sz="1900"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1650" y="5894288"/>
            <a:ext cx="2281052" cy="796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</a:pPr>
            <a:r>
              <a:rPr lang="en" sz="3200"/>
              <a:t>Learning objectives</a:t>
            </a:r>
            <a:endParaRPr sz="3200"/>
          </a:p>
        </p:txBody>
      </p:sp>
      <p:sp>
        <p:nvSpPr>
          <p:cNvPr id="108" name="Google Shape;108;p19"/>
          <p:cNvSpPr txBox="1"/>
          <p:nvPr/>
        </p:nvSpPr>
        <p:spPr>
          <a:xfrm>
            <a:off x="584575" y="2081625"/>
            <a:ext cx="11448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Char char="●"/>
            </a:pPr>
            <a:r>
              <a:rPr lang="en" sz="2600">
                <a:solidFill>
                  <a:srgbClr val="2D3B45"/>
                </a:solidFill>
              </a:rPr>
              <a:t>Briefly explain what R is</a:t>
            </a:r>
            <a:endParaRPr sz="2600">
              <a:solidFill>
                <a:srgbClr val="2D3B45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Char char="●"/>
            </a:pPr>
            <a:r>
              <a:rPr lang="en" sz="2600">
                <a:solidFill>
                  <a:srgbClr val="2D3B45"/>
                </a:solidFill>
              </a:rPr>
              <a:t>Get familiarized with RStudio IDE</a:t>
            </a:r>
            <a:endParaRPr sz="2600">
              <a:solidFill>
                <a:srgbClr val="2D3B45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Char char="●"/>
            </a:pPr>
            <a:r>
              <a:rPr lang="en" sz="2600">
                <a:solidFill>
                  <a:srgbClr val="2D3B45"/>
                </a:solidFill>
              </a:rPr>
              <a:t>Recognize the benefits of R Projects</a:t>
            </a:r>
            <a:endParaRPr sz="2600">
              <a:solidFill>
                <a:srgbClr val="2D3B45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600"/>
              <a:buChar char="●"/>
            </a:pPr>
            <a:r>
              <a:rPr lang="en" sz="2600">
                <a:solidFill>
                  <a:srgbClr val="2D3B45"/>
                </a:solidFill>
              </a:rPr>
              <a:t>Know how to create an R Project and a README with Markdown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solidFill>
                  <a:srgbClr val="1C4587"/>
                </a:solidFill>
              </a:rPr>
              <a:t>R</a:t>
            </a:r>
            <a:r>
              <a:rPr lang="en" sz="3200"/>
              <a:t> in a nutshell</a:t>
            </a:r>
            <a:endParaRPr sz="3200"/>
          </a:p>
        </p:txBody>
      </p:sp>
      <p:sp>
        <p:nvSpPr>
          <p:cNvPr id="114" name="Google Shape;114;p20"/>
          <p:cNvSpPr/>
          <p:nvPr/>
        </p:nvSpPr>
        <p:spPr>
          <a:xfrm>
            <a:off x="1984387" y="2059350"/>
            <a:ext cx="2487725" cy="2542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44546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1C4587"/>
                </a:solidFill>
                <a:latin typeface="Arial"/>
              </a:rPr>
              <a:t>R</a:t>
            </a:r>
          </a:p>
        </p:txBody>
      </p:sp>
      <p:sp>
        <p:nvSpPr>
          <p:cNvPr id="115" name="Google Shape;115;p20"/>
          <p:cNvSpPr txBox="1"/>
          <p:nvPr/>
        </p:nvSpPr>
        <p:spPr>
          <a:xfrm>
            <a:off x="5285825" y="2196637"/>
            <a:ext cx="49632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</a:rPr>
              <a:t>Powerful programming language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71616"/>
                </a:solidFill>
              </a:rPr>
              <a:t>Open source</a:t>
            </a:r>
            <a:endParaRPr sz="2600">
              <a:solidFill>
                <a:srgbClr val="17161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Rich ecosystem of packages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Large and active community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11">
                <a:solidFill>
                  <a:schemeClr val="dk1"/>
                </a:solidFill>
              </a:rPr>
              <a:t>What is RStudio IDE?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431200" y="1606100"/>
            <a:ext cx="103197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</a:rPr>
              <a:t>I</a:t>
            </a:r>
            <a:r>
              <a:rPr lang="en" sz="2600">
                <a:solidFill>
                  <a:srgbClr val="000000"/>
                </a:solidFill>
              </a:rPr>
              <a:t>ntegrated </a:t>
            </a:r>
            <a:r>
              <a:rPr b="1" lang="en" sz="2600">
                <a:solidFill>
                  <a:srgbClr val="000000"/>
                </a:solidFill>
              </a:rPr>
              <a:t>D</a:t>
            </a:r>
            <a:r>
              <a:rPr lang="en" sz="2600">
                <a:solidFill>
                  <a:srgbClr val="000000"/>
                </a:solidFill>
              </a:rPr>
              <a:t>evelopment </a:t>
            </a:r>
            <a:r>
              <a:rPr b="1" lang="en" sz="2600">
                <a:solidFill>
                  <a:srgbClr val="000000"/>
                </a:solidFill>
              </a:rPr>
              <a:t>E</a:t>
            </a:r>
            <a:r>
              <a:rPr lang="en" sz="2600">
                <a:solidFill>
                  <a:srgbClr val="000000"/>
                </a:solidFill>
              </a:rPr>
              <a:t>nvironment, </a:t>
            </a:r>
            <a:r>
              <a:rPr b="1" lang="en" sz="2600">
                <a:solidFill>
                  <a:srgbClr val="1C4587"/>
                </a:solidFill>
              </a:rPr>
              <a:t>R</a:t>
            </a:r>
            <a:r>
              <a:rPr lang="en" sz="2600">
                <a:solidFill>
                  <a:srgbClr val="000000"/>
                </a:solidFill>
              </a:rPr>
              <a:t> and </a:t>
            </a:r>
            <a:r>
              <a:rPr lang="en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2600"/>
          </a:p>
        </p:txBody>
      </p:sp>
      <p:sp>
        <p:nvSpPr>
          <p:cNvPr id="122" name="Google Shape;122;p21"/>
          <p:cNvSpPr txBox="1"/>
          <p:nvPr/>
        </p:nvSpPr>
        <p:spPr>
          <a:xfrm>
            <a:off x="431200" y="5371250"/>
            <a:ext cx="103197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Let us take a look on the 4 panes!</a:t>
            </a:r>
            <a:endParaRPr sz="2600"/>
          </a:p>
        </p:txBody>
      </p:sp>
      <p:sp>
        <p:nvSpPr>
          <p:cNvPr id="123" name="Google Shape;123;p21"/>
          <p:cNvSpPr txBox="1"/>
          <p:nvPr/>
        </p:nvSpPr>
        <p:spPr>
          <a:xfrm>
            <a:off x="431200" y="2244500"/>
            <a:ext cx="103197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Includes code editor and a console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Provides project and file management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Features interactive data visualization tools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Integrates with R packages seamlessly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Cheat sheets and Keyboard shortcuts →  HELP within RStudio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11"/>
              <a:t>The benefits of R Projects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31200" y="1874413"/>
            <a:ext cx="79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Working directory </a:t>
            </a:r>
            <a:r>
              <a:rPr lang="en" sz="2600"/>
              <a:t>- where the science happens</a:t>
            </a:r>
            <a:endParaRPr sz="26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625" y="1558973"/>
            <a:ext cx="3740076" cy="374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31200" y="4398613"/>
            <a:ext cx="71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71616"/>
                </a:solidFill>
              </a:rPr>
              <a:t>Let us create an R Project with a few folders!</a:t>
            </a:r>
            <a:endParaRPr sz="2600">
              <a:solidFill>
                <a:srgbClr val="171616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31200" y="2608063"/>
            <a:ext cx="79383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Relative pathways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Consistency, automatic directory setup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Reproducibility, easier for others to review</a:t>
            </a:r>
            <a:endParaRPr sz="2600"/>
          </a:p>
        </p:txBody>
      </p:sp>
      <p:sp>
        <p:nvSpPr>
          <p:cNvPr id="133" name="Google Shape;133;p22"/>
          <p:cNvSpPr txBox="1"/>
          <p:nvPr/>
        </p:nvSpPr>
        <p:spPr>
          <a:xfrm>
            <a:off x="8020625" y="5299050"/>
            <a:ext cx="290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1616"/>
                </a:solidFill>
              </a:rPr>
              <a:t>Image generated by ChatGPT</a:t>
            </a:r>
            <a:endParaRPr sz="1500">
              <a:solidFill>
                <a:srgbClr val="17161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31209" y="321323"/>
            <a:ext cx="11329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/>
              <a:t>README README README</a:t>
            </a:r>
            <a:endParaRPr sz="3211"/>
          </a:p>
        </p:txBody>
      </p:sp>
      <p:sp>
        <p:nvSpPr>
          <p:cNvPr id="139" name="Google Shape;139;p23"/>
          <p:cNvSpPr txBox="1"/>
          <p:nvPr/>
        </p:nvSpPr>
        <p:spPr>
          <a:xfrm>
            <a:off x="431200" y="2043763"/>
            <a:ext cx="719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71616"/>
                </a:solidFill>
              </a:rPr>
              <a:t>The first thing we look for!</a:t>
            </a:r>
            <a:endParaRPr sz="2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926" y="1544613"/>
            <a:ext cx="3768776" cy="37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431200" y="2846372"/>
            <a:ext cx="7193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1616"/>
                </a:solidFill>
              </a:rPr>
              <a:t>Helps you and others</a:t>
            </a:r>
            <a:r>
              <a:rPr lang="en" sz="2400">
                <a:solidFill>
                  <a:srgbClr val="171616"/>
                </a:solidFill>
              </a:rPr>
              <a:t> to understand the project</a:t>
            </a:r>
            <a:endParaRPr sz="2400">
              <a:solidFill>
                <a:srgbClr val="17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1616"/>
                </a:solidFill>
              </a:rPr>
              <a:t>Markdown </a:t>
            </a:r>
            <a:r>
              <a:rPr lang="en" sz="2400">
                <a:solidFill>
                  <a:srgbClr val="171616"/>
                </a:solidFill>
              </a:rPr>
              <a:t>can be used to write your README</a:t>
            </a:r>
            <a:endParaRPr sz="2400">
              <a:solidFill>
                <a:srgbClr val="17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7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71616"/>
                </a:solidFill>
              </a:rPr>
              <a:t>Sounds good</a:t>
            </a:r>
            <a:r>
              <a:rPr lang="en" sz="2400">
                <a:solidFill>
                  <a:srgbClr val="171616"/>
                </a:solidFill>
              </a:rPr>
              <a:t>, but what should be included?</a:t>
            </a:r>
            <a:endParaRPr sz="2400"/>
          </a:p>
        </p:txBody>
      </p:sp>
      <p:sp>
        <p:nvSpPr>
          <p:cNvPr id="142" name="Google Shape;142;p23"/>
          <p:cNvSpPr txBox="1"/>
          <p:nvPr/>
        </p:nvSpPr>
        <p:spPr>
          <a:xfrm>
            <a:off x="8020625" y="5299050"/>
            <a:ext cx="290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1616"/>
                </a:solidFill>
              </a:rPr>
              <a:t>Image generated by ChatGPT</a:t>
            </a:r>
            <a:endParaRPr sz="1500">
              <a:solidFill>
                <a:srgbClr val="17161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31259" y="256473"/>
            <a:ext cx="11329500" cy="546000"/>
          </a:xfrm>
          <a:prstGeom prst="rect">
            <a:avLst/>
          </a:prstGeom>
        </p:spPr>
        <p:txBody>
          <a:bodyPr anchorCtr="0" anchor="ctr" bIns="35100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Write a README with</a:t>
            </a:r>
            <a:r>
              <a:rPr lang="en" sz="3200"/>
              <a:t> Markdown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1941486" y="1285650"/>
            <a:ext cx="4012500" cy="4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 Project overview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---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## **Data description**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---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### *File organization*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---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#### ***Data processing***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---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##### `Usage instructions`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---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## ~~Contact information~~</a:t>
            </a:r>
            <a:endParaRPr sz="2400">
              <a:solidFill>
                <a:srgbClr val="171616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568610" y="1170000"/>
            <a:ext cx="36819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Project overview</a:t>
            </a:r>
            <a:br>
              <a:rPr b="1" lang="en" sz="28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————————————</a:t>
            </a:r>
            <a:br>
              <a:rPr b="1" lang="en" sz="28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Data description</a:t>
            </a:r>
            <a:br>
              <a:rPr b="1" lang="en" sz="22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————————————</a:t>
            </a:r>
            <a:br>
              <a:rPr b="1" lang="en" sz="2200">
                <a:solidFill>
                  <a:schemeClr val="dk1"/>
                </a:solidFill>
              </a:rPr>
            </a:br>
            <a:r>
              <a:rPr b="1" i="1" lang="en" sz="1800">
                <a:solidFill>
                  <a:schemeClr val="dk1"/>
                </a:solidFill>
              </a:rPr>
              <a:t>File organization</a:t>
            </a:r>
            <a:br>
              <a:rPr b="1" i="1" lang="en" sz="18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————————————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</a:rPr>
              <a:t>Data processing</a:t>
            </a:r>
            <a:br>
              <a:rPr b="1" i="1" lang="en" sz="1600">
                <a:solidFill>
                  <a:schemeClr val="dk1"/>
                </a:solidFill>
              </a:rPr>
            </a:br>
            <a:r>
              <a:rPr b="1" lang="en" sz="2200">
                <a:solidFill>
                  <a:schemeClr val="dk1"/>
                </a:solidFill>
              </a:rPr>
              <a:t>————————————</a:t>
            </a:r>
            <a:endParaRPr b="1"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Usage instructions</a:t>
            </a:r>
            <a:b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2200">
                <a:solidFill>
                  <a:schemeClr val="dk1"/>
                </a:solidFill>
              </a:rPr>
              <a:t>————————————</a:t>
            </a:r>
            <a:br>
              <a:rPr b="1"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2200" strike="sngStrike">
                <a:solidFill>
                  <a:schemeClr val="dk1"/>
                </a:solidFill>
              </a:rPr>
              <a:t>Contact information</a:t>
            </a:r>
            <a:endParaRPr b="1" sz="2200" strike="sngStrike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1962450" y="2243850"/>
            <a:ext cx="8267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71616"/>
                </a:solidFill>
              </a:rPr>
              <a:t>Question?</a:t>
            </a:r>
            <a:endParaRPr sz="3000">
              <a:solidFill>
                <a:srgbClr val="17161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7161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7161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171616"/>
                </a:solidFill>
              </a:rPr>
              <a:t>Next up is Introduction to scripted analysis with R </a:t>
            </a:r>
            <a:endParaRPr b="1" sz="2600">
              <a:solidFill>
                <a:srgbClr val="17161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