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25"/>
    <p:restoredTop sz="96405"/>
  </p:normalViewPr>
  <p:slideViewPr>
    <p:cSldViewPr snapToGrid="0" snapToObjects="1">
      <p:cViewPr>
        <p:scale>
          <a:sx n="204" d="100"/>
          <a:sy n="204" d="100"/>
        </p:scale>
        <p:origin x="144" y="-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ECAE-D1DD-994A-84DA-F1286CF5693C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D64A-1647-5743-B6C3-7F27987B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1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ECAE-D1DD-994A-84DA-F1286CF5693C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D64A-1647-5743-B6C3-7F27987B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3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ECAE-D1DD-994A-84DA-F1286CF5693C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D64A-1647-5743-B6C3-7F27987B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1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ECAE-D1DD-994A-84DA-F1286CF5693C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D64A-1647-5743-B6C3-7F27987B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7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ECAE-D1DD-994A-84DA-F1286CF5693C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D64A-1647-5743-B6C3-7F27987B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1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ECAE-D1DD-994A-84DA-F1286CF5693C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D64A-1647-5743-B6C3-7F27987B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1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ECAE-D1DD-994A-84DA-F1286CF5693C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D64A-1647-5743-B6C3-7F27987B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6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ECAE-D1DD-994A-84DA-F1286CF5693C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D64A-1647-5743-B6C3-7F27987B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1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ECAE-D1DD-994A-84DA-F1286CF5693C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D64A-1647-5743-B6C3-7F27987B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6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ECAE-D1DD-994A-84DA-F1286CF5693C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D64A-1647-5743-B6C3-7F27987B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1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ECAE-D1DD-994A-84DA-F1286CF5693C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D64A-1647-5743-B6C3-7F27987B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8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4ECAE-D1DD-994A-84DA-F1286CF5693C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4D64A-1647-5743-B6C3-7F27987B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ature.com/articles/s41587-020-0548-6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hyperlink" Target="https://github.com/picrust/picrust2/wiki/PICRUSt2-Tutorial-(v2.3.0-beta)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0BD95D44-EFB5-1E48-A617-EFD52C8D7906}"/>
              </a:ext>
            </a:extLst>
          </p:cNvPr>
          <p:cNvSpPr/>
          <p:nvPr/>
        </p:nvSpPr>
        <p:spPr>
          <a:xfrm>
            <a:off x="4806072" y="1760871"/>
            <a:ext cx="1311603" cy="12130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9B8C49-B949-7F40-9EA1-8359E6F5DED8}"/>
              </a:ext>
            </a:extLst>
          </p:cNvPr>
          <p:cNvGrpSpPr/>
          <p:nvPr/>
        </p:nvGrpSpPr>
        <p:grpSpPr>
          <a:xfrm>
            <a:off x="606182" y="1816361"/>
            <a:ext cx="1614016" cy="1160615"/>
            <a:chOff x="1499897" y="2053508"/>
            <a:chExt cx="1151449" cy="82799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A2F7143-6C41-7C4D-BF1B-A60965780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9897" y="2053508"/>
              <a:ext cx="888760" cy="82799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D720A82-B824-4B47-B5B2-579D1BFF1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3268" y="2257975"/>
              <a:ext cx="258078" cy="574368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14FD601-83CB-3E4F-8115-D78781FB3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116" y="759318"/>
            <a:ext cx="2095985" cy="21140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DEFF225-BD12-0B4E-AD61-3BF72EBC2897}"/>
              </a:ext>
            </a:extLst>
          </p:cNvPr>
          <p:cNvSpPr txBox="1"/>
          <p:nvPr/>
        </p:nvSpPr>
        <p:spPr>
          <a:xfrm>
            <a:off x="1692436" y="2083899"/>
            <a:ext cx="7184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Patient groups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7301C0B-AC16-3548-9641-3284B5CA1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49372" y="827832"/>
            <a:ext cx="215753" cy="694925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855BC3-1088-244E-985C-48120C311CF7}"/>
              </a:ext>
            </a:extLst>
          </p:cNvPr>
          <p:cNvCxnSpPr/>
          <p:nvPr/>
        </p:nvCxnSpPr>
        <p:spPr>
          <a:xfrm>
            <a:off x="1133766" y="944506"/>
            <a:ext cx="6977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97B9CFF-D7DF-5F40-9363-95B91A974DE3}"/>
              </a:ext>
            </a:extLst>
          </p:cNvPr>
          <p:cNvSpPr txBox="1"/>
          <p:nvPr/>
        </p:nvSpPr>
        <p:spPr>
          <a:xfrm>
            <a:off x="1018991" y="732874"/>
            <a:ext cx="2696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v1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21FD82-E76C-584D-9C8C-B1015ACCCC99}"/>
              </a:ext>
            </a:extLst>
          </p:cNvPr>
          <p:cNvSpPr txBox="1"/>
          <p:nvPr/>
        </p:nvSpPr>
        <p:spPr>
          <a:xfrm>
            <a:off x="1716697" y="732874"/>
            <a:ext cx="2696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v3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9A1A91-D9D5-054B-B9DF-83CD5863C869}"/>
              </a:ext>
            </a:extLst>
          </p:cNvPr>
          <p:cNvSpPr txBox="1"/>
          <p:nvPr/>
        </p:nvSpPr>
        <p:spPr>
          <a:xfrm>
            <a:off x="1350116" y="727804"/>
            <a:ext cx="2696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v2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B84C765-93FD-4147-880E-85D2CD70C146}"/>
              </a:ext>
            </a:extLst>
          </p:cNvPr>
          <p:cNvCxnSpPr>
            <a:cxnSpLocks/>
          </p:cNvCxnSpPr>
          <p:nvPr/>
        </p:nvCxnSpPr>
        <p:spPr>
          <a:xfrm flipH="1">
            <a:off x="1849022" y="969862"/>
            <a:ext cx="2124" cy="134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E36E47-CA24-D948-B07D-D9E956DA9314}"/>
              </a:ext>
            </a:extLst>
          </p:cNvPr>
          <p:cNvCxnSpPr>
            <a:cxnSpLocks/>
          </p:cNvCxnSpPr>
          <p:nvPr/>
        </p:nvCxnSpPr>
        <p:spPr>
          <a:xfrm flipH="1">
            <a:off x="1468473" y="976836"/>
            <a:ext cx="1570" cy="127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4EA01BF-817D-2946-A752-05DE371DB0F1}"/>
              </a:ext>
            </a:extLst>
          </p:cNvPr>
          <p:cNvSpPr txBox="1"/>
          <p:nvPr/>
        </p:nvSpPr>
        <p:spPr>
          <a:xfrm>
            <a:off x="1210743" y="1103323"/>
            <a:ext cx="4748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CVL 16S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EE1E0F-2E80-6D41-8CD6-0A6F9B77F723}"/>
              </a:ext>
            </a:extLst>
          </p:cNvPr>
          <p:cNvSpPr txBox="1"/>
          <p:nvPr/>
        </p:nvSpPr>
        <p:spPr>
          <a:xfrm>
            <a:off x="1630792" y="1104311"/>
            <a:ext cx="4748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CVL 16S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4113D7-C26B-C144-80DB-2CC7BCF93C44}"/>
              </a:ext>
            </a:extLst>
          </p:cNvPr>
          <p:cNvSpPr txBox="1"/>
          <p:nvPr/>
        </p:nvSpPr>
        <p:spPr>
          <a:xfrm>
            <a:off x="1606763" y="1230341"/>
            <a:ext cx="5629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Tissue 16S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181465-2DB1-BD48-8664-3D422F72F925}"/>
              </a:ext>
            </a:extLst>
          </p:cNvPr>
          <p:cNvSpPr txBox="1"/>
          <p:nvPr/>
        </p:nvSpPr>
        <p:spPr>
          <a:xfrm>
            <a:off x="1633998" y="1375208"/>
            <a:ext cx="4683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/>
              <a:t>RNAseq</a:t>
            </a:r>
            <a:endParaRPr lang="en-US" sz="7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75E619-762F-D249-97A5-E7905331A3B2}"/>
              </a:ext>
            </a:extLst>
          </p:cNvPr>
          <p:cNvSpPr txBox="1"/>
          <p:nvPr/>
        </p:nvSpPr>
        <p:spPr>
          <a:xfrm>
            <a:off x="1597657" y="1516869"/>
            <a:ext cx="5517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proteome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9D62DC-A227-4B46-AC33-0E3CFB27061A}"/>
              </a:ext>
            </a:extLst>
          </p:cNvPr>
          <p:cNvSpPr txBox="1"/>
          <p:nvPr/>
        </p:nvSpPr>
        <p:spPr>
          <a:xfrm>
            <a:off x="1712545" y="1661736"/>
            <a:ext cx="3113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IHC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54975B-092C-CA4B-A209-DE5C8AFC2520}"/>
              </a:ext>
            </a:extLst>
          </p:cNvPr>
          <p:cNvSpPr txBox="1"/>
          <p:nvPr/>
        </p:nvSpPr>
        <p:spPr>
          <a:xfrm>
            <a:off x="549311" y="1510186"/>
            <a:ext cx="6158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110 women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8E4FE1-3FC9-7645-9D75-F39FAE8CDB35}"/>
              </a:ext>
            </a:extLst>
          </p:cNvPr>
          <p:cNvSpPr txBox="1"/>
          <p:nvPr/>
        </p:nvSpPr>
        <p:spPr>
          <a:xfrm>
            <a:off x="503754" y="560066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3DE3A9-462C-F845-893A-7BFE07E73421}"/>
              </a:ext>
            </a:extLst>
          </p:cNvPr>
          <p:cNvSpPr txBox="1"/>
          <p:nvPr/>
        </p:nvSpPr>
        <p:spPr>
          <a:xfrm>
            <a:off x="498945" y="181636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28B1DD-6B11-AB42-AAED-BB78BE1EF922}"/>
              </a:ext>
            </a:extLst>
          </p:cNvPr>
          <p:cNvSpPr txBox="1"/>
          <p:nvPr/>
        </p:nvSpPr>
        <p:spPr>
          <a:xfrm>
            <a:off x="2439511" y="589304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1F16FB-7DFF-8245-A8D9-C6144CBAE1AF}"/>
              </a:ext>
            </a:extLst>
          </p:cNvPr>
          <p:cNvSpPr txBox="1"/>
          <p:nvPr/>
        </p:nvSpPr>
        <p:spPr>
          <a:xfrm>
            <a:off x="4538051" y="56006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367CF255-294C-434B-B0D1-4325DF0F1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6072" y="743722"/>
            <a:ext cx="1311603" cy="91662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C202B70-2149-464B-ACD3-0F0B7327F16B}"/>
              </a:ext>
            </a:extLst>
          </p:cNvPr>
          <p:cNvSpPr txBox="1"/>
          <p:nvPr/>
        </p:nvSpPr>
        <p:spPr>
          <a:xfrm>
            <a:off x="2061942" y="1108593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Joint</a:t>
            </a:r>
          </a:p>
          <a:p>
            <a:r>
              <a:rPr lang="en-US" sz="700" dirty="0"/>
              <a:t>clustering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EFCF5D3E-9F99-0B45-80F6-0A26C6538AB7}"/>
              </a:ext>
            </a:extLst>
          </p:cNvPr>
          <p:cNvSpPr/>
          <p:nvPr/>
        </p:nvSpPr>
        <p:spPr>
          <a:xfrm>
            <a:off x="1260331" y="1126338"/>
            <a:ext cx="851891" cy="27096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A5A57D-D03B-7A44-9B2F-FD492EB5C677}"/>
              </a:ext>
            </a:extLst>
          </p:cNvPr>
          <p:cNvSpPr txBox="1"/>
          <p:nvPr/>
        </p:nvSpPr>
        <p:spPr>
          <a:xfrm>
            <a:off x="549311" y="5767206"/>
            <a:ext cx="5617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Cohort description and patient clustering, metadata and other factors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B9040B5-C226-E14F-8CD7-A62B6CE27D22}"/>
              </a:ext>
            </a:extLst>
          </p:cNvPr>
          <p:cNvSpPr/>
          <p:nvPr/>
        </p:nvSpPr>
        <p:spPr>
          <a:xfrm>
            <a:off x="3843428" y="2295207"/>
            <a:ext cx="236909" cy="4362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1D2DF7E-437B-8E49-8CF2-3ADFFE144D62}"/>
              </a:ext>
            </a:extLst>
          </p:cNvPr>
          <p:cNvSpPr/>
          <p:nvPr/>
        </p:nvSpPr>
        <p:spPr>
          <a:xfrm rot="5400000">
            <a:off x="4266932" y="1896662"/>
            <a:ext cx="236909" cy="4362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27734E-AE14-2B47-8573-5FF7771282B3}"/>
              </a:ext>
            </a:extLst>
          </p:cNvPr>
          <p:cNvSpPr txBox="1"/>
          <p:nvPr/>
        </p:nvSpPr>
        <p:spPr>
          <a:xfrm>
            <a:off x="0" y="0"/>
            <a:ext cx="157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Fig.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7E1C5D-CEBE-A244-9077-8EC6980A5F1D}"/>
              </a:ext>
            </a:extLst>
          </p:cNvPr>
          <p:cNvSpPr txBox="1"/>
          <p:nvPr/>
        </p:nvSpPr>
        <p:spPr>
          <a:xfrm>
            <a:off x="4036851" y="3198856"/>
            <a:ext cx="113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Baterial</a:t>
            </a:r>
            <a:r>
              <a:rPr lang="en-US" sz="1000" dirty="0"/>
              <a:t> diversity</a:t>
            </a:r>
          </a:p>
          <a:p>
            <a:r>
              <a:rPr lang="en-US" sz="1000" dirty="0"/>
              <a:t>maybe?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7F9F31-4F64-4D44-BBD2-320BA80A41A4}"/>
              </a:ext>
            </a:extLst>
          </p:cNvPr>
          <p:cNvSpPr txBox="1"/>
          <p:nvPr/>
        </p:nvSpPr>
        <p:spPr>
          <a:xfrm>
            <a:off x="4047495" y="3810847"/>
            <a:ext cx="113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Classica microbiota plot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7D2FCA-31AD-064C-B9A1-9088162231DF}"/>
              </a:ext>
            </a:extLst>
          </p:cNvPr>
          <p:cNvSpPr txBox="1"/>
          <p:nvPr/>
        </p:nvSpPr>
        <p:spPr>
          <a:xfrm>
            <a:off x="4672062" y="1941129"/>
            <a:ext cx="16168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Metadata:</a:t>
            </a:r>
            <a:br>
              <a:rPr lang="en-US" sz="1000" dirty="0"/>
            </a:br>
            <a:r>
              <a:rPr lang="en-US" sz="1000" dirty="0"/>
              <a:t>Inflammation vs </a:t>
            </a:r>
          </a:p>
          <a:p>
            <a:pPr algn="ctr"/>
            <a:r>
              <a:rPr lang="en-US" sz="1000" dirty="0"/>
              <a:t>Blood vs</a:t>
            </a:r>
          </a:p>
          <a:p>
            <a:pPr algn="ctr"/>
            <a:r>
              <a:rPr lang="en-US" sz="1000" dirty="0"/>
              <a:t>CT</a:t>
            </a:r>
          </a:p>
          <a:p>
            <a:pPr algn="ctr"/>
            <a:r>
              <a:rPr lang="en-US" sz="1000" dirty="0"/>
              <a:t>BV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2B2642-00DA-A549-9144-BA0E69612D55}"/>
              </a:ext>
            </a:extLst>
          </p:cNvPr>
          <p:cNvSpPr txBox="1"/>
          <p:nvPr/>
        </p:nvSpPr>
        <p:spPr>
          <a:xfrm>
            <a:off x="916619" y="4941400"/>
            <a:ext cx="1380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Metadata:</a:t>
            </a:r>
            <a:br>
              <a:rPr lang="en-US" sz="1000" dirty="0"/>
            </a:br>
            <a:r>
              <a:rPr lang="en-US" sz="1000" dirty="0"/>
              <a:t>bacterial vaginosis versus 16S bacterial counts per group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F5A5770-23C4-704C-9722-F51228006FB0}"/>
              </a:ext>
            </a:extLst>
          </p:cNvPr>
          <p:cNvSpPr txBox="1"/>
          <p:nvPr/>
        </p:nvSpPr>
        <p:spPr>
          <a:xfrm>
            <a:off x="518517" y="302169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E6516D-E0EE-3849-8573-976D0B341AB3}"/>
              </a:ext>
            </a:extLst>
          </p:cNvPr>
          <p:cNvSpPr txBox="1"/>
          <p:nvPr/>
        </p:nvSpPr>
        <p:spPr>
          <a:xfrm>
            <a:off x="2581537" y="3021695"/>
            <a:ext cx="23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47CAA8-3BA0-644E-9CD6-A52DBD673B70}"/>
              </a:ext>
            </a:extLst>
          </p:cNvPr>
          <p:cNvSpPr/>
          <p:nvPr/>
        </p:nvSpPr>
        <p:spPr>
          <a:xfrm>
            <a:off x="2828048" y="3594712"/>
            <a:ext cx="3387737" cy="12130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47D604-6BF7-EC4F-B2EF-26125766FB71}"/>
              </a:ext>
            </a:extLst>
          </p:cNvPr>
          <p:cNvSpPr/>
          <p:nvPr/>
        </p:nvSpPr>
        <p:spPr>
          <a:xfrm>
            <a:off x="2840785" y="3192686"/>
            <a:ext cx="3387737" cy="16099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A5E9C-4647-E048-972E-96121E5776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598" y="3142444"/>
            <a:ext cx="1678687" cy="173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0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506D80B-BC2A-AD41-B22E-4A1B5F5A83A5}"/>
              </a:ext>
            </a:extLst>
          </p:cNvPr>
          <p:cNvSpPr txBox="1"/>
          <p:nvPr/>
        </p:nvSpPr>
        <p:spPr>
          <a:xfrm>
            <a:off x="1461393" y="650303"/>
            <a:ext cx="13006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Bacterial communities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3BDD82-16B8-6446-974D-A01EB09E2805}"/>
              </a:ext>
            </a:extLst>
          </p:cNvPr>
          <p:cNvSpPr txBox="1"/>
          <p:nvPr/>
        </p:nvSpPr>
        <p:spPr>
          <a:xfrm>
            <a:off x="588628" y="528927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9F53C-EB16-4548-8BA6-35AFC5CC2304}"/>
              </a:ext>
            </a:extLst>
          </p:cNvPr>
          <p:cNvSpPr txBox="1"/>
          <p:nvPr/>
        </p:nvSpPr>
        <p:spPr>
          <a:xfrm>
            <a:off x="503413" y="322456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91C57B-8FE8-0346-B95F-5B6B011E8C25}"/>
              </a:ext>
            </a:extLst>
          </p:cNvPr>
          <p:cNvSpPr txBox="1"/>
          <p:nvPr/>
        </p:nvSpPr>
        <p:spPr>
          <a:xfrm>
            <a:off x="1159939" y="3224516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v2 vs v3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6F5BDD-DD5E-1841-B026-F3BFEB8ADB47}"/>
              </a:ext>
            </a:extLst>
          </p:cNvPr>
          <p:cNvSpPr txBox="1"/>
          <p:nvPr/>
        </p:nvSpPr>
        <p:spPr>
          <a:xfrm>
            <a:off x="3874953" y="1833984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EA8686-7319-2341-BA6D-968C193E3EB3}"/>
              </a:ext>
            </a:extLst>
          </p:cNvPr>
          <p:cNvSpPr txBox="1"/>
          <p:nvPr/>
        </p:nvSpPr>
        <p:spPr>
          <a:xfrm>
            <a:off x="3859915" y="54504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499550-8239-7246-B019-16D3CD2D2EDD}"/>
              </a:ext>
            </a:extLst>
          </p:cNvPr>
          <p:cNvSpPr txBox="1"/>
          <p:nvPr/>
        </p:nvSpPr>
        <p:spPr>
          <a:xfrm>
            <a:off x="2761546" y="3235321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CVL vs tissue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EE4830-0E76-FA46-B6DF-501123ECFC78}"/>
              </a:ext>
            </a:extLst>
          </p:cNvPr>
          <p:cNvGrpSpPr/>
          <p:nvPr/>
        </p:nvGrpSpPr>
        <p:grpSpPr>
          <a:xfrm>
            <a:off x="596806" y="3420395"/>
            <a:ext cx="3160502" cy="1574747"/>
            <a:chOff x="3224277" y="2134443"/>
            <a:chExt cx="3028162" cy="16440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D29DF-A41B-B247-8632-8F4767737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9577" y="2945290"/>
              <a:ext cx="1432862" cy="79899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359E1C-D26F-8C4D-9620-88EBF3A6B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4277" y="2945290"/>
              <a:ext cx="1432862" cy="79899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A2E954A-58B2-1844-8BE4-75D8AB40C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8530" y="2134443"/>
              <a:ext cx="1432862" cy="78767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E2F20DF-6A18-5D4D-8C1F-B7179AA26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9577" y="2140542"/>
              <a:ext cx="1432862" cy="79899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A229296-ABC9-5745-A3D0-3A6239E776BA}"/>
                </a:ext>
              </a:extLst>
            </p:cNvPr>
            <p:cNvSpPr/>
            <p:nvPr/>
          </p:nvSpPr>
          <p:spPr>
            <a:xfrm>
              <a:off x="4277312" y="2251169"/>
              <a:ext cx="229683" cy="15273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788661D-88E4-0241-B44E-381672C9F5BD}"/>
                </a:ext>
              </a:extLst>
            </p:cNvPr>
            <p:cNvSpPr/>
            <p:nvPr/>
          </p:nvSpPr>
          <p:spPr>
            <a:xfrm>
              <a:off x="5126707" y="3664914"/>
              <a:ext cx="179628" cy="1135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57A1D8-627F-9346-B7DB-AC876B15889D}"/>
                </a:ext>
              </a:extLst>
            </p:cNvPr>
            <p:cNvSpPr/>
            <p:nvPr/>
          </p:nvSpPr>
          <p:spPr>
            <a:xfrm>
              <a:off x="5446194" y="3664914"/>
              <a:ext cx="179628" cy="1135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93A48FA-BC97-D343-90E1-AD34F2CB7463}"/>
                </a:ext>
              </a:extLst>
            </p:cNvPr>
            <p:cNvSpPr/>
            <p:nvPr/>
          </p:nvSpPr>
          <p:spPr>
            <a:xfrm>
              <a:off x="5775903" y="3664914"/>
              <a:ext cx="105304" cy="1135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9A13982-8731-C648-9EA3-B46E90285586}"/>
                </a:ext>
              </a:extLst>
            </p:cNvPr>
            <p:cNvSpPr/>
            <p:nvPr/>
          </p:nvSpPr>
          <p:spPr>
            <a:xfrm>
              <a:off x="6050946" y="3664914"/>
              <a:ext cx="179628" cy="1135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FDC5E15-2482-B649-AB3C-562522701E13}"/>
              </a:ext>
            </a:extLst>
          </p:cNvPr>
          <p:cNvGrpSpPr/>
          <p:nvPr/>
        </p:nvGrpSpPr>
        <p:grpSpPr>
          <a:xfrm>
            <a:off x="633506" y="794046"/>
            <a:ext cx="3339718" cy="2333406"/>
            <a:chOff x="648227" y="2261061"/>
            <a:chExt cx="3339718" cy="233340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B01040-4D92-DE4C-9015-EAA494FFC1DD}"/>
                </a:ext>
              </a:extLst>
            </p:cNvPr>
            <p:cNvSpPr txBox="1"/>
            <p:nvPr/>
          </p:nvSpPr>
          <p:spPr>
            <a:xfrm>
              <a:off x="2723247" y="3525787"/>
              <a:ext cx="1264698" cy="558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600"/>
                </a:lnSpc>
              </a:pPr>
              <a:r>
                <a:rPr lang="en-US" sz="700" dirty="0"/>
                <a:t>13</a:t>
              </a:r>
              <a:br>
                <a:rPr lang="en-US" sz="700" dirty="0"/>
              </a:br>
              <a:r>
                <a:rPr lang="en-GB" sz="600" i="1" dirty="0"/>
                <a:t>L. </a:t>
              </a:r>
              <a:r>
                <a:rPr lang="en-GB" sz="600" i="1" dirty="0" err="1"/>
                <a:t>coleohominis</a:t>
              </a:r>
              <a:endParaRPr lang="en-GB" sz="600" i="1" dirty="0"/>
            </a:p>
            <a:p>
              <a:pPr>
                <a:lnSpc>
                  <a:spcPts val="600"/>
                </a:lnSpc>
              </a:pPr>
              <a:r>
                <a:rPr lang="en-GB" sz="600" i="1" dirty="0"/>
                <a:t>L. </a:t>
              </a:r>
              <a:r>
                <a:rPr lang="en-GB" sz="600" i="1" dirty="0" err="1"/>
                <a:t>crispatus</a:t>
              </a:r>
              <a:r>
                <a:rPr lang="en-GB" sz="600" i="1" dirty="0"/>
                <a:t>/acidophilus </a:t>
              </a:r>
            </a:p>
            <a:p>
              <a:pPr>
                <a:lnSpc>
                  <a:spcPts val="600"/>
                </a:lnSpc>
              </a:pPr>
              <a:r>
                <a:rPr lang="en-GB" sz="600" i="1" dirty="0"/>
                <a:t>L. </a:t>
              </a:r>
              <a:r>
                <a:rPr lang="en-GB" sz="600" i="1" dirty="0" err="1"/>
                <a:t>iners</a:t>
              </a:r>
              <a:br>
                <a:rPr lang="en-GB" sz="600" i="1" dirty="0"/>
              </a:br>
              <a:r>
                <a:rPr lang="en-GB" sz="600" i="1" dirty="0"/>
                <a:t>L. </a:t>
              </a:r>
              <a:r>
                <a:rPr lang="en-GB" sz="600" i="1" dirty="0" err="1"/>
                <a:t>Jensenii</a:t>
              </a:r>
              <a:endParaRPr lang="en-GB" sz="600" i="1" dirty="0"/>
            </a:p>
            <a:p>
              <a:pPr>
                <a:lnSpc>
                  <a:spcPts val="600"/>
                </a:lnSpc>
              </a:pPr>
              <a:r>
                <a:rPr lang="en-GB" sz="600" i="1" dirty="0"/>
                <a:t>other </a:t>
              </a:r>
              <a:r>
                <a:rPr lang="en-GB" sz="600" i="1" dirty="0" err="1"/>
                <a:t>Lactobacillales</a:t>
              </a:r>
              <a:endParaRPr lang="en-GB" sz="700" i="1" dirty="0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BC4D146-5C87-FD40-A30E-EE930392D41E}"/>
                </a:ext>
              </a:extLst>
            </p:cNvPr>
            <p:cNvGrpSpPr/>
            <p:nvPr/>
          </p:nvGrpSpPr>
          <p:grpSpPr>
            <a:xfrm>
              <a:off x="648227" y="2261061"/>
              <a:ext cx="3123802" cy="2333406"/>
              <a:chOff x="648227" y="2261061"/>
              <a:chExt cx="3123802" cy="233340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32B92C2-73BE-324D-A8E2-382F2C37EA2D}"/>
                  </a:ext>
                </a:extLst>
              </p:cNvPr>
              <p:cNvGrpSpPr/>
              <p:nvPr/>
            </p:nvGrpSpPr>
            <p:grpSpPr>
              <a:xfrm>
                <a:off x="1466411" y="2286083"/>
                <a:ext cx="2305618" cy="1621745"/>
                <a:chOff x="1962150" y="3470656"/>
                <a:chExt cx="1265986" cy="890480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5D7D7392-0EC0-A648-8D3F-E0B8C4B6F9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62150" y="3731171"/>
                  <a:ext cx="657964" cy="629965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E8CDC3ED-DDA6-814F-9C4C-90F6B4BF2A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80553" y="3470656"/>
                  <a:ext cx="147583" cy="590331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9D9FCA9-264E-254F-BFB0-8F973DB6C0A2}"/>
                  </a:ext>
                </a:extLst>
              </p:cNvPr>
              <p:cNvSpPr txBox="1"/>
              <p:nvPr/>
            </p:nvSpPr>
            <p:spPr>
              <a:xfrm>
                <a:off x="786156" y="2351884"/>
                <a:ext cx="609935" cy="404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600"/>
                  </a:lnSpc>
                </a:pPr>
                <a:r>
                  <a:rPr lang="en-US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br>
                  <a:rPr lang="en-US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BVAB1,2,3</a:t>
                </a:r>
              </a:p>
              <a:p>
                <a:pPr>
                  <a:lnSpc>
                    <a:spcPts val="600"/>
                  </a:lnSpc>
                </a:pP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G. vaginalis </a:t>
                </a:r>
              </a:p>
              <a:p>
                <a:pPr>
                  <a:lnSpc>
                    <a:spcPts val="600"/>
                  </a:lnSpc>
                </a:pPr>
                <a:endParaRPr lang="en-US" sz="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E0C6C3-0A6C-DE43-BD46-D78BF424C758}"/>
                  </a:ext>
                </a:extLst>
              </p:cNvPr>
              <p:cNvSpPr txBox="1"/>
              <p:nvPr/>
            </p:nvSpPr>
            <p:spPr>
              <a:xfrm>
                <a:off x="652760" y="2896428"/>
                <a:ext cx="702081" cy="558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600"/>
                  </a:lnSpc>
                </a:pPr>
                <a:r>
                  <a:rPr lang="en-US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br>
                  <a:rPr lang="en-US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A. </a:t>
                </a:r>
                <a:r>
                  <a:rPr lang="en-US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lactolyticus</a:t>
                </a:r>
                <a:endParaRPr lang="en-US" sz="6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ts val="600"/>
                  </a:lnSpc>
                </a:pP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A. </a:t>
                </a:r>
                <a:r>
                  <a:rPr lang="en-US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obesiensis</a:t>
                </a:r>
                <a:b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C. </a:t>
                </a:r>
                <a:r>
                  <a:rPr lang="en-US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ureolyticus</a:t>
                </a:r>
                <a:b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F. </a:t>
                </a:r>
                <a:r>
                  <a:rPr lang="en-US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nucleatum</a:t>
                </a: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>
                  <a:lnSpc>
                    <a:spcPts val="600"/>
                  </a:lnSpc>
                </a:pPr>
                <a:endParaRPr lang="en-US" sz="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3A6B032-8C33-6B4C-8F8F-F756E89CFE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2099" y="2541261"/>
                <a:ext cx="336803" cy="34215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203A455-CAA2-F543-AAD5-016C157208BD}"/>
                  </a:ext>
                </a:extLst>
              </p:cNvPr>
              <p:cNvSpPr txBox="1"/>
              <p:nvPr/>
            </p:nvSpPr>
            <p:spPr>
              <a:xfrm>
                <a:off x="2690257" y="2772300"/>
                <a:ext cx="930580" cy="481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600"/>
                  </a:lnSpc>
                </a:pPr>
                <a:r>
                  <a:rPr lang="en-US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11</a:t>
                </a:r>
                <a:br>
                  <a:rPr lang="en-US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Phyllobacteriaceae</a:t>
                </a: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>
                  <a:lnSpc>
                    <a:spcPts val="600"/>
                  </a:lnSpc>
                </a:pPr>
                <a:r>
                  <a:rPr lang="en-US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Neorhizobium</a:t>
                </a: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>
                  <a:lnSpc>
                    <a:spcPts val="600"/>
                  </a:lnSpc>
                </a:pPr>
                <a:r>
                  <a:rPr lang="en-US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Rhodococcus</a:t>
                </a: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>
                  <a:lnSpc>
                    <a:spcPts val="600"/>
                  </a:lnSpc>
                </a:pPr>
                <a:endParaRPr lang="en-US" sz="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EB25CEF-213F-6A46-96C1-FB4FDF23CAE7}"/>
                  </a:ext>
                </a:extLst>
              </p:cNvPr>
              <p:cNvSpPr txBox="1"/>
              <p:nvPr/>
            </p:nvSpPr>
            <p:spPr>
              <a:xfrm>
                <a:off x="2711863" y="2261061"/>
                <a:ext cx="930579" cy="635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600"/>
                  </a:lnSpc>
                </a:pPr>
                <a:r>
                  <a:rPr lang="en-US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br>
                  <a:rPr lang="en-US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C. </a:t>
                </a:r>
                <a:r>
                  <a:rPr lang="en-US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metallidurans</a:t>
                </a: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>
                  <a:lnSpc>
                    <a:spcPts val="600"/>
                  </a:lnSpc>
                </a:pPr>
                <a:r>
                  <a:rPr lang="en-US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Sphingomonas</a:t>
                </a: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>
                  <a:lnSpc>
                    <a:spcPts val="600"/>
                  </a:lnSpc>
                </a:pP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Actinomyces</a:t>
                </a:r>
                <a:b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Intrasporangiaceae</a:t>
                </a: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>
                  <a:lnSpc>
                    <a:spcPts val="600"/>
                  </a:lnSpc>
                </a:pPr>
                <a:endParaRPr lang="en-US" sz="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ts val="600"/>
                  </a:lnSpc>
                </a:pPr>
                <a:endParaRPr lang="en-US" sz="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6ECDFCA-C496-CF46-9881-1556A9DE8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6196" y="3394176"/>
                <a:ext cx="520071" cy="23030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7691007-A42E-7B4B-BF3E-D74B2A932C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35429" y="2337112"/>
                <a:ext cx="443509" cy="8399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16C0A17-B585-064E-9A53-A90D28784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4601" y="2871645"/>
                <a:ext cx="250067" cy="30538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8B57879-BAF9-084F-9E02-4B23E11EF6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07793" y="3033132"/>
                <a:ext cx="387192" cy="14389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F0BA720-8515-7E41-A67C-337902A9F5A7}"/>
                  </a:ext>
                </a:extLst>
              </p:cNvPr>
              <p:cNvSpPr/>
              <p:nvPr/>
            </p:nvSpPr>
            <p:spPr>
              <a:xfrm>
                <a:off x="648227" y="3501320"/>
                <a:ext cx="869561" cy="555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600"/>
                  </a:lnSpc>
                </a:pPr>
                <a:r>
                  <a:rPr lang="en-GB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</a:p>
              <a:p>
                <a:pPr>
                  <a:lnSpc>
                    <a:spcPts val="600"/>
                  </a:lnSpc>
                </a:pPr>
                <a:r>
                  <a:rPr lang="en-GB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Prevotella</a:t>
                </a:r>
                <a: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sp</a:t>
                </a:r>
                <a: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>
                  <a:lnSpc>
                    <a:spcPts val="600"/>
                  </a:lnSpc>
                </a:pPr>
                <a: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P. </a:t>
                </a:r>
                <a:r>
                  <a:rPr lang="en-GB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bergensis</a:t>
                </a:r>
                <a:b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P. </a:t>
                </a:r>
                <a:r>
                  <a:rPr lang="en-GB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buccalis</a:t>
                </a:r>
                <a:b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P. corporis</a:t>
                </a:r>
                <a:b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P. </a:t>
                </a:r>
                <a:r>
                  <a:rPr lang="en-GB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disiens</a:t>
                </a:r>
                <a:endParaRPr lang="en-GB" sz="6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F6C0081-5C75-B848-9634-67E74379ED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6794" y="3181129"/>
                <a:ext cx="748269" cy="3593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694791D-00EF-D84F-927D-A566AD7F2E70}"/>
                  </a:ext>
                </a:extLst>
              </p:cNvPr>
              <p:cNvSpPr txBox="1"/>
              <p:nvPr/>
            </p:nvSpPr>
            <p:spPr>
              <a:xfrm>
                <a:off x="1224119" y="3999240"/>
                <a:ext cx="1264698" cy="558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600"/>
                  </a:lnSpc>
                </a:pPr>
                <a:r>
                  <a:rPr lang="en-US" sz="700" dirty="0"/>
                  <a:t>3</a:t>
                </a:r>
                <a:br>
                  <a:rPr lang="en-US" sz="700" dirty="0"/>
                </a:br>
                <a:r>
                  <a:rPr lang="en-GB" sz="700" i="1" dirty="0"/>
                  <a:t>Mycoplasma hominis </a:t>
                </a:r>
              </a:p>
              <a:p>
                <a:pPr>
                  <a:lnSpc>
                    <a:spcPts val="600"/>
                  </a:lnSpc>
                </a:pPr>
                <a:r>
                  <a:rPr lang="en-GB" sz="700" i="1" dirty="0" err="1"/>
                  <a:t>Prevotella</a:t>
                </a:r>
                <a:r>
                  <a:rPr lang="en-GB" sz="700" i="1" dirty="0"/>
                  <a:t> </a:t>
                </a:r>
                <a:r>
                  <a:rPr lang="en-GB" sz="700" i="1" dirty="0" err="1"/>
                  <a:t>bivia</a:t>
                </a:r>
                <a:br>
                  <a:rPr lang="en-GB" sz="700" i="1" dirty="0"/>
                </a:br>
                <a:r>
                  <a:rPr lang="en-GB" sz="700" i="1" dirty="0" err="1"/>
                  <a:t>Prevotella</a:t>
                </a:r>
                <a:r>
                  <a:rPr lang="en-GB" sz="700" i="1" dirty="0"/>
                  <a:t> </a:t>
                </a:r>
                <a:r>
                  <a:rPr lang="en-GB" sz="700" i="1" dirty="0" err="1"/>
                  <a:t>melaninogenica</a:t>
                </a:r>
                <a:br>
                  <a:rPr lang="en-GB" sz="700" i="1" dirty="0"/>
                </a:br>
                <a:r>
                  <a:rPr lang="en-GB" sz="700" i="1" dirty="0" err="1"/>
                  <a:t>Ureaplasma</a:t>
                </a:r>
                <a:r>
                  <a:rPr lang="en-GB" sz="700" i="1" dirty="0"/>
                  <a:t> parvum </a:t>
                </a:r>
              </a:p>
              <a:p>
                <a:pPr>
                  <a:lnSpc>
                    <a:spcPts val="600"/>
                  </a:lnSpc>
                </a:pPr>
                <a:r>
                  <a:rPr lang="en-GB" sz="700" i="1" dirty="0" err="1"/>
                  <a:t>Veillonella</a:t>
                </a:r>
                <a:r>
                  <a:rPr lang="en-GB" sz="700" i="1" dirty="0"/>
                  <a:t> </a:t>
                </a:r>
                <a:r>
                  <a:rPr lang="en-GB" sz="700" i="1" dirty="0" err="1"/>
                  <a:t>montpellierensis</a:t>
                </a:r>
                <a:r>
                  <a:rPr lang="en-GB" sz="700" i="1" dirty="0"/>
                  <a:t> 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8D4530E-D95E-FC49-BA71-B5B51E0D5F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15006" y="3461727"/>
                <a:ext cx="175870" cy="563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0F09E35-FDD4-834D-970A-C1C1B1FCE54D}"/>
                  </a:ext>
                </a:extLst>
              </p:cNvPr>
              <p:cNvSpPr txBox="1"/>
              <p:nvPr/>
            </p:nvSpPr>
            <p:spPr>
              <a:xfrm>
                <a:off x="2347913" y="3962434"/>
                <a:ext cx="1350313" cy="632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600"/>
                  </a:lnSpc>
                </a:pPr>
                <a:r>
                  <a:rPr lang="en-US" sz="600" dirty="0"/>
                  <a:t>12</a:t>
                </a:r>
                <a:br>
                  <a:rPr lang="en-US" sz="600" dirty="0"/>
                </a:br>
                <a:r>
                  <a:rPr lang="en-GB" sz="600" i="1" dirty="0" err="1"/>
                  <a:t>Faecalibacterium</a:t>
                </a:r>
                <a:r>
                  <a:rPr lang="en-GB" sz="600" i="1" dirty="0"/>
                  <a:t> </a:t>
                </a:r>
                <a:r>
                  <a:rPr lang="en-GB" sz="600" i="1" dirty="0" err="1"/>
                  <a:t>prausnitzii</a:t>
                </a:r>
                <a:br>
                  <a:rPr lang="en-GB" sz="600" i="1" dirty="0"/>
                </a:br>
                <a:r>
                  <a:rPr lang="en-GB" sz="600" i="1" dirty="0"/>
                  <a:t>other </a:t>
                </a:r>
                <a:r>
                  <a:rPr lang="en-GB" sz="600" i="1" dirty="0" err="1"/>
                  <a:t>Faecalibacterium</a:t>
                </a:r>
                <a:endParaRPr lang="en-GB" sz="600" i="1" dirty="0"/>
              </a:p>
              <a:p>
                <a:pPr>
                  <a:lnSpc>
                    <a:spcPts val="600"/>
                  </a:lnSpc>
                </a:pPr>
                <a:r>
                  <a:rPr lang="en-GB" sz="600" i="1" dirty="0"/>
                  <a:t>other </a:t>
                </a:r>
                <a:r>
                  <a:rPr lang="en-GB" sz="600" i="1" dirty="0" err="1"/>
                  <a:t>Ruminococcaceae</a:t>
                </a:r>
                <a:br>
                  <a:rPr lang="en-GB" sz="600" i="1" dirty="0"/>
                </a:br>
                <a:r>
                  <a:rPr lang="en-GB" sz="600" i="1" dirty="0"/>
                  <a:t>other Ruminococcus2</a:t>
                </a:r>
                <a:br>
                  <a:rPr lang="en-GB" sz="600" i="1" dirty="0"/>
                </a:br>
                <a:r>
                  <a:rPr lang="en-GB" sz="600" i="1" dirty="0" err="1"/>
                  <a:t>Prevotella</a:t>
                </a:r>
                <a:r>
                  <a:rPr lang="en-GB" sz="600" i="1" dirty="0"/>
                  <a:t> </a:t>
                </a:r>
                <a:r>
                  <a:rPr lang="en-GB" sz="600" i="1" dirty="0" err="1"/>
                  <a:t>copri</a:t>
                </a:r>
                <a:br>
                  <a:rPr lang="en-GB" sz="600" i="1" dirty="0"/>
                </a:br>
                <a:r>
                  <a:rPr lang="en-GB" sz="600" i="1" dirty="0"/>
                  <a:t>Streptococcus intermedius/</a:t>
                </a:r>
                <a:r>
                  <a:rPr lang="en-GB" sz="600" i="1" dirty="0" err="1"/>
                  <a:t>constellat</a:t>
                </a:r>
                <a:r>
                  <a:rPr lang="en-GB" sz="600" i="1" dirty="0"/>
                  <a:t> 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69834FA-3E1F-B54A-BE20-06818C67F8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8632" y="3553537"/>
                <a:ext cx="276802" cy="41716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1C27BEB-53A6-2449-A7F6-D2494E8EF6CF}"/>
                  </a:ext>
                </a:extLst>
              </p:cNvPr>
              <p:cNvSpPr txBox="1"/>
              <p:nvPr/>
            </p:nvSpPr>
            <p:spPr>
              <a:xfrm>
                <a:off x="2740216" y="3184102"/>
                <a:ext cx="663847" cy="250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600"/>
                  </a:lnSpc>
                </a:pPr>
                <a:r>
                  <a:rPr lang="en-US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br>
                  <a:rPr lang="en-US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L. </a:t>
                </a:r>
                <a:r>
                  <a:rPr lang="en-GB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reuteri</a:t>
                </a:r>
                <a: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3F37694-26A1-4F47-A2AB-04A8D4F936DE}"/>
                  </a:ext>
                </a:extLst>
              </p:cNvPr>
              <p:cNvSpPr txBox="1"/>
              <p:nvPr/>
            </p:nvSpPr>
            <p:spPr>
              <a:xfrm>
                <a:off x="1600092" y="2273447"/>
                <a:ext cx="1167822" cy="478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600"/>
                  </a:lnSpc>
                </a:pPr>
                <a:r>
                  <a:rPr lang="en-US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br>
                  <a:rPr lang="en-US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Corynebacterium </a:t>
                </a:r>
                <a:r>
                  <a:rPr lang="en-GB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sp</a:t>
                </a:r>
                <a:b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Enhydrobacter</a:t>
                </a:r>
                <a: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aerosaccus</a:t>
                </a:r>
                <a:endParaRPr lang="en-GB" sz="6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ts val="600"/>
                  </a:lnSpc>
                </a:pPr>
                <a:r>
                  <a:rPr lang="en-GB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Gemela</a:t>
                </a:r>
                <a: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sp</a:t>
                </a:r>
                <a:endParaRPr lang="en-GB" sz="6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ts val="600"/>
                  </a:lnSpc>
                </a:pPr>
                <a:endParaRPr lang="en-GB" sz="6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A537F97-2B35-B944-AFA2-E90373C41B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14680" y="3280095"/>
                <a:ext cx="562076" cy="2090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27017AC-8161-244F-B57C-2261B3EB83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7052" y="2640540"/>
                <a:ext cx="89406" cy="49866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14EE8980-2C41-B644-89B3-B8D5387CD5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7379" y="732092"/>
            <a:ext cx="1807515" cy="112467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7D043241-9687-AF4B-B17D-E05D1C1F8F28}"/>
              </a:ext>
            </a:extLst>
          </p:cNvPr>
          <p:cNvSpPr txBox="1"/>
          <p:nvPr/>
        </p:nvSpPr>
        <p:spPr>
          <a:xfrm>
            <a:off x="4112061" y="2553895"/>
            <a:ext cx="19061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Functional</a:t>
            </a:r>
          </a:p>
          <a:p>
            <a:r>
              <a:rPr lang="en-US" sz="1100" dirty="0"/>
              <a:t>Enrichment withPiCrust2</a:t>
            </a:r>
          </a:p>
          <a:p>
            <a:r>
              <a:rPr lang="en-US" sz="1100" dirty="0"/>
              <a:t> </a:t>
            </a:r>
            <a:r>
              <a:rPr lang="en-US" sz="1100" dirty="0">
                <a:hlinkClick r:id="rId8"/>
              </a:rPr>
              <a:t>https://www.nature.com/articles/s41587-020-0548-6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>
                <a:hlinkClick r:id="rId9"/>
              </a:rPr>
              <a:t>https://github.com/picrust/picrust2/wiki/PICRUSt2-Tutorial-(v2.3.0-beta)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3AC6FF9-A1DB-DB4F-940D-BF08450DF716}"/>
              </a:ext>
            </a:extLst>
          </p:cNvPr>
          <p:cNvSpPr txBox="1"/>
          <p:nvPr/>
        </p:nvSpPr>
        <p:spPr>
          <a:xfrm>
            <a:off x="2130172" y="321788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0EA7CD2-0B0E-0645-B824-154B12299494}"/>
              </a:ext>
            </a:extLst>
          </p:cNvPr>
          <p:cNvSpPr txBox="1"/>
          <p:nvPr/>
        </p:nvSpPr>
        <p:spPr>
          <a:xfrm>
            <a:off x="0" y="0"/>
            <a:ext cx="157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Fig. 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7C14C6-B740-2847-B4CE-42A79C4959DE}"/>
              </a:ext>
            </a:extLst>
          </p:cNvPr>
          <p:cNvSpPr txBox="1"/>
          <p:nvPr/>
        </p:nvSpPr>
        <p:spPr>
          <a:xfrm>
            <a:off x="1573078" y="-1"/>
            <a:ext cx="5284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of bacterial communities, functional annotation and comparison between patient groups 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0AA70F0-80B3-A444-AB10-8816509D2808}"/>
              </a:ext>
            </a:extLst>
          </p:cNvPr>
          <p:cNvSpPr/>
          <p:nvPr/>
        </p:nvSpPr>
        <p:spPr>
          <a:xfrm>
            <a:off x="4023016" y="2204904"/>
            <a:ext cx="2144178" cy="27902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FB1C22-9B9A-1946-B0A4-204F28744E7B}"/>
              </a:ext>
            </a:extLst>
          </p:cNvPr>
          <p:cNvSpPr txBox="1"/>
          <p:nvPr/>
        </p:nvSpPr>
        <p:spPr>
          <a:xfrm>
            <a:off x="596806" y="5243073"/>
            <a:ext cx="5617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of the microbiome profiles, taxonomic classes, and how their function changes over time and tissue assayed</a:t>
            </a:r>
          </a:p>
        </p:txBody>
      </p:sp>
    </p:spTree>
    <p:extLst>
      <p:ext uri="{BB962C8B-B14F-4D97-AF65-F5344CB8AC3E}">
        <p14:creationId xmlns:p14="http://schemas.microsoft.com/office/powerpoint/2010/main" val="93339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9108F2-E58E-624F-BF29-4265D6D73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715" b="50609"/>
          <a:stretch/>
        </p:blipFill>
        <p:spPr>
          <a:xfrm>
            <a:off x="610453" y="975645"/>
            <a:ext cx="2698044" cy="4423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79C677-E0B9-0B41-A0FB-9D21CB12276A}"/>
              </a:ext>
            </a:extLst>
          </p:cNvPr>
          <p:cNvSpPr txBox="1"/>
          <p:nvPr/>
        </p:nvSpPr>
        <p:spPr>
          <a:xfrm>
            <a:off x="588628" y="528927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AEAEA-BC15-0F44-A292-9133ABB24E10}"/>
              </a:ext>
            </a:extLst>
          </p:cNvPr>
          <p:cNvSpPr txBox="1"/>
          <p:nvPr/>
        </p:nvSpPr>
        <p:spPr>
          <a:xfrm>
            <a:off x="3971854" y="1607464"/>
            <a:ext cx="1788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Transcriptome here maybe ?</a:t>
            </a:r>
          </a:p>
          <a:p>
            <a:pPr algn="ctr"/>
            <a:r>
              <a:rPr lang="en-US" sz="1000" dirty="0"/>
              <a:t>Using joint patient groups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8B87A8-5194-5146-844E-0E61BE0C6B7F}"/>
              </a:ext>
            </a:extLst>
          </p:cNvPr>
          <p:cNvSpPr txBox="1"/>
          <p:nvPr/>
        </p:nvSpPr>
        <p:spPr>
          <a:xfrm>
            <a:off x="750874" y="3305738"/>
            <a:ext cx="24778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Proteome validation (some)</a:t>
            </a:r>
          </a:p>
          <a:p>
            <a:r>
              <a:rPr lang="en-US" sz="1000" dirty="0"/>
              <a:t>+</a:t>
            </a:r>
          </a:p>
          <a:p>
            <a:r>
              <a:rPr lang="en-US" sz="1000" dirty="0"/>
              <a:t>IHC (some)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137EC8-9B94-D045-BEAE-4DF769BC8927}"/>
              </a:ext>
            </a:extLst>
          </p:cNvPr>
          <p:cNvSpPr txBox="1"/>
          <p:nvPr/>
        </p:nvSpPr>
        <p:spPr>
          <a:xfrm>
            <a:off x="0" y="0"/>
            <a:ext cx="157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Fig. 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83C6F3-2686-1F49-B19A-990A384A8D2F}"/>
              </a:ext>
            </a:extLst>
          </p:cNvPr>
          <p:cNvGrpSpPr/>
          <p:nvPr/>
        </p:nvGrpSpPr>
        <p:grpSpPr>
          <a:xfrm>
            <a:off x="331795" y="1947496"/>
            <a:ext cx="2976702" cy="796096"/>
            <a:chOff x="152400" y="5484323"/>
            <a:chExt cx="6858000" cy="183411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1659979-7BC8-AE43-9E8F-490331D632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4248" b="42387"/>
            <a:stretch/>
          </p:blipFill>
          <p:spPr>
            <a:xfrm>
              <a:off x="152400" y="5788618"/>
              <a:ext cx="6858000" cy="70517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661FE2E-EC49-3A41-B70E-92FD09278D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2029"/>
            <a:stretch/>
          </p:blipFill>
          <p:spPr>
            <a:xfrm>
              <a:off x="152400" y="6897869"/>
              <a:ext cx="6858000" cy="42057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80E036-CF92-DF45-90D5-BE52C2EE4A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7342" b="16636"/>
            <a:stretch/>
          </p:blipFill>
          <p:spPr>
            <a:xfrm>
              <a:off x="152400" y="6548034"/>
              <a:ext cx="6858000" cy="31771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E245E83-5276-1640-AA40-C5604D051E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19" b="82031"/>
            <a:stretch/>
          </p:blipFill>
          <p:spPr>
            <a:xfrm>
              <a:off x="152400" y="5484323"/>
              <a:ext cx="6858000" cy="276999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96839CB-3F0C-5349-9CEA-66622A7C106F}"/>
              </a:ext>
            </a:extLst>
          </p:cNvPr>
          <p:cNvSpPr/>
          <p:nvPr/>
        </p:nvSpPr>
        <p:spPr>
          <a:xfrm>
            <a:off x="3549505" y="717996"/>
            <a:ext cx="2632745" cy="236865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4893C-E94C-7F42-8960-BCBF0E660C28}"/>
              </a:ext>
            </a:extLst>
          </p:cNvPr>
          <p:cNvSpPr txBox="1"/>
          <p:nvPr/>
        </p:nvSpPr>
        <p:spPr>
          <a:xfrm>
            <a:off x="3350575" y="52892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D9BF14-C04D-0441-9041-47188A56BD4B}"/>
              </a:ext>
            </a:extLst>
          </p:cNvPr>
          <p:cNvSpPr txBox="1"/>
          <p:nvPr/>
        </p:nvSpPr>
        <p:spPr>
          <a:xfrm>
            <a:off x="492470" y="3071878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5A55B10-9F69-6741-8412-D7944209C9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782"/>
          <a:stretch/>
        </p:blipFill>
        <p:spPr>
          <a:xfrm>
            <a:off x="610453" y="1431956"/>
            <a:ext cx="2698044" cy="2183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CA7D71F-30F3-B14E-810E-0D1EE9DFCA9B}"/>
              </a:ext>
            </a:extLst>
          </p:cNvPr>
          <p:cNvSpPr txBox="1"/>
          <p:nvPr/>
        </p:nvSpPr>
        <p:spPr>
          <a:xfrm>
            <a:off x="1142394" y="722453"/>
            <a:ext cx="1788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Hallmark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6F32CE-8A79-924E-A827-959462EDA5EA}"/>
              </a:ext>
            </a:extLst>
          </p:cNvPr>
          <p:cNvSpPr txBox="1"/>
          <p:nvPr/>
        </p:nvSpPr>
        <p:spPr>
          <a:xfrm>
            <a:off x="1062501" y="1634708"/>
            <a:ext cx="1788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Kegg</a:t>
            </a:r>
            <a:r>
              <a:rPr lang="en-US" sz="1000" dirty="0"/>
              <a:t> pathways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E4EB0C-2BCD-564C-8C11-8ADE140E86C2}"/>
              </a:ext>
            </a:extLst>
          </p:cNvPr>
          <p:cNvSpPr txBox="1"/>
          <p:nvPr/>
        </p:nvSpPr>
        <p:spPr>
          <a:xfrm>
            <a:off x="596806" y="5243073"/>
            <a:ext cx="5617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of how the microbiome is associated with tissue expression, and validate with protein and immunofluorescence data.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EE063D-E80E-644E-9414-0D377CA3EC66}"/>
              </a:ext>
            </a:extLst>
          </p:cNvPr>
          <p:cNvSpPr/>
          <p:nvPr/>
        </p:nvSpPr>
        <p:spPr>
          <a:xfrm>
            <a:off x="717830" y="3281562"/>
            <a:ext cx="2632745" cy="12856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0F4C6D-EA0F-D04C-96D8-9C4CBEAC9251}"/>
              </a:ext>
            </a:extLst>
          </p:cNvPr>
          <p:cNvSpPr txBox="1"/>
          <p:nvPr/>
        </p:nvSpPr>
        <p:spPr>
          <a:xfrm>
            <a:off x="3507425" y="3313947"/>
            <a:ext cx="2477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Proteome – microbiome correlation?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F6858C-F660-BE46-8950-96FB26C269EF}"/>
              </a:ext>
            </a:extLst>
          </p:cNvPr>
          <p:cNvSpPr/>
          <p:nvPr/>
        </p:nvSpPr>
        <p:spPr>
          <a:xfrm>
            <a:off x="3474381" y="3289771"/>
            <a:ext cx="2632745" cy="12856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5FCFAC-1837-B545-A03A-9882DC9CDD12}"/>
              </a:ext>
            </a:extLst>
          </p:cNvPr>
          <p:cNvSpPr txBox="1"/>
          <p:nvPr/>
        </p:nvSpPr>
        <p:spPr>
          <a:xfrm>
            <a:off x="3361701" y="307187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05079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137EC8-9B94-D045-BEAE-4DF769BC8927}"/>
              </a:ext>
            </a:extLst>
          </p:cNvPr>
          <p:cNvSpPr txBox="1"/>
          <p:nvPr/>
        </p:nvSpPr>
        <p:spPr>
          <a:xfrm>
            <a:off x="0" y="0"/>
            <a:ext cx="157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Fig. S1</a:t>
            </a:r>
          </a:p>
        </p:txBody>
      </p:sp>
    </p:spTree>
    <p:extLst>
      <p:ext uri="{BB962C8B-B14F-4D97-AF65-F5344CB8AC3E}">
        <p14:creationId xmlns:p14="http://schemas.microsoft.com/office/powerpoint/2010/main" val="372868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137EC8-9B94-D045-BEAE-4DF769BC8927}"/>
              </a:ext>
            </a:extLst>
          </p:cNvPr>
          <p:cNvSpPr txBox="1"/>
          <p:nvPr/>
        </p:nvSpPr>
        <p:spPr>
          <a:xfrm>
            <a:off x="0" y="0"/>
            <a:ext cx="157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Fig. S2</a:t>
            </a:r>
          </a:p>
        </p:txBody>
      </p:sp>
    </p:spTree>
    <p:extLst>
      <p:ext uri="{BB962C8B-B14F-4D97-AF65-F5344CB8AC3E}">
        <p14:creationId xmlns:p14="http://schemas.microsoft.com/office/powerpoint/2010/main" val="96058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137EC8-9B94-D045-BEAE-4DF769BC8927}"/>
              </a:ext>
            </a:extLst>
          </p:cNvPr>
          <p:cNvSpPr txBox="1"/>
          <p:nvPr/>
        </p:nvSpPr>
        <p:spPr>
          <a:xfrm>
            <a:off x="0" y="0"/>
            <a:ext cx="157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Fig. S3</a:t>
            </a:r>
          </a:p>
        </p:txBody>
      </p:sp>
    </p:spTree>
    <p:extLst>
      <p:ext uri="{BB962C8B-B14F-4D97-AF65-F5344CB8AC3E}">
        <p14:creationId xmlns:p14="http://schemas.microsoft.com/office/powerpoint/2010/main" val="231438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137EC8-9B94-D045-BEAE-4DF769BC8927}"/>
              </a:ext>
            </a:extLst>
          </p:cNvPr>
          <p:cNvSpPr txBox="1"/>
          <p:nvPr/>
        </p:nvSpPr>
        <p:spPr>
          <a:xfrm>
            <a:off x="0" y="0"/>
            <a:ext cx="157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Fig. S4</a:t>
            </a:r>
          </a:p>
        </p:txBody>
      </p:sp>
    </p:spTree>
    <p:extLst>
      <p:ext uri="{BB962C8B-B14F-4D97-AF65-F5344CB8AC3E}">
        <p14:creationId xmlns:p14="http://schemas.microsoft.com/office/powerpoint/2010/main" val="1025123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1995</TotalTime>
  <Words>327</Words>
  <Application>Microsoft Macintosh PowerPoint</Application>
  <PresentationFormat>A4 Paper (210x297 mm)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Czarnewski</dc:creator>
  <cp:lastModifiedBy>Paulo Czarnewski</cp:lastModifiedBy>
  <cp:revision>23</cp:revision>
  <dcterms:created xsi:type="dcterms:W3CDTF">2020-12-10T06:15:39Z</dcterms:created>
  <dcterms:modified xsi:type="dcterms:W3CDTF">2020-12-16T15:14:12Z</dcterms:modified>
</cp:coreProperties>
</file>