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howGuides="1">
      <p:cViewPr varScale="1">
        <p:scale>
          <a:sx n="83" d="100"/>
          <a:sy n="83" d="100"/>
        </p:scale>
        <p:origin x="776" y="2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4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90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262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76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0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879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947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830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013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566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9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E9C7-8DF1-BB45-9DD5-2F4C8B41E719}" type="datetimeFigureOut">
              <a:rPr lang="sv-SE" smtClean="0"/>
              <a:t>2024-03-02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50E9-6E5D-AA4A-89A8-AEB19BC7D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56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956BFD-2383-944C-8808-41166E93E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C038CE4-D2A2-8B11-EE6A-838129923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49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>
            <a:extLst>
              <a:ext uri="{FF2B5EF4-FFF2-40B4-BE49-F238E27FC236}">
                <a16:creationId xmlns:a16="http://schemas.microsoft.com/office/drawing/2014/main" id="{EDF429EF-E5DD-5EBA-5FAE-FA239FE4DA77}"/>
              </a:ext>
            </a:extLst>
          </p:cNvPr>
          <p:cNvSpPr/>
          <p:nvPr/>
        </p:nvSpPr>
        <p:spPr>
          <a:xfrm>
            <a:off x="1170145" y="1303020"/>
            <a:ext cx="4356258" cy="4270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F51395F2-57BF-C74C-858B-525374B9BC9A}"/>
              </a:ext>
            </a:extLst>
          </p:cNvPr>
          <p:cNvSpPr/>
          <p:nvPr/>
        </p:nvSpPr>
        <p:spPr>
          <a:xfrm>
            <a:off x="1371599" y="1551629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80F90F9A-D6A7-6222-2836-BE8220360A60}"/>
              </a:ext>
            </a:extLst>
          </p:cNvPr>
          <p:cNvSpPr/>
          <p:nvPr/>
        </p:nvSpPr>
        <p:spPr>
          <a:xfrm>
            <a:off x="1320165" y="1963108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A8C8BE71-F13A-407E-8A5D-3EE56C718566}"/>
              </a:ext>
            </a:extLst>
          </p:cNvPr>
          <p:cNvSpPr/>
          <p:nvPr/>
        </p:nvSpPr>
        <p:spPr>
          <a:xfrm>
            <a:off x="1817369" y="1883097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F731D4E5-401D-2375-CCC9-28553E7DE35F}"/>
              </a:ext>
            </a:extLst>
          </p:cNvPr>
          <p:cNvSpPr/>
          <p:nvPr/>
        </p:nvSpPr>
        <p:spPr>
          <a:xfrm>
            <a:off x="2298145" y="2140272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08CA83A0-F343-2057-1E91-DFA7DABC6628}"/>
              </a:ext>
            </a:extLst>
          </p:cNvPr>
          <p:cNvSpPr/>
          <p:nvPr/>
        </p:nvSpPr>
        <p:spPr>
          <a:xfrm>
            <a:off x="1885949" y="1385893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9A86847B-5B1F-87A6-5D83-0B918C7CF136}"/>
              </a:ext>
            </a:extLst>
          </p:cNvPr>
          <p:cNvSpPr/>
          <p:nvPr/>
        </p:nvSpPr>
        <p:spPr>
          <a:xfrm>
            <a:off x="2326004" y="1643067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1" name="Triangel 10">
            <a:extLst>
              <a:ext uri="{FF2B5EF4-FFF2-40B4-BE49-F238E27FC236}">
                <a16:creationId xmlns:a16="http://schemas.microsoft.com/office/drawing/2014/main" id="{6ADA5EEC-1BBF-33FE-E6EA-F739792DBF31}"/>
              </a:ext>
            </a:extLst>
          </p:cNvPr>
          <p:cNvSpPr/>
          <p:nvPr/>
        </p:nvSpPr>
        <p:spPr>
          <a:xfrm>
            <a:off x="3374706" y="1500192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2" name="Triangel 11">
            <a:extLst>
              <a:ext uri="{FF2B5EF4-FFF2-40B4-BE49-F238E27FC236}">
                <a16:creationId xmlns:a16="http://schemas.microsoft.com/office/drawing/2014/main" id="{27A745FE-0C26-CA9B-84C1-62AABD17D38D}"/>
              </a:ext>
            </a:extLst>
          </p:cNvPr>
          <p:cNvSpPr/>
          <p:nvPr/>
        </p:nvSpPr>
        <p:spPr>
          <a:xfrm>
            <a:off x="3248976" y="2043119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3" name="Triangel 12">
            <a:extLst>
              <a:ext uri="{FF2B5EF4-FFF2-40B4-BE49-F238E27FC236}">
                <a16:creationId xmlns:a16="http://schemas.microsoft.com/office/drawing/2014/main" id="{9C5EB3D2-D514-CE45-EC25-16A4B921CF32}"/>
              </a:ext>
            </a:extLst>
          </p:cNvPr>
          <p:cNvSpPr/>
          <p:nvPr/>
        </p:nvSpPr>
        <p:spPr>
          <a:xfrm>
            <a:off x="3729752" y="1923183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4" name="Triangel 13">
            <a:extLst>
              <a:ext uri="{FF2B5EF4-FFF2-40B4-BE49-F238E27FC236}">
                <a16:creationId xmlns:a16="http://schemas.microsoft.com/office/drawing/2014/main" id="{98BEA5A8-666A-1E8C-975B-54C0912A47A4}"/>
              </a:ext>
            </a:extLst>
          </p:cNvPr>
          <p:cNvSpPr/>
          <p:nvPr/>
        </p:nvSpPr>
        <p:spPr>
          <a:xfrm>
            <a:off x="4149090" y="2281719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5" name="Triangel 14">
            <a:extLst>
              <a:ext uri="{FF2B5EF4-FFF2-40B4-BE49-F238E27FC236}">
                <a16:creationId xmlns:a16="http://schemas.microsoft.com/office/drawing/2014/main" id="{E1B40EDE-B1D7-DD68-FA6E-C87700908F7B}"/>
              </a:ext>
            </a:extLst>
          </p:cNvPr>
          <p:cNvSpPr/>
          <p:nvPr/>
        </p:nvSpPr>
        <p:spPr>
          <a:xfrm>
            <a:off x="4670583" y="2336010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6" name="Triangel 15">
            <a:extLst>
              <a:ext uri="{FF2B5EF4-FFF2-40B4-BE49-F238E27FC236}">
                <a16:creationId xmlns:a16="http://schemas.microsoft.com/office/drawing/2014/main" id="{6DEE8412-1908-BBFD-38BC-18C2E4DC465D}"/>
              </a:ext>
            </a:extLst>
          </p:cNvPr>
          <p:cNvSpPr/>
          <p:nvPr/>
        </p:nvSpPr>
        <p:spPr>
          <a:xfrm>
            <a:off x="4586287" y="1740222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7" name="Triangel 16">
            <a:extLst>
              <a:ext uri="{FF2B5EF4-FFF2-40B4-BE49-F238E27FC236}">
                <a16:creationId xmlns:a16="http://schemas.microsoft.com/office/drawing/2014/main" id="{890B25A7-E944-DA43-AFEC-16E52626111B}"/>
              </a:ext>
            </a:extLst>
          </p:cNvPr>
          <p:cNvSpPr/>
          <p:nvPr/>
        </p:nvSpPr>
        <p:spPr>
          <a:xfrm>
            <a:off x="4097655" y="1384464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6EBF4635-A0C1-4F0F-FD49-D54735BDF2DA}"/>
              </a:ext>
            </a:extLst>
          </p:cNvPr>
          <p:cNvSpPr/>
          <p:nvPr/>
        </p:nvSpPr>
        <p:spPr>
          <a:xfrm>
            <a:off x="1300161" y="2434237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19" name="Rektangel med rundade hörn 18">
            <a:extLst>
              <a:ext uri="{FF2B5EF4-FFF2-40B4-BE49-F238E27FC236}">
                <a16:creationId xmlns:a16="http://schemas.microsoft.com/office/drawing/2014/main" id="{082BC716-EC5A-2CA7-3CEE-B8276BF4F253}"/>
              </a:ext>
            </a:extLst>
          </p:cNvPr>
          <p:cNvSpPr/>
          <p:nvPr/>
        </p:nvSpPr>
        <p:spPr>
          <a:xfrm>
            <a:off x="1453040" y="2906260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0" name="Rektangel med rundade hörn 19">
            <a:extLst>
              <a:ext uri="{FF2B5EF4-FFF2-40B4-BE49-F238E27FC236}">
                <a16:creationId xmlns:a16="http://schemas.microsoft.com/office/drawing/2014/main" id="{DF320519-294F-2C5C-A416-8BC4C4ACAD5E}"/>
              </a:ext>
            </a:extLst>
          </p:cNvPr>
          <p:cNvSpPr/>
          <p:nvPr/>
        </p:nvSpPr>
        <p:spPr>
          <a:xfrm>
            <a:off x="1388745" y="3378283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1" name="Rektangel med rundade hörn 20">
            <a:extLst>
              <a:ext uri="{FF2B5EF4-FFF2-40B4-BE49-F238E27FC236}">
                <a16:creationId xmlns:a16="http://schemas.microsoft.com/office/drawing/2014/main" id="{1C5C2017-DF87-8CEB-7443-725DF3BC7C45}"/>
              </a:ext>
            </a:extLst>
          </p:cNvPr>
          <p:cNvSpPr/>
          <p:nvPr/>
        </p:nvSpPr>
        <p:spPr>
          <a:xfrm>
            <a:off x="2080260" y="3130396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7EC0F398-BE91-2281-93DD-8860854A7F8C}"/>
              </a:ext>
            </a:extLst>
          </p:cNvPr>
          <p:cNvSpPr/>
          <p:nvPr/>
        </p:nvSpPr>
        <p:spPr>
          <a:xfrm>
            <a:off x="2147405" y="2553896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3" name="5-udd 22">
            <a:extLst>
              <a:ext uri="{FF2B5EF4-FFF2-40B4-BE49-F238E27FC236}">
                <a16:creationId xmlns:a16="http://schemas.microsoft.com/office/drawing/2014/main" id="{F6ADF7D4-87F8-75E3-F4FE-FBA20CB12887}"/>
              </a:ext>
            </a:extLst>
          </p:cNvPr>
          <p:cNvSpPr/>
          <p:nvPr/>
        </p:nvSpPr>
        <p:spPr>
          <a:xfrm>
            <a:off x="2714624" y="3167543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4" name="5-udd 23">
            <a:extLst>
              <a:ext uri="{FF2B5EF4-FFF2-40B4-BE49-F238E27FC236}">
                <a16:creationId xmlns:a16="http://schemas.microsoft.com/office/drawing/2014/main" id="{44AC2E69-8F18-E6AD-4792-EF5F38CE8370}"/>
              </a:ext>
            </a:extLst>
          </p:cNvPr>
          <p:cNvSpPr/>
          <p:nvPr/>
        </p:nvSpPr>
        <p:spPr>
          <a:xfrm>
            <a:off x="3286123" y="3434898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5" name="5-udd 24">
            <a:extLst>
              <a:ext uri="{FF2B5EF4-FFF2-40B4-BE49-F238E27FC236}">
                <a16:creationId xmlns:a16="http://schemas.microsoft.com/office/drawing/2014/main" id="{62359D8C-7BEF-5616-7517-411C46156CCE}"/>
              </a:ext>
            </a:extLst>
          </p:cNvPr>
          <p:cNvSpPr/>
          <p:nvPr/>
        </p:nvSpPr>
        <p:spPr>
          <a:xfrm>
            <a:off x="4923469" y="3050385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6" name="5-udd 25">
            <a:extLst>
              <a:ext uri="{FF2B5EF4-FFF2-40B4-BE49-F238E27FC236}">
                <a16:creationId xmlns:a16="http://schemas.microsoft.com/office/drawing/2014/main" id="{AF182768-6BC1-E192-CFEE-2CC97C3DF686}"/>
              </a:ext>
            </a:extLst>
          </p:cNvPr>
          <p:cNvSpPr/>
          <p:nvPr/>
        </p:nvSpPr>
        <p:spPr>
          <a:xfrm>
            <a:off x="4612004" y="3581881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7" name="5-udd 26">
            <a:extLst>
              <a:ext uri="{FF2B5EF4-FFF2-40B4-BE49-F238E27FC236}">
                <a16:creationId xmlns:a16="http://schemas.microsoft.com/office/drawing/2014/main" id="{908E043F-3539-91D8-C6B0-96D269F2F98D}"/>
              </a:ext>
            </a:extLst>
          </p:cNvPr>
          <p:cNvSpPr/>
          <p:nvPr/>
        </p:nvSpPr>
        <p:spPr>
          <a:xfrm>
            <a:off x="3094668" y="2702484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8" name="5-udd 27">
            <a:extLst>
              <a:ext uri="{FF2B5EF4-FFF2-40B4-BE49-F238E27FC236}">
                <a16:creationId xmlns:a16="http://schemas.microsoft.com/office/drawing/2014/main" id="{15A6F9D0-E840-6247-1352-BCA20663DDB9}"/>
              </a:ext>
            </a:extLst>
          </p:cNvPr>
          <p:cNvSpPr/>
          <p:nvPr/>
        </p:nvSpPr>
        <p:spPr>
          <a:xfrm>
            <a:off x="4291962" y="2884649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29" name="5-udd 28">
            <a:extLst>
              <a:ext uri="{FF2B5EF4-FFF2-40B4-BE49-F238E27FC236}">
                <a16:creationId xmlns:a16="http://schemas.microsoft.com/office/drawing/2014/main" id="{204A50D5-4760-D6C1-FD14-70CAB3E5A06E}"/>
              </a:ext>
            </a:extLst>
          </p:cNvPr>
          <p:cNvSpPr/>
          <p:nvPr/>
        </p:nvSpPr>
        <p:spPr>
          <a:xfrm>
            <a:off x="3980498" y="3356852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0" name="5-udd 29">
            <a:extLst>
              <a:ext uri="{FF2B5EF4-FFF2-40B4-BE49-F238E27FC236}">
                <a16:creationId xmlns:a16="http://schemas.microsoft.com/office/drawing/2014/main" id="{20201177-C3D6-7A8F-BC56-B68F8B13254A}"/>
              </a:ext>
            </a:extLst>
          </p:cNvPr>
          <p:cNvSpPr/>
          <p:nvPr/>
        </p:nvSpPr>
        <p:spPr>
          <a:xfrm>
            <a:off x="3587590" y="2828572"/>
            <a:ext cx="602933" cy="597218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1" name="Rektangel med rundade hörn 30">
            <a:extLst>
              <a:ext uri="{FF2B5EF4-FFF2-40B4-BE49-F238E27FC236}">
                <a16:creationId xmlns:a16="http://schemas.microsoft.com/office/drawing/2014/main" id="{3FB1B1DA-B617-BE09-03F4-61A32F789BEC}"/>
              </a:ext>
            </a:extLst>
          </p:cNvPr>
          <p:cNvSpPr/>
          <p:nvPr/>
        </p:nvSpPr>
        <p:spPr>
          <a:xfrm rot="19195582">
            <a:off x="1594477" y="4080156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2" name="Rektangel med rundade hörn 31">
            <a:extLst>
              <a:ext uri="{FF2B5EF4-FFF2-40B4-BE49-F238E27FC236}">
                <a16:creationId xmlns:a16="http://schemas.microsoft.com/office/drawing/2014/main" id="{72ADF47E-FD4A-75FE-D3F8-A476D1E29D6F}"/>
              </a:ext>
            </a:extLst>
          </p:cNvPr>
          <p:cNvSpPr/>
          <p:nvPr/>
        </p:nvSpPr>
        <p:spPr>
          <a:xfrm rot="19195582">
            <a:off x="1897863" y="4447702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3" name="Rektangel med rundade hörn 32">
            <a:extLst>
              <a:ext uri="{FF2B5EF4-FFF2-40B4-BE49-F238E27FC236}">
                <a16:creationId xmlns:a16="http://schemas.microsoft.com/office/drawing/2014/main" id="{85D1CE57-E7E1-1DCE-BD37-E84A7B4823CB}"/>
              </a:ext>
            </a:extLst>
          </p:cNvPr>
          <p:cNvSpPr/>
          <p:nvPr/>
        </p:nvSpPr>
        <p:spPr>
          <a:xfrm rot="19195582">
            <a:off x="1683061" y="5024202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4" name="Rektangel med rundade hörn 33">
            <a:extLst>
              <a:ext uri="{FF2B5EF4-FFF2-40B4-BE49-F238E27FC236}">
                <a16:creationId xmlns:a16="http://schemas.microsoft.com/office/drawing/2014/main" id="{C3BD910F-87F8-5731-612A-276088E4D834}"/>
              </a:ext>
            </a:extLst>
          </p:cNvPr>
          <p:cNvSpPr/>
          <p:nvPr/>
        </p:nvSpPr>
        <p:spPr>
          <a:xfrm rot="19195582">
            <a:off x="2294100" y="4879464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5" name="Rektangel med rundade hörn 34">
            <a:extLst>
              <a:ext uri="{FF2B5EF4-FFF2-40B4-BE49-F238E27FC236}">
                <a16:creationId xmlns:a16="http://schemas.microsoft.com/office/drawing/2014/main" id="{2E78F5AB-DB22-C2E7-5586-FDFD221933D2}"/>
              </a:ext>
            </a:extLst>
          </p:cNvPr>
          <p:cNvSpPr/>
          <p:nvPr/>
        </p:nvSpPr>
        <p:spPr>
          <a:xfrm rot="19195582">
            <a:off x="2441721" y="4199815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6" name="Rektangel med rundade hörn 35">
            <a:extLst>
              <a:ext uri="{FF2B5EF4-FFF2-40B4-BE49-F238E27FC236}">
                <a16:creationId xmlns:a16="http://schemas.microsoft.com/office/drawing/2014/main" id="{9962E05A-1B43-FDE4-7B11-4498837CA357}"/>
              </a:ext>
            </a:extLst>
          </p:cNvPr>
          <p:cNvSpPr/>
          <p:nvPr/>
        </p:nvSpPr>
        <p:spPr>
          <a:xfrm rot="19195582">
            <a:off x="1277772" y="4574143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7" name="5-udd 36">
            <a:extLst>
              <a:ext uri="{FF2B5EF4-FFF2-40B4-BE49-F238E27FC236}">
                <a16:creationId xmlns:a16="http://schemas.microsoft.com/office/drawing/2014/main" id="{BA3E76C1-CDC2-F099-EEC3-A81213999C78}"/>
              </a:ext>
            </a:extLst>
          </p:cNvPr>
          <p:cNvSpPr/>
          <p:nvPr/>
        </p:nvSpPr>
        <p:spPr>
          <a:xfrm>
            <a:off x="4615098" y="4444850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8" name="5-udd 37">
            <a:extLst>
              <a:ext uri="{FF2B5EF4-FFF2-40B4-BE49-F238E27FC236}">
                <a16:creationId xmlns:a16="http://schemas.microsoft.com/office/drawing/2014/main" id="{23BDB016-2BC0-38BD-7AB7-CFC767022AAA}"/>
              </a:ext>
            </a:extLst>
          </p:cNvPr>
          <p:cNvSpPr/>
          <p:nvPr/>
        </p:nvSpPr>
        <p:spPr>
          <a:xfrm>
            <a:off x="4303633" y="4976346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39" name="5-udd 38">
            <a:extLst>
              <a:ext uri="{FF2B5EF4-FFF2-40B4-BE49-F238E27FC236}">
                <a16:creationId xmlns:a16="http://schemas.microsoft.com/office/drawing/2014/main" id="{6AF92B89-3E68-DA46-EED4-17D6176B1410}"/>
              </a:ext>
            </a:extLst>
          </p:cNvPr>
          <p:cNvSpPr/>
          <p:nvPr/>
        </p:nvSpPr>
        <p:spPr>
          <a:xfrm>
            <a:off x="3983591" y="4279114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0" name="5-udd 39">
            <a:extLst>
              <a:ext uri="{FF2B5EF4-FFF2-40B4-BE49-F238E27FC236}">
                <a16:creationId xmlns:a16="http://schemas.microsoft.com/office/drawing/2014/main" id="{0E647057-2651-8758-5003-CA7E722ADE78}"/>
              </a:ext>
            </a:extLst>
          </p:cNvPr>
          <p:cNvSpPr/>
          <p:nvPr/>
        </p:nvSpPr>
        <p:spPr>
          <a:xfrm>
            <a:off x="3672126" y="4751317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1" name="5-udd 40">
            <a:extLst>
              <a:ext uri="{FF2B5EF4-FFF2-40B4-BE49-F238E27FC236}">
                <a16:creationId xmlns:a16="http://schemas.microsoft.com/office/drawing/2014/main" id="{4A7241AA-96BD-0818-DC8E-B64F64C9337A}"/>
              </a:ext>
            </a:extLst>
          </p:cNvPr>
          <p:cNvSpPr/>
          <p:nvPr/>
        </p:nvSpPr>
        <p:spPr>
          <a:xfrm>
            <a:off x="3279218" y="4223038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2" name="Rektangel med rundade hörn 41">
            <a:extLst>
              <a:ext uri="{FF2B5EF4-FFF2-40B4-BE49-F238E27FC236}">
                <a16:creationId xmlns:a16="http://schemas.microsoft.com/office/drawing/2014/main" id="{5777EB3A-0A6D-0813-5AE2-FE94CB7EF6E4}"/>
              </a:ext>
            </a:extLst>
          </p:cNvPr>
          <p:cNvSpPr/>
          <p:nvPr/>
        </p:nvSpPr>
        <p:spPr>
          <a:xfrm>
            <a:off x="1885950" y="5842155"/>
            <a:ext cx="2832733" cy="23431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3" name="Rektangel med rundade hörn 42">
            <a:extLst>
              <a:ext uri="{FF2B5EF4-FFF2-40B4-BE49-F238E27FC236}">
                <a16:creationId xmlns:a16="http://schemas.microsoft.com/office/drawing/2014/main" id="{CAA67C61-54B3-D304-664D-57968B55F8EF}"/>
              </a:ext>
            </a:extLst>
          </p:cNvPr>
          <p:cNvSpPr/>
          <p:nvPr/>
        </p:nvSpPr>
        <p:spPr>
          <a:xfrm rot="19195582">
            <a:off x="2181246" y="5977637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4" name="Rektangel med rundade hörn 43">
            <a:extLst>
              <a:ext uri="{FF2B5EF4-FFF2-40B4-BE49-F238E27FC236}">
                <a16:creationId xmlns:a16="http://schemas.microsoft.com/office/drawing/2014/main" id="{8A432E88-F754-0D38-A2B9-F161948CFF9D}"/>
              </a:ext>
            </a:extLst>
          </p:cNvPr>
          <p:cNvSpPr/>
          <p:nvPr/>
        </p:nvSpPr>
        <p:spPr>
          <a:xfrm rot="19195582">
            <a:off x="1966444" y="6554138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5" name="Rektangel med rundade hörn 44">
            <a:extLst>
              <a:ext uri="{FF2B5EF4-FFF2-40B4-BE49-F238E27FC236}">
                <a16:creationId xmlns:a16="http://schemas.microsoft.com/office/drawing/2014/main" id="{82EB614B-0126-2DBE-BD37-BF9778BB1429}"/>
              </a:ext>
            </a:extLst>
          </p:cNvPr>
          <p:cNvSpPr/>
          <p:nvPr/>
        </p:nvSpPr>
        <p:spPr>
          <a:xfrm rot="19195582">
            <a:off x="2577482" y="6409399"/>
            <a:ext cx="454342" cy="415767"/>
          </a:xfrm>
          <a:prstGeom prst="roundRect">
            <a:avLst/>
          </a:prstGeom>
          <a:solidFill>
            <a:srgbClr val="FFF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6" name="5-udd 45">
            <a:extLst>
              <a:ext uri="{FF2B5EF4-FFF2-40B4-BE49-F238E27FC236}">
                <a16:creationId xmlns:a16="http://schemas.microsoft.com/office/drawing/2014/main" id="{B1D0B7D9-749A-FB60-8949-18DE82319C68}"/>
              </a:ext>
            </a:extLst>
          </p:cNvPr>
          <p:cNvSpPr/>
          <p:nvPr/>
        </p:nvSpPr>
        <p:spPr>
          <a:xfrm>
            <a:off x="3120423" y="6455819"/>
            <a:ext cx="602933" cy="597218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C06A8E60-025B-B252-3118-10FE659E2E76}"/>
              </a:ext>
            </a:extLst>
          </p:cNvPr>
          <p:cNvSpPr/>
          <p:nvPr/>
        </p:nvSpPr>
        <p:spPr>
          <a:xfrm>
            <a:off x="1933564" y="7160982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8" name="Ellips 47">
            <a:extLst>
              <a:ext uri="{FF2B5EF4-FFF2-40B4-BE49-F238E27FC236}">
                <a16:creationId xmlns:a16="http://schemas.microsoft.com/office/drawing/2014/main" id="{D0507BC3-7A8E-737E-C0AB-2CF8681143C9}"/>
              </a:ext>
            </a:extLst>
          </p:cNvPr>
          <p:cNvSpPr/>
          <p:nvPr/>
        </p:nvSpPr>
        <p:spPr>
          <a:xfrm>
            <a:off x="2018577" y="7608949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49" name="Ellips 48">
            <a:extLst>
              <a:ext uri="{FF2B5EF4-FFF2-40B4-BE49-F238E27FC236}">
                <a16:creationId xmlns:a16="http://schemas.microsoft.com/office/drawing/2014/main" id="{B7D811C1-61E0-9873-347A-0281590E1A1F}"/>
              </a:ext>
            </a:extLst>
          </p:cNvPr>
          <p:cNvSpPr/>
          <p:nvPr/>
        </p:nvSpPr>
        <p:spPr>
          <a:xfrm>
            <a:off x="2446607" y="7340080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50FE4B42-357E-A207-9BD2-B4C6F2BD89B9}"/>
              </a:ext>
            </a:extLst>
          </p:cNvPr>
          <p:cNvSpPr/>
          <p:nvPr/>
        </p:nvSpPr>
        <p:spPr>
          <a:xfrm>
            <a:off x="2380907" y="6974583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1" name="Ellips 50">
            <a:extLst>
              <a:ext uri="{FF2B5EF4-FFF2-40B4-BE49-F238E27FC236}">
                <a16:creationId xmlns:a16="http://schemas.microsoft.com/office/drawing/2014/main" id="{9E532844-82D6-79A6-EDA0-B97BB03610B4}"/>
              </a:ext>
            </a:extLst>
          </p:cNvPr>
          <p:cNvSpPr/>
          <p:nvPr/>
        </p:nvSpPr>
        <p:spPr>
          <a:xfrm>
            <a:off x="2851580" y="7151748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2" name="Triangel 51">
            <a:extLst>
              <a:ext uri="{FF2B5EF4-FFF2-40B4-BE49-F238E27FC236}">
                <a16:creationId xmlns:a16="http://schemas.microsoft.com/office/drawing/2014/main" id="{FE61F0FA-EEB8-DDE1-3F3C-05AF88DACCFC}"/>
              </a:ext>
            </a:extLst>
          </p:cNvPr>
          <p:cNvSpPr/>
          <p:nvPr/>
        </p:nvSpPr>
        <p:spPr>
          <a:xfrm>
            <a:off x="3696411" y="6596830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3" name="Triangel 52">
            <a:extLst>
              <a:ext uri="{FF2B5EF4-FFF2-40B4-BE49-F238E27FC236}">
                <a16:creationId xmlns:a16="http://schemas.microsoft.com/office/drawing/2014/main" id="{88AFFF59-90E0-3A12-9312-D34779051C59}"/>
              </a:ext>
            </a:extLst>
          </p:cNvPr>
          <p:cNvSpPr/>
          <p:nvPr/>
        </p:nvSpPr>
        <p:spPr>
          <a:xfrm>
            <a:off x="3263258" y="7606533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4" name="Triangel 53">
            <a:extLst>
              <a:ext uri="{FF2B5EF4-FFF2-40B4-BE49-F238E27FC236}">
                <a16:creationId xmlns:a16="http://schemas.microsoft.com/office/drawing/2014/main" id="{435669BB-04BC-DDEF-29B5-6B94542CE4AE}"/>
              </a:ext>
            </a:extLst>
          </p:cNvPr>
          <p:cNvSpPr/>
          <p:nvPr/>
        </p:nvSpPr>
        <p:spPr>
          <a:xfrm>
            <a:off x="3762723" y="7197470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5" name="Triangel 54">
            <a:extLst>
              <a:ext uri="{FF2B5EF4-FFF2-40B4-BE49-F238E27FC236}">
                <a16:creationId xmlns:a16="http://schemas.microsoft.com/office/drawing/2014/main" id="{2AAA0C33-1ED9-8A77-9490-19C28B1A8D57}"/>
              </a:ext>
            </a:extLst>
          </p:cNvPr>
          <p:cNvSpPr/>
          <p:nvPr/>
        </p:nvSpPr>
        <p:spPr>
          <a:xfrm>
            <a:off x="4098603" y="6381310"/>
            <a:ext cx="485776" cy="48006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1" name="Rektangel med rundade hörn 60">
            <a:extLst>
              <a:ext uri="{FF2B5EF4-FFF2-40B4-BE49-F238E27FC236}">
                <a16:creationId xmlns:a16="http://schemas.microsoft.com/office/drawing/2014/main" id="{8F142D98-F79D-97DB-B486-1CDC000E005B}"/>
              </a:ext>
            </a:extLst>
          </p:cNvPr>
          <p:cNvSpPr/>
          <p:nvPr/>
        </p:nvSpPr>
        <p:spPr>
          <a:xfrm>
            <a:off x="2986940" y="5930992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2" name="Rektangel med rundade hörn 61">
            <a:extLst>
              <a:ext uri="{FF2B5EF4-FFF2-40B4-BE49-F238E27FC236}">
                <a16:creationId xmlns:a16="http://schemas.microsoft.com/office/drawing/2014/main" id="{87739F3B-42CF-FA6B-ED7B-46AFD29BE129}"/>
              </a:ext>
            </a:extLst>
          </p:cNvPr>
          <p:cNvSpPr/>
          <p:nvPr/>
        </p:nvSpPr>
        <p:spPr>
          <a:xfrm>
            <a:off x="3551270" y="5930992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3" name="Rektangel med rundade hörn 62">
            <a:extLst>
              <a:ext uri="{FF2B5EF4-FFF2-40B4-BE49-F238E27FC236}">
                <a16:creationId xmlns:a16="http://schemas.microsoft.com/office/drawing/2014/main" id="{855B408D-896F-1F40-AC67-955A9E52BCD0}"/>
              </a:ext>
            </a:extLst>
          </p:cNvPr>
          <p:cNvSpPr/>
          <p:nvPr/>
        </p:nvSpPr>
        <p:spPr>
          <a:xfrm>
            <a:off x="4098603" y="5935520"/>
            <a:ext cx="454342" cy="4157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F7ACB121-AB3C-E704-07F0-F99A8EA2BA46}"/>
              </a:ext>
            </a:extLst>
          </p:cNvPr>
          <p:cNvSpPr txBox="1"/>
          <p:nvPr/>
        </p:nvSpPr>
        <p:spPr>
          <a:xfrm>
            <a:off x="971550" y="6995160"/>
            <a:ext cx="675057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dirty="0"/>
              <a:t>DEG</a:t>
            </a:r>
          </a:p>
        </p:txBody>
      </p:sp>
      <p:sp>
        <p:nvSpPr>
          <p:cNvPr id="65" name="textruta 64">
            <a:extLst>
              <a:ext uri="{FF2B5EF4-FFF2-40B4-BE49-F238E27FC236}">
                <a16:creationId xmlns:a16="http://schemas.microsoft.com/office/drawing/2014/main" id="{F211AF70-E316-BCF5-FDDC-4E0C4BACDFA8}"/>
              </a:ext>
            </a:extLst>
          </p:cNvPr>
          <p:cNvSpPr txBox="1"/>
          <p:nvPr/>
        </p:nvSpPr>
        <p:spPr>
          <a:xfrm>
            <a:off x="-17142" y="3208371"/>
            <a:ext cx="1157523" cy="18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223" dirty="0"/>
              <a:t>All genes</a:t>
            </a:r>
          </a:p>
          <a:p>
            <a:pPr algn="ctr"/>
            <a:r>
              <a:rPr lang="sv-SE" sz="2223" dirty="0"/>
              <a:t>in given </a:t>
            </a:r>
            <a:r>
              <a:rPr lang="sv-SE" sz="2223" dirty="0" err="1"/>
              <a:t>pathways</a:t>
            </a:r>
            <a:endParaRPr lang="sv-SE" sz="2223" dirty="0"/>
          </a:p>
        </p:txBody>
      </p:sp>
      <p:sp>
        <p:nvSpPr>
          <p:cNvPr id="66" name="Ellips 65">
            <a:extLst>
              <a:ext uri="{FF2B5EF4-FFF2-40B4-BE49-F238E27FC236}">
                <a16:creationId xmlns:a16="http://schemas.microsoft.com/office/drawing/2014/main" id="{62F9A49E-7E63-0BF7-EE3D-9B3855093180}"/>
              </a:ext>
            </a:extLst>
          </p:cNvPr>
          <p:cNvSpPr/>
          <p:nvPr/>
        </p:nvSpPr>
        <p:spPr>
          <a:xfrm>
            <a:off x="2675801" y="7688958"/>
            <a:ext cx="388620" cy="3543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pic>
        <p:nvPicPr>
          <p:cNvPr id="67" name="Bildobjekt 66">
            <a:extLst>
              <a:ext uri="{FF2B5EF4-FFF2-40B4-BE49-F238E27FC236}">
                <a16:creationId xmlns:a16="http://schemas.microsoft.com/office/drawing/2014/main" id="{39237691-13D6-58F7-615A-DD2AC3BD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91" y="3789945"/>
            <a:ext cx="6920334" cy="4552851"/>
          </a:xfrm>
          <a:prstGeom prst="rect">
            <a:avLst/>
          </a:prstGeom>
        </p:spPr>
      </p:pic>
      <p:graphicFrame>
        <p:nvGraphicFramePr>
          <p:cNvPr id="68" name="Tabell 67">
            <a:extLst>
              <a:ext uri="{FF2B5EF4-FFF2-40B4-BE49-F238E27FC236}">
                <a16:creationId xmlns:a16="http://schemas.microsoft.com/office/drawing/2014/main" id="{64372E17-A824-68F1-F041-F6CAA52B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00155"/>
              </p:ext>
            </p:extLst>
          </p:nvPr>
        </p:nvGraphicFramePr>
        <p:xfrm>
          <a:off x="8636793" y="2241637"/>
          <a:ext cx="2994663" cy="883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7332">
                  <a:extLst>
                    <a:ext uri="{9D8B030D-6E8A-4147-A177-3AD203B41FA5}">
                      <a16:colId xmlns:a16="http://schemas.microsoft.com/office/drawing/2014/main" val="2781633043"/>
                    </a:ext>
                  </a:extLst>
                </a:gridCol>
                <a:gridCol w="1497332">
                  <a:extLst>
                    <a:ext uri="{9D8B030D-6E8A-4147-A177-3AD203B41FA5}">
                      <a16:colId xmlns:a16="http://schemas.microsoft.com/office/drawing/2014/main" val="1755356615"/>
                    </a:ext>
                  </a:extLst>
                </a:gridCol>
              </a:tblGrid>
              <a:tr h="44152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</a:t>
                      </a: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2</a:t>
                      </a:r>
                    </a:p>
                  </a:txBody>
                  <a:tcPr marL="96012" marR="96012" marT="48006" marB="48006"/>
                </a:tc>
                <a:extLst>
                  <a:ext uri="{0D108BD9-81ED-4DB2-BD59-A6C34878D82A}">
                    <a16:rowId xmlns:a16="http://schemas.microsoft.com/office/drawing/2014/main" val="199766701"/>
                  </a:ext>
                </a:extLst>
              </a:tr>
              <a:tr h="44152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90</a:t>
                      </a: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14000</a:t>
                      </a:r>
                    </a:p>
                  </a:txBody>
                  <a:tcPr marL="96012" marR="96012" marT="48006" marB="48006"/>
                </a:tc>
                <a:extLst>
                  <a:ext uri="{0D108BD9-81ED-4DB2-BD59-A6C34878D82A}">
                    <a16:rowId xmlns:a16="http://schemas.microsoft.com/office/drawing/2014/main" val="1322512063"/>
                  </a:ext>
                </a:extLst>
              </a:tr>
            </a:tbl>
          </a:graphicData>
        </a:graphic>
      </p:graphicFrame>
      <p:sp>
        <p:nvSpPr>
          <p:cNvPr id="69" name="textruta 68">
            <a:extLst>
              <a:ext uri="{FF2B5EF4-FFF2-40B4-BE49-F238E27FC236}">
                <a16:creationId xmlns:a16="http://schemas.microsoft.com/office/drawing/2014/main" id="{FA283DB9-C069-10AD-82EB-BBBA804709E9}"/>
              </a:ext>
            </a:extLst>
          </p:cNvPr>
          <p:cNvSpPr txBox="1"/>
          <p:nvPr/>
        </p:nvSpPr>
        <p:spPr>
          <a:xfrm>
            <a:off x="6948011" y="2265361"/>
            <a:ext cx="1668470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dirty="0"/>
              <a:t>In a </a:t>
            </a:r>
            <a:r>
              <a:rPr lang="sv-SE" sz="2223" dirty="0" err="1"/>
              <a:t>category</a:t>
            </a:r>
            <a:endParaRPr lang="sv-SE" sz="2223" dirty="0"/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DE2514C-C76A-AF81-DDE8-076220671EDF}"/>
              </a:ext>
            </a:extLst>
          </p:cNvPr>
          <p:cNvSpPr txBox="1"/>
          <p:nvPr/>
        </p:nvSpPr>
        <p:spPr>
          <a:xfrm>
            <a:off x="6549023" y="2643908"/>
            <a:ext cx="2173415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b="1" dirty="0">
                <a:solidFill>
                  <a:srgbClr val="FF0000"/>
                </a:solidFill>
              </a:rPr>
              <a:t>Not</a:t>
            </a:r>
            <a:r>
              <a:rPr lang="sv-SE" sz="2223" dirty="0"/>
              <a:t> In a </a:t>
            </a:r>
            <a:r>
              <a:rPr lang="sv-SE" sz="2223" dirty="0" err="1"/>
              <a:t>category</a:t>
            </a:r>
            <a:endParaRPr lang="sv-SE" sz="2223" dirty="0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A538708F-748A-4617-4592-D561C5D26141}"/>
              </a:ext>
            </a:extLst>
          </p:cNvPr>
          <p:cNvSpPr txBox="1"/>
          <p:nvPr/>
        </p:nvSpPr>
        <p:spPr>
          <a:xfrm>
            <a:off x="8838599" y="1832484"/>
            <a:ext cx="1167435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dirty="0" err="1"/>
              <a:t>Selected</a:t>
            </a:r>
            <a:endParaRPr lang="sv-SE" sz="2223" dirty="0"/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23802556-B6D7-C5A6-994C-7FC1392E5016}"/>
              </a:ext>
            </a:extLst>
          </p:cNvPr>
          <p:cNvSpPr txBox="1"/>
          <p:nvPr/>
        </p:nvSpPr>
        <p:spPr>
          <a:xfrm>
            <a:off x="10134125" y="1843161"/>
            <a:ext cx="1653145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223" b="1" dirty="0">
                <a:solidFill>
                  <a:srgbClr val="FF0000"/>
                </a:solidFill>
              </a:rPr>
              <a:t>Not</a:t>
            </a:r>
            <a:r>
              <a:rPr lang="sv-SE" sz="2223" dirty="0"/>
              <a:t> </a:t>
            </a:r>
            <a:r>
              <a:rPr lang="sv-SE" sz="2223" dirty="0" err="1"/>
              <a:t>selected</a:t>
            </a:r>
            <a:endParaRPr lang="sv-SE" sz="2223" dirty="0"/>
          </a:p>
        </p:txBody>
      </p:sp>
    </p:spTree>
    <p:extLst>
      <p:ext uri="{BB962C8B-B14F-4D97-AF65-F5344CB8AC3E}">
        <p14:creationId xmlns:p14="http://schemas.microsoft.com/office/powerpoint/2010/main" val="248102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ED6505A-231A-070F-255D-2D6030BEDAAC}"/>
              </a:ext>
            </a:extLst>
          </p:cNvPr>
          <p:cNvSpPr/>
          <p:nvPr/>
        </p:nvSpPr>
        <p:spPr>
          <a:xfrm rot="16200000">
            <a:off x="6945058" y="3769826"/>
            <a:ext cx="445928" cy="10732300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tx1"/>
              </a:gs>
              <a:gs pos="61980">
                <a:schemeClr val="bg1"/>
              </a:gs>
              <a:gs pos="39000">
                <a:schemeClr val="bg1"/>
              </a:gs>
              <a:gs pos="99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F00A1CC-195A-6D1C-9B5C-9993FDA8FF6E}"/>
              </a:ext>
            </a:extLst>
          </p:cNvPr>
          <p:cNvSpPr/>
          <p:nvPr/>
        </p:nvSpPr>
        <p:spPr>
          <a:xfrm rot="16200000">
            <a:off x="6977704" y="2833816"/>
            <a:ext cx="445928" cy="10732303"/>
          </a:xfrm>
          <a:prstGeom prst="rect">
            <a:avLst/>
          </a:prstGeom>
          <a:gradFill>
            <a:gsLst>
              <a:gs pos="63000">
                <a:schemeClr val="bg1"/>
              </a:gs>
              <a:gs pos="0">
                <a:schemeClr val="bg1"/>
              </a:gs>
              <a:gs pos="0">
                <a:srgbClr val="FF0000"/>
              </a:gs>
              <a:gs pos="40000">
                <a:schemeClr val="bg1"/>
              </a:gs>
              <a:gs pos="99000">
                <a:srgbClr val="0070C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223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EBAC29-6656-6046-C44C-8F668F39FC28}"/>
              </a:ext>
            </a:extLst>
          </p:cNvPr>
          <p:cNvSpPr txBox="1"/>
          <p:nvPr/>
        </p:nvSpPr>
        <p:spPr>
          <a:xfrm>
            <a:off x="141120" y="8680294"/>
            <a:ext cx="1612173" cy="77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23" dirty="0"/>
              <a:t>Significance </a:t>
            </a:r>
          </a:p>
          <a:p>
            <a:pPr algn="ctr"/>
            <a:r>
              <a:rPr lang="en-US" sz="2223" dirty="0"/>
              <a:t>P-Value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A330DDEF-25E6-E773-DA85-0E76CFC779CE}"/>
              </a:ext>
            </a:extLst>
          </p:cNvPr>
          <p:cNvSpPr txBox="1"/>
          <p:nvPr/>
        </p:nvSpPr>
        <p:spPr>
          <a:xfrm>
            <a:off x="103134" y="7857887"/>
            <a:ext cx="1814920" cy="77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23" dirty="0"/>
              <a:t>Magnitude of </a:t>
            </a:r>
          </a:p>
          <a:p>
            <a:pPr algn="ctr"/>
            <a:r>
              <a:rPr lang="en-US" sz="2223" dirty="0"/>
              <a:t>change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44F462-6DAA-292E-BEB0-A2EB6772BE8F}"/>
              </a:ext>
            </a:extLst>
          </p:cNvPr>
          <p:cNvSpPr txBox="1"/>
          <p:nvPr/>
        </p:nvSpPr>
        <p:spPr>
          <a:xfrm>
            <a:off x="1794314" y="8035358"/>
            <a:ext cx="1653338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23" b="1" dirty="0">
                <a:solidFill>
                  <a:schemeClr val="bg1"/>
                </a:solidFill>
              </a:rPr>
              <a:t>Upregulated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67493ED3-768A-4987-5989-0267C195D3B1}"/>
              </a:ext>
            </a:extLst>
          </p:cNvPr>
          <p:cNvSpPr txBox="1"/>
          <p:nvPr/>
        </p:nvSpPr>
        <p:spPr>
          <a:xfrm>
            <a:off x="10579491" y="8003311"/>
            <a:ext cx="2013435" cy="43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23" b="1" dirty="0">
                <a:solidFill>
                  <a:schemeClr val="bg1"/>
                </a:solidFill>
              </a:rPr>
              <a:t>Downregulated</a:t>
            </a:r>
          </a:p>
        </p:txBody>
      </p:sp>
      <p:pic>
        <p:nvPicPr>
          <p:cNvPr id="24" name="Bildobjekt 23">
            <a:extLst>
              <a:ext uri="{FF2B5EF4-FFF2-40B4-BE49-F238E27FC236}">
                <a16:creationId xmlns:a16="http://schemas.microsoft.com/office/drawing/2014/main" id="{A13B75E1-9ECA-3DAF-27F0-36389245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76" y="0"/>
            <a:ext cx="11402796" cy="7772400"/>
          </a:xfrm>
          <a:prstGeom prst="rect">
            <a:avLst/>
          </a:prstGeom>
        </p:spPr>
      </p:pic>
      <p:sp>
        <p:nvSpPr>
          <p:cNvPr id="25" name="textruta 24">
            <a:extLst>
              <a:ext uri="{FF2B5EF4-FFF2-40B4-BE49-F238E27FC236}">
                <a16:creationId xmlns:a16="http://schemas.microsoft.com/office/drawing/2014/main" id="{E494E9A8-16C7-1A5F-3EDA-4B17E898BD03}"/>
              </a:ext>
            </a:extLst>
          </p:cNvPr>
          <p:cNvSpPr txBox="1"/>
          <p:nvPr/>
        </p:nvSpPr>
        <p:spPr>
          <a:xfrm rot="16200000">
            <a:off x="267428" y="1655982"/>
            <a:ext cx="1814920" cy="7764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23" dirty="0"/>
              <a:t>Magnitude of </a:t>
            </a:r>
          </a:p>
          <a:p>
            <a:pPr algn="ctr"/>
            <a:r>
              <a:rPr lang="en-US" sz="2223" dirty="0"/>
              <a:t>change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4E2C4E48-61CC-A5D8-4B0D-3A46F680E897}"/>
              </a:ext>
            </a:extLst>
          </p:cNvPr>
          <p:cNvSpPr txBox="1"/>
          <p:nvPr/>
        </p:nvSpPr>
        <p:spPr>
          <a:xfrm rot="16200000">
            <a:off x="93388" y="5482041"/>
            <a:ext cx="2256002" cy="4344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23" dirty="0"/>
              <a:t>Enrichment score</a:t>
            </a:r>
          </a:p>
        </p:txBody>
      </p:sp>
    </p:spTree>
    <p:extLst>
      <p:ext uri="{BB962C8B-B14F-4D97-AF65-F5344CB8AC3E}">
        <p14:creationId xmlns:p14="http://schemas.microsoft.com/office/powerpoint/2010/main" val="293948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4904E3-454A-AC95-1A93-7E3E0F3C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DC20B28-91CC-84C4-0281-39A541A66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348" y="3117056"/>
            <a:ext cx="4568905" cy="4568905"/>
          </a:xfrm>
        </p:spPr>
      </p:pic>
    </p:spTree>
    <p:extLst>
      <p:ext uri="{BB962C8B-B14F-4D97-AF65-F5344CB8AC3E}">
        <p14:creationId xmlns:p14="http://schemas.microsoft.com/office/powerpoint/2010/main" val="243639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1545</TotalTime>
  <Words>32</Words>
  <Application>Microsoft Macintosh PowerPoint</Application>
  <PresentationFormat>A3 (297 x 420 mm)</PresentationFormat>
  <Paragraphs>20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Nima Rafati</dc:creator>
  <cp:lastModifiedBy>Nima Rafati</cp:lastModifiedBy>
  <cp:revision>13</cp:revision>
  <dcterms:created xsi:type="dcterms:W3CDTF">2024-03-02T19:16:46Z</dcterms:created>
  <dcterms:modified xsi:type="dcterms:W3CDTF">2024-03-03T21:02:13Z</dcterms:modified>
</cp:coreProperties>
</file>