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2" r:id="rId2"/>
  </p:sldMasterIdLst>
  <p:notesMasterIdLst>
    <p:notesMasterId r:id="rId29"/>
  </p:notesMasterIdLst>
  <p:handoutMasterIdLst>
    <p:handoutMasterId r:id="rId30"/>
  </p:handoutMasterIdLst>
  <p:sldIdLst>
    <p:sldId id="420" r:id="rId3"/>
    <p:sldId id="435" r:id="rId4"/>
    <p:sldId id="422" r:id="rId5"/>
    <p:sldId id="436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7" r:id="rId15"/>
    <p:sldId id="441" r:id="rId16"/>
    <p:sldId id="442" r:id="rId17"/>
    <p:sldId id="443" r:id="rId18"/>
    <p:sldId id="444" r:id="rId19"/>
    <p:sldId id="445" r:id="rId20"/>
    <p:sldId id="431" r:id="rId21"/>
    <p:sldId id="446" r:id="rId22"/>
    <p:sldId id="447" r:id="rId23"/>
    <p:sldId id="440" r:id="rId24"/>
    <p:sldId id="439" r:id="rId25"/>
    <p:sldId id="433" r:id="rId26"/>
    <p:sldId id="438" r:id="rId27"/>
    <p:sldId id="35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F0681A"/>
    <a:srgbClr val="74B333"/>
    <a:srgbClr val="078000"/>
    <a:srgbClr val="89C962"/>
    <a:srgbClr val="A6A6A6"/>
    <a:srgbClr val="136520"/>
    <a:srgbClr val="177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9" autoAdjust="0"/>
    <p:restoredTop sz="88889" autoAdjust="0"/>
  </p:normalViewPr>
  <p:slideViewPr>
    <p:cSldViewPr snapToGrid="0" snapToObjects="1">
      <p:cViewPr>
        <p:scale>
          <a:sx n="108" d="100"/>
          <a:sy n="108" d="100"/>
        </p:scale>
        <p:origin x="-224" y="9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8FD63-CB25-D544-A86F-0808070D1011}" type="datetimeFigureOut">
              <a:rPr lang="en-US" smtClean="0"/>
              <a:t>19-05-14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286BE-BC4F-1544-BB40-3164DD3DC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A62C5-ED92-5849-A074-9B37B39996B8}" type="datetimeFigureOut">
              <a:rPr lang="en-US" smtClean="0"/>
              <a:t>19-05-14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12BA9-FA49-8C49-913C-9903FA164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525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GMOD is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collection of open source software tools for managing,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visualising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storing, and disseminating genetic and genomic data.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List non-exhaustive</a:t>
            </a:r>
            <a:r>
              <a:rPr lang="en-US" b="1" baseline="0" dirty="0" smtClean="0"/>
              <a:t> of GMOD tools </a:t>
            </a:r>
            <a:r>
              <a:rPr lang="en-US" b="0" baseline="0" dirty="0" smtClean="0"/>
              <a:t>&gt;40 software projects in GMOD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51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42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42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42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Define</a:t>
            </a:r>
            <a:r>
              <a:rPr lang="en-US" baseline="0" dirty="0" smtClean="0"/>
              <a:t> exon, intron, </a:t>
            </a:r>
            <a:r>
              <a:rPr lang="en-US" baseline="0" dirty="0" err="1" smtClean="0"/>
              <a:t>intergenic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50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Synthesized</a:t>
            </a:r>
            <a:r>
              <a:rPr lang="sv-SE" dirty="0" smtClean="0"/>
              <a:t> transcript </a:t>
            </a:r>
            <a:r>
              <a:rPr lang="sv-SE" dirty="0" err="1" smtClean="0"/>
              <a:t>structures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compared</a:t>
            </a:r>
            <a:r>
              <a:rPr lang="sv-SE" dirty="0" smtClean="0"/>
              <a:t> </a:t>
            </a:r>
            <a:r>
              <a:rPr lang="sv-SE" dirty="0" err="1" smtClean="0"/>
              <a:t>against</a:t>
            </a:r>
            <a:r>
              <a:rPr lang="sv-SE" dirty="0" smtClean="0"/>
              <a:t> </a:t>
            </a:r>
            <a:r>
              <a:rPr lang="sv-SE" dirty="0" err="1" smtClean="0"/>
              <a:t>evidence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find</a:t>
            </a:r>
            <a:r>
              <a:rPr lang="sv-SE" dirty="0" smtClean="0"/>
              <a:t> </a:t>
            </a:r>
            <a:r>
              <a:rPr lang="sv-SE" dirty="0" err="1" smtClean="0"/>
              <a:t>UTRs</a:t>
            </a:r>
            <a:r>
              <a:rPr lang="sv-SE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gene </a:t>
            </a:r>
            <a:r>
              <a:rPr lang="sv-SE" dirty="0" err="1" smtClean="0"/>
              <a:t>prediction</a:t>
            </a:r>
            <a:r>
              <a:rPr lang="sv-SE" dirty="0" smtClean="0"/>
              <a:t> ≠ gene annotation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=&gt; gene </a:t>
            </a:r>
            <a:r>
              <a:rPr lang="sv-SE" dirty="0" err="1" smtClean="0"/>
              <a:t>predictions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gene </a:t>
            </a:r>
            <a:r>
              <a:rPr lang="sv-SE" dirty="0" err="1" smtClean="0"/>
              <a:t>models</a:t>
            </a:r>
            <a:r>
              <a:rPr lang="sv-SE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=&gt; gene annotations </a:t>
            </a:r>
            <a:r>
              <a:rPr lang="sv-SE" dirty="0" err="1" smtClean="0"/>
              <a:t>are</a:t>
            </a:r>
            <a:r>
              <a:rPr lang="sv-SE" dirty="0" smtClean="0"/>
              <a:t> gene </a:t>
            </a:r>
            <a:r>
              <a:rPr lang="sv-SE" dirty="0" err="1" smtClean="0"/>
              <a:t>models</a:t>
            </a:r>
            <a:r>
              <a:rPr lang="sv-SE" dirty="0" smtClean="0"/>
              <a:t>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should</a:t>
            </a:r>
            <a:r>
              <a:rPr lang="sv-SE" dirty="0" smtClean="0"/>
              <a:t> </a:t>
            </a:r>
            <a:r>
              <a:rPr lang="sv-SE" dirty="0" err="1" smtClean="0"/>
              <a:t>include</a:t>
            </a:r>
            <a:r>
              <a:rPr lang="sv-SE" dirty="0" smtClean="0"/>
              <a:t> a </a:t>
            </a:r>
            <a:r>
              <a:rPr lang="sv-SE" dirty="0" err="1" smtClean="0"/>
              <a:t>documented</a:t>
            </a:r>
            <a:r>
              <a:rPr lang="sv-SE" dirty="0" smtClean="0"/>
              <a:t> </a:t>
            </a:r>
            <a:r>
              <a:rPr lang="sv-SE" dirty="0" err="1" smtClean="0"/>
              <a:t>evidence</a:t>
            </a:r>
            <a:r>
              <a:rPr lang="sv-SE" dirty="0" smtClean="0"/>
              <a:t> </a:t>
            </a:r>
            <a:r>
              <a:rPr lang="sv-SE" dirty="0" err="1" smtClean="0"/>
              <a:t>trail</a:t>
            </a:r>
            <a:r>
              <a:rPr lang="sv-SE" dirty="0" smtClean="0"/>
              <a:t> </a:t>
            </a:r>
            <a:r>
              <a:rPr lang="sv-SE" dirty="0" err="1" smtClean="0"/>
              <a:t>supporting</a:t>
            </a:r>
            <a:r>
              <a:rPr lang="sv-SE" dirty="0" smtClean="0"/>
              <a:t> the </a:t>
            </a:r>
            <a:r>
              <a:rPr lang="sv-SE" dirty="0" err="1" smtClean="0"/>
              <a:t>model</a:t>
            </a:r>
            <a:r>
              <a:rPr lang="sv-SE" dirty="0" smtClean="0"/>
              <a:t> in addition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quality</a:t>
            </a:r>
            <a:r>
              <a:rPr lang="sv-SE" dirty="0" smtClean="0"/>
              <a:t> </a:t>
            </a:r>
            <a:r>
              <a:rPr lang="sv-SE" dirty="0" err="1" smtClean="0"/>
              <a:t>control</a:t>
            </a:r>
            <a:r>
              <a:rPr lang="sv-SE" dirty="0" smtClean="0"/>
              <a:t> </a:t>
            </a:r>
            <a:r>
              <a:rPr lang="sv-SE" dirty="0" err="1" smtClean="0"/>
              <a:t>metrics</a:t>
            </a:r>
            <a:r>
              <a:rPr lang="sv-SE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89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Abinitio</a:t>
            </a:r>
            <a:r>
              <a:rPr lang="en-US" dirty="0" smtClean="0"/>
              <a:t> evidence-driven</a:t>
            </a:r>
            <a:r>
              <a:rPr lang="en-US" baseline="0" dirty="0" smtClean="0"/>
              <a:t> give good prediction, and can even fill locus without any evidence. But it can also miss some locus where evidence exist =&gt; to catch those case you need to complement this annotation with the evidence-based annotation.</a:t>
            </a:r>
          </a:p>
          <a:p>
            <a:r>
              <a:rPr lang="en-US" b="1" baseline="0" dirty="0" err="1" smtClean="0"/>
              <a:t>Keep_pred</a:t>
            </a:r>
            <a:r>
              <a:rPr lang="en-US" b="1" baseline="0" dirty="0" smtClean="0"/>
              <a:t>=1 could increase a lot the number of </a:t>
            </a:r>
            <a:r>
              <a:rPr lang="en-US" b="1" baseline="0" dirty="0" err="1" smtClean="0"/>
              <a:t>fase</a:t>
            </a:r>
            <a:r>
              <a:rPr lang="en-US" b="1" baseline="0" dirty="0" smtClean="0"/>
              <a:t> positive (except fungi, </a:t>
            </a:r>
            <a:r>
              <a:rPr lang="en-US" b="1" baseline="0" dirty="0" err="1" smtClean="0"/>
              <a:t>aoomycetes</a:t>
            </a:r>
            <a:r>
              <a:rPr lang="en-US" b="1" baseline="0" dirty="0" smtClean="0"/>
              <a:t>, </a:t>
            </a:r>
            <a:r>
              <a:rPr lang="en-US" b="1" baseline="0" dirty="0" err="1" smtClean="0"/>
              <a:t>etc</a:t>
            </a:r>
            <a:r>
              <a:rPr lang="en-US" b="1" baseline="0" dirty="0" smtClean="0"/>
              <a:t>), but can be dramatic in plant an animal !! Can lead to false positive by an order of magnitude or more</a:t>
            </a:r>
            <a:r>
              <a:rPr lang="en-US" b="0" baseline="0" dirty="0"/>
              <a:t>.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89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if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abinitio</a:t>
            </a:r>
            <a:r>
              <a:rPr lang="en-US" baseline="0" dirty="0" smtClean="0"/>
              <a:t> evidence-driven gives pretty </a:t>
            </a:r>
            <a:r>
              <a:rPr lang="en-US" baseline="0" dirty="0" err="1" smtClean="0"/>
              <a:t>giood</a:t>
            </a:r>
            <a:r>
              <a:rPr lang="en-US" baseline="0" dirty="0" smtClean="0"/>
              <a:t> result, it could miss some locus that could have been annotated in </a:t>
            </a:r>
            <a:r>
              <a:rPr lang="en-US" baseline="0" dirty="0" err="1" smtClean="0"/>
              <a:t>apure</a:t>
            </a:r>
            <a:r>
              <a:rPr lang="en-US" baseline="0" dirty="0" smtClean="0"/>
              <a:t> evidence annotation round. So in order to save some hundreds of gene it can be good to complement the </a:t>
            </a:r>
            <a:r>
              <a:rPr lang="en-US" baseline="0" dirty="0" err="1" smtClean="0"/>
              <a:t>abinitio</a:t>
            </a:r>
            <a:r>
              <a:rPr lang="en-US" baseline="0" dirty="0" smtClean="0"/>
              <a:t> evidence-driven  build by the evidence-based </a:t>
            </a:r>
            <a:r>
              <a:rPr lang="en-US" baseline="0" dirty="0" err="1" smtClean="0"/>
              <a:t>buyld</a:t>
            </a:r>
            <a:r>
              <a:rPr lang="en-US" baseline="0" dirty="0" smtClean="0"/>
              <a:t> in order to get a nice final build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89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Submission :</a:t>
            </a:r>
            <a:r>
              <a:rPr lang="en-US" baseline="0" dirty="0" smtClean="0"/>
              <a:t> EBI (EMBLmyGFF3) or NCBI (GAG)</a:t>
            </a:r>
          </a:p>
          <a:p>
            <a:r>
              <a:rPr lang="en-US" baseline="0" dirty="0" smtClean="0"/>
              <a:t>Downstream analysis: comparative genomic, use reference annotation for </a:t>
            </a:r>
            <a:r>
              <a:rPr lang="en-US" baseline="0" dirty="0" err="1" smtClean="0"/>
              <a:t>RNAseq</a:t>
            </a:r>
            <a:r>
              <a:rPr lang="en-US" baseline="0" dirty="0" smtClean="0"/>
              <a:t> analysis such gene expression analysis, </a:t>
            </a:r>
            <a:r>
              <a:rPr lang="en-US" baseline="0" dirty="0" err="1" smtClean="0"/>
              <a:t>etc</a:t>
            </a:r>
            <a:r>
              <a:rPr lang="mr-IN" baseline="0" dirty="0" smtClean="0"/>
              <a:t>…</a:t>
            </a:r>
            <a:r>
              <a:rPr lang="sv-SE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89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- add UTR when ESTs are supplied.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- Evidence based chooser : select post processed gene model which is most consistent with evidence (protein / EST / </a:t>
            </a:r>
            <a:r>
              <a:rPr lang="en-US" sz="1200" dirty="0" err="1" smtClean="0">
                <a:solidFill>
                  <a:schemeClr val="tx1"/>
                </a:solidFill>
              </a:rPr>
              <a:t>RNAseq</a:t>
            </a:r>
            <a:r>
              <a:rPr lang="en-US" sz="1200" smtClean="0">
                <a:solidFill>
                  <a:schemeClr val="tx1"/>
                </a:solidFill>
              </a:rPr>
              <a:t>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15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- add UTR when ESTs are supplied.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- Evidence based chooser : select post processed gene model which is most consistent with evidence (protein / EST / </a:t>
            </a:r>
            <a:r>
              <a:rPr lang="en-US" sz="1200" dirty="0" err="1" smtClean="0">
                <a:solidFill>
                  <a:schemeClr val="tx1"/>
                </a:solidFill>
              </a:rPr>
              <a:t>RNAseq</a:t>
            </a:r>
            <a:r>
              <a:rPr lang="en-US" sz="1200" smtClean="0">
                <a:solidFill>
                  <a:schemeClr val="tx1"/>
                </a:solidFill>
              </a:rPr>
              <a:t>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15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- add UTR when ESTs are supplied.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- Evidence based chooser : select post processed gene model which is most consistent with evidence (protein / EST / </a:t>
            </a:r>
            <a:r>
              <a:rPr lang="en-US" sz="1200" dirty="0" err="1" smtClean="0">
                <a:solidFill>
                  <a:schemeClr val="tx1"/>
                </a:solidFill>
              </a:rPr>
              <a:t>RNAseq</a:t>
            </a:r>
            <a:r>
              <a:rPr lang="en-US" sz="1200" smtClean="0">
                <a:solidFill>
                  <a:schemeClr val="tx1"/>
                </a:solidFill>
              </a:rPr>
              <a:t>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15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always_complete</a:t>
            </a:r>
            <a:r>
              <a:rPr lang="en-US" dirty="0" smtClean="0"/>
              <a:t>=0 #extra steps to force start and stop codons, 1 = yes, 0 = 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10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 remind</a:t>
            </a:r>
            <a:r>
              <a:rPr lang="en-US" baseline="0" dirty="0" smtClean="0"/>
              <a:t> you that no prediction approach is perfect, so even if that one is one of the best, there is always errors remaining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17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Soft masking </a:t>
            </a:r>
            <a:r>
              <a:rPr lang="en-US" dirty="0" smtClean="0"/>
              <a:t>excludes these regions from nucleating BLAST alignments (</a:t>
            </a:r>
            <a:r>
              <a:rPr lang="en-US" dirty="0" err="1" smtClean="0"/>
              <a:t>Korf</a:t>
            </a:r>
            <a:r>
              <a:rPr lang="en-US" dirty="0" smtClean="0"/>
              <a:t> et al. 2003) but leaves them available for inclusion in annotations, as many protein-coding genes contain runs of low complexity sequence.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42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42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12BA9-FA49-8C49-913C-9903FA164E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42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4471-62F7-7841-812A-ABFD60F7EC97}" type="datetime1">
              <a:rPr lang="en-US" smtClean="0"/>
              <a:t>19-05-14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7461" y="6568610"/>
            <a:ext cx="636540" cy="28939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33B0580-DF84-9446-904E-939BF4084F75}" type="slidenum">
              <a:rPr lang="en-US" smtClean="0"/>
              <a:pPr/>
              <a:t>‹#›</a:t>
            </a:fld>
            <a:r>
              <a:rPr lang="en-US" dirty="0" smtClean="0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83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F13-4C31-964A-86EC-346FA6A23ACB}" type="datetime1">
              <a:rPr lang="en-US" smtClean="0"/>
              <a:t>19-05-14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2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0B12-4356-9047-90E7-34EF60F6A435}" type="datetime1">
              <a:rPr lang="en-US" smtClean="0"/>
              <a:t>19-05-14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4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AF935-0DA1-7549-8F28-E2B18632DB3C}" type="datetime1">
              <a:rPr lang="en-US" smtClean="0"/>
              <a:t>19-05-14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3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9540-13A0-6841-A6BB-C59682E5C35A}" type="datetime1">
              <a:rPr lang="en-US" smtClean="0"/>
              <a:t>19-05-14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3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C0FA-FB46-B648-A306-002E11D31E3E}" type="datetime1">
              <a:rPr lang="en-US" smtClean="0"/>
              <a:t>19-05-14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1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D5DA-0B51-DC40-9158-4119ABB07CE0}" type="datetime1">
              <a:rPr lang="en-US" smtClean="0"/>
              <a:t>19-05-14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6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68BF-2C02-8749-8156-32AE15195200}" type="datetime1">
              <a:rPr lang="en-US" smtClean="0"/>
              <a:t>19-05-14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F910-47EE-EB41-B971-69C9146B1537}" type="datetime1">
              <a:rPr lang="en-US" smtClean="0"/>
              <a:t>19-05-14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0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3610C-3D14-3347-81DD-C1C8919EF915}" type="datetime1">
              <a:rPr lang="en-US" smtClean="0"/>
              <a:t>19-05-14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0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921-E936-A84F-87AA-AAA91BAA5867}" type="datetime1">
              <a:rPr lang="en-US" smtClean="0"/>
              <a:t>19-05-14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62E26-DD21-104E-ACCD-D580748DA9FC}" type="datetime1">
              <a:rPr lang="en-US" smtClean="0"/>
              <a:t>19-05-14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7461" y="6568610"/>
            <a:ext cx="636540" cy="28939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933B0580-DF84-9446-904E-939BF4084F75}" type="slidenum">
              <a:rPr lang="en-US" smtClean="0"/>
              <a:pPr/>
              <a:t>‹#›</a:t>
            </a:fld>
            <a:r>
              <a:rPr lang="en-US" dirty="0" smtClean="0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93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558E-53D3-974D-A731-32E39CB3CCBA}" type="datetime1">
              <a:rPr lang="en-US" smtClean="0"/>
              <a:t>19-05-14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4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7009-1345-804F-9039-227E7B250C52}" type="datetime1">
              <a:rPr lang="en-US" smtClean="0"/>
              <a:t>19-05-14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21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E1B3-9DCF-9F48-9CE7-8DA97AC2D00C}" type="datetime1">
              <a:rPr lang="en-US" smtClean="0"/>
              <a:t>19-05-14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4D63C4-25D3-6C47-9D73-B4988A2B6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44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E80-FDD9-0046-A704-1D98DBCB072F}" type="datetime1">
              <a:rPr lang="en-US" smtClean="0"/>
              <a:t>19-05-14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sv-SE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6344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BC75-8989-0842-9FFB-2792C6A2237A}" type="datetime1">
              <a:rPr lang="en-US" smtClean="0"/>
              <a:t>19-05-14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</p:spTree>
    <p:extLst>
      <p:ext uri="{BB962C8B-B14F-4D97-AF65-F5344CB8AC3E}">
        <p14:creationId xmlns:p14="http://schemas.microsoft.com/office/powerpoint/2010/main" val="220566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B401-4F54-1C40-A3A4-47E919ABC26D}" type="datetime1">
              <a:rPr lang="en-US" smtClean="0"/>
              <a:t>19-05-14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81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1A634-04C1-5545-87C6-429C219DC1D7}" type="datetime1">
              <a:rPr lang="en-US" smtClean="0"/>
              <a:t>19-05-14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12A8-4031-B54A-A7BA-D0547D40F1FC}" type="datetime1">
              <a:rPr lang="en-US" smtClean="0"/>
              <a:t>19-05-14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0795-0860-6A4F-92F3-1F4350DA5401}" type="datetime1">
              <a:rPr lang="en-US" smtClean="0"/>
              <a:t>19-05-14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4390-8BB8-7844-93D4-3040308B362F}" type="datetime1">
              <a:rPr lang="en-US" smtClean="0"/>
              <a:t>19-05-14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0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C654A-3C22-2E4A-879B-A3FC2D80DC4F}" type="datetime1">
              <a:rPr lang="en-US" smtClean="0"/>
              <a:t>19-05-14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016B-011C-F447-9D55-6264F48C679A}" type="datetime1">
              <a:rPr lang="en-US" smtClean="0"/>
              <a:t>19-05-14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3B0580-DF84-9446-904E-939BF408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8" Type="http://schemas.openxmlformats.org/officeDocument/2006/relationships/image" Target="../media/image5.png"/><Relationship Id="rId19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497DF-A7D8-084E-8953-AE712146A367}" type="datetime1">
              <a:rPr lang="en-US" smtClean="0"/>
              <a:t>19-05-14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0536" y="885906"/>
            <a:ext cx="8982927" cy="37171"/>
          </a:xfrm>
          <a:prstGeom prst="line">
            <a:avLst/>
          </a:prstGeom>
          <a:ln>
            <a:solidFill>
              <a:srgbClr val="F0681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nbislogo-text-orange-mm-4.em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78" y="109448"/>
            <a:ext cx="1224156" cy="709575"/>
          </a:xfrm>
          <a:prstGeom prst="rect">
            <a:avLst/>
          </a:prstGeom>
        </p:spPr>
      </p:pic>
      <p:sp>
        <p:nvSpPr>
          <p:cNvPr id="23" name="Rounded Rectangle 22"/>
          <p:cNvSpPr/>
          <p:nvPr userDrawn="1"/>
        </p:nvSpPr>
        <p:spPr>
          <a:xfrm>
            <a:off x="538976" y="762637"/>
            <a:ext cx="87970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24" name="Rounded Rectangle 23"/>
          <p:cNvSpPr/>
          <p:nvPr userDrawn="1"/>
        </p:nvSpPr>
        <p:spPr>
          <a:xfrm>
            <a:off x="1571083" y="762637"/>
            <a:ext cx="163551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 userDrawn="1"/>
        </p:nvSpPr>
        <p:spPr>
          <a:xfrm>
            <a:off x="1989873" y="762637"/>
            <a:ext cx="103334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4B333"/>
              </a:solidFill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3411035" y="762637"/>
            <a:ext cx="1033347" cy="2465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 userDrawn="1"/>
        </p:nvSpPr>
        <p:spPr>
          <a:xfrm>
            <a:off x="4444382" y="849999"/>
            <a:ext cx="241610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 userDrawn="1"/>
        </p:nvSpPr>
        <p:spPr>
          <a:xfrm>
            <a:off x="397107" y="849999"/>
            <a:ext cx="142488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0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rgbClr val="13652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74B33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F4308-E6D4-DE46-BA5C-FB5364D280F0}" type="datetime1">
              <a:rPr lang="en-US" smtClean="0"/>
              <a:t>19-05-14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0536" y="885906"/>
            <a:ext cx="8982927" cy="37171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38976" y="762637"/>
            <a:ext cx="87970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71083" y="762637"/>
            <a:ext cx="163551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989873" y="762637"/>
            <a:ext cx="1033347" cy="246537"/>
          </a:xfrm>
          <a:prstGeom prst="roundRect">
            <a:avLst/>
          </a:prstGeom>
          <a:solidFill>
            <a:srgbClr val="C3D69B"/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4B333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411035" y="762637"/>
            <a:ext cx="1033347" cy="2465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444382" y="849999"/>
            <a:ext cx="241610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97107" y="849999"/>
            <a:ext cx="142488" cy="104053"/>
          </a:xfrm>
          <a:prstGeom prst="roundRect">
            <a:avLst/>
          </a:prstGeom>
          <a:solidFill>
            <a:srgbClr val="C3D69B"/>
          </a:solidFill>
          <a:ln w="19050" cmpd="sng">
            <a:solidFill>
              <a:srgbClr val="84B919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90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Bildobjekt 8" descr="SciLifeLab_logotyp_green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5900" y="141325"/>
            <a:ext cx="1773973" cy="573264"/>
          </a:xfrm>
          <a:prstGeom prst="rect">
            <a:avLst/>
          </a:prstGeom>
        </p:spPr>
      </p:pic>
      <p:pic>
        <p:nvPicPr>
          <p:cNvPr id="22" name="Bildobjekt 9" descr="pattern_start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pic>
        <p:nvPicPr>
          <p:cNvPr id="26" name="Picture 25" descr="Elixir-logo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4805681"/>
            <a:ext cx="1106742" cy="833119"/>
          </a:xfrm>
          <a:prstGeom prst="rect">
            <a:avLst/>
          </a:prstGeom>
        </p:spPr>
      </p:pic>
      <p:pic>
        <p:nvPicPr>
          <p:cNvPr id="27" name="Picture 26" descr="Excelerate-Logo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83846">
            <a:off x="5700567" y="4106058"/>
            <a:ext cx="2314381" cy="697515"/>
          </a:xfrm>
          <a:prstGeom prst="rect">
            <a:avLst/>
          </a:prstGeom>
        </p:spPr>
      </p:pic>
      <p:pic>
        <p:nvPicPr>
          <p:cNvPr id="17" name="Picture 16" descr="nbislogo-text-orange-mm-4.emf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578" y="109448"/>
            <a:ext cx="1224156" cy="7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0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000" kern="1200">
          <a:solidFill>
            <a:srgbClr val="13652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74B333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1.wdp"/><Relationship Id="rId5" Type="http://schemas.openxmlformats.org/officeDocument/2006/relationships/image" Target="../media/image11.png"/><Relationship Id="rId6" Type="http://schemas.microsoft.com/office/2007/relationships/hdphoto" Target="../media/hdphoto2.wdp"/><Relationship Id="rId7" Type="http://schemas.microsoft.com/office/2007/relationships/hdphoto" Target="../media/hdphoto3.wdp"/><Relationship Id="rId8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6"/>
          <p:cNvSpPr txBox="1">
            <a:spLocks/>
          </p:cNvSpPr>
          <p:nvPr/>
        </p:nvSpPr>
        <p:spPr>
          <a:xfrm>
            <a:off x="7178351" y="960381"/>
            <a:ext cx="1985511" cy="30478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sz="1600" b="0" dirty="0" smtClean="0"/>
              <a:t>Jacques Dainat PhD</a:t>
            </a:r>
            <a:endParaRPr lang="sv-SE" sz="1600" b="0" dirty="0"/>
          </a:p>
        </p:txBody>
      </p:sp>
      <p:pic>
        <p:nvPicPr>
          <p:cNvPr id="4" name="Picture 3" descr="400px-MAKER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390" y="1598901"/>
            <a:ext cx="3029044" cy="102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62482" y="1831728"/>
            <a:ext cx="4263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The genome </a:t>
            </a:r>
            <a:r>
              <a:rPr lang="en-US" sz="2400" dirty="0"/>
              <a:t>annotation pipeline</a:t>
            </a:r>
          </a:p>
        </p:txBody>
      </p:sp>
      <p:sp>
        <p:nvSpPr>
          <p:cNvPr id="7" name="Rubrik 6"/>
          <p:cNvSpPr txBox="1">
            <a:spLocks/>
          </p:cNvSpPr>
          <p:nvPr/>
        </p:nvSpPr>
        <p:spPr>
          <a:xfrm>
            <a:off x="7178350" y="6553212"/>
            <a:ext cx="1965649" cy="30478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sv-SE" sz="1600" b="0" dirty="0" smtClean="0"/>
              <a:t>Uppsala </a:t>
            </a:r>
            <a:r>
              <a:rPr lang="mr-IN" sz="1600" b="0" dirty="0" smtClean="0"/>
              <a:t>–</a:t>
            </a:r>
            <a:r>
              <a:rPr lang="sv-SE" sz="1600" b="0" dirty="0" smtClean="0"/>
              <a:t> </a:t>
            </a:r>
            <a:r>
              <a:rPr lang="sv-SE" sz="1600" b="0" dirty="0" smtClean="0"/>
              <a:t>May 2019</a:t>
            </a:r>
            <a:endParaRPr lang="sv-SE" sz="1600" b="0" dirty="0"/>
          </a:p>
        </p:txBody>
      </p:sp>
    </p:spTree>
    <p:extLst>
      <p:ext uri="{BB962C8B-B14F-4D97-AF65-F5344CB8AC3E}">
        <p14:creationId xmlns:p14="http://schemas.microsoft.com/office/powerpoint/2010/main" val="1542583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MAKER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8" y="1371572"/>
            <a:ext cx="84804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Capabilities:	</a:t>
            </a:r>
          </a:p>
          <a:p>
            <a:pPr marL="1714500" lvl="3" indent="-342900">
              <a:buFont typeface="Wingdings" charset="2"/>
              <a:buChar char="q"/>
            </a:pPr>
            <a:r>
              <a:rPr lang="en-US" sz="2000" dirty="0" smtClean="0"/>
              <a:t>Annotation </a:t>
            </a:r>
            <a:r>
              <a:rPr lang="en-US" sz="2000" dirty="0"/>
              <a:t>pure </a:t>
            </a:r>
            <a:r>
              <a:rPr lang="en-US" sz="2000" i="1" dirty="0" err="1"/>
              <a:t>ab</a:t>
            </a:r>
            <a:r>
              <a:rPr lang="en-US" sz="2000" i="1" dirty="0"/>
              <a:t>-initio</a:t>
            </a:r>
          </a:p>
          <a:p>
            <a:pPr marL="1714500" lvl="3" indent="-342900">
              <a:buFont typeface="Wingdings" charset="2"/>
              <a:buChar char="q"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67187" y="4566190"/>
            <a:ext cx="8270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same as standalone </a:t>
            </a:r>
            <a:r>
              <a:rPr lang="en-US" sz="2000" i="1" dirty="0" err="1" smtClean="0"/>
              <a:t>ab</a:t>
            </a:r>
            <a:r>
              <a:rPr lang="en-US" sz="2000" i="1" dirty="0" smtClean="0"/>
              <a:t>-initio </a:t>
            </a:r>
            <a:r>
              <a:rPr lang="en-US" sz="2000" dirty="0" smtClean="0"/>
              <a:t>! So why MAKER ?</a:t>
            </a:r>
          </a:p>
          <a:p>
            <a:endParaRPr lang="en-US" sz="2000" dirty="0" smtClean="0"/>
          </a:p>
          <a:p>
            <a:pPr marL="1200150" lvl="2" indent="-285750">
              <a:buFont typeface="Symbol" charset="0"/>
              <a:buChar char=""/>
            </a:pPr>
            <a:r>
              <a:rPr lang="en-US" sz="2000" dirty="0" smtClean="0"/>
              <a:t>To take advantage of parallelization !</a:t>
            </a:r>
          </a:p>
          <a:p>
            <a:pPr marL="1200150" lvl="2" indent="-285750">
              <a:buFont typeface="Symbol" charset="0"/>
              <a:buChar char=""/>
            </a:pPr>
            <a:r>
              <a:rPr lang="en-US" sz="2000" dirty="0" smtClean="0"/>
              <a:t>Can use several </a:t>
            </a:r>
            <a:r>
              <a:rPr lang="en-US" sz="2000" i="1" dirty="0" err="1" smtClean="0"/>
              <a:t>ab</a:t>
            </a:r>
            <a:r>
              <a:rPr lang="en-US" sz="2000" i="1" dirty="0" smtClean="0"/>
              <a:t>-initio </a:t>
            </a:r>
            <a:r>
              <a:rPr lang="en-US" sz="2000" dirty="0" smtClean="0"/>
              <a:t>tools (they can complement each other)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57198" y="3312154"/>
            <a:ext cx="7510852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DNA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32765" y="3181435"/>
            <a:ext cx="431853" cy="326005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64618" y="3287505"/>
            <a:ext cx="1371910" cy="1168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ctangle 9"/>
          <p:cNvSpPr/>
          <p:nvPr/>
        </p:nvSpPr>
        <p:spPr>
          <a:xfrm>
            <a:off x="6536528" y="3181436"/>
            <a:ext cx="446837" cy="326004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5816997" y="3181435"/>
            <a:ext cx="299340" cy="326005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Rectangle 12"/>
          <p:cNvSpPr/>
          <p:nvPr/>
        </p:nvSpPr>
        <p:spPr>
          <a:xfrm flipV="1">
            <a:off x="6983365" y="3249113"/>
            <a:ext cx="181417" cy="1665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ctangle 13"/>
          <p:cNvSpPr/>
          <p:nvPr/>
        </p:nvSpPr>
        <p:spPr>
          <a:xfrm flipV="1">
            <a:off x="4551348" y="3249113"/>
            <a:ext cx="181417" cy="166536"/>
          </a:xfrm>
          <a:prstGeom prst="rect">
            <a:avLst/>
          </a:prstGeom>
          <a:solidFill>
            <a:srgbClr val="5959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1687387" y="3181436"/>
            <a:ext cx="727956" cy="326005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10</a:t>
            </a:fld>
            <a:r>
              <a:rPr lang="en-US" smtClean="0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46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Rectangle 327"/>
          <p:cNvSpPr/>
          <p:nvPr/>
        </p:nvSpPr>
        <p:spPr>
          <a:xfrm>
            <a:off x="7210480" y="2344830"/>
            <a:ext cx="1592444" cy="24166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6204164" y="2344830"/>
            <a:ext cx="684349" cy="24166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5251077" y="2344830"/>
            <a:ext cx="800687" cy="24166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3305951" y="2344830"/>
            <a:ext cx="1762923" cy="24166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1152996" y="2344830"/>
            <a:ext cx="1862466" cy="24166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MAKER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169428"/>
            <a:ext cx="8480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Capabilities:	</a:t>
            </a:r>
          </a:p>
          <a:p>
            <a:pPr marL="1714500" lvl="3" indent="-342900">
              <a:buFont typeface="Wingdings" charset="2"/>
              <a:buChar char="q"/>
            </a:pPr>
            <a:r>
              <a:rPr lang="en-US" sz="2000" dirty="0" smtClean="0"/>
              <a:t>Annotation </a:t>
            </a:r>
            <a:r>
              <a:rPr lang="en-US" sz="2000" i="1" dirty="0" err="1"/>
              <a:t>ab</a:t>
            </a:r>
            <a:r>
              <a:rPr lang="en-US" sz="2000" i="1" dirty="0"/>
              <a:t> </a:t>
            </a:r>
            <a:r>
              <a:rPr lang="en-US" sz="2000" i="1" dirty="0" smtClean="0"/>
              <a:t>initio </a:t>
            </a:r>
            <a:r>
              <a:rPr lang="en-US" sz="2000" dirty="0" smtClean="0"/>
              <a:t>evidence</a:t>
            </a:r>
            <a:r>
              <a:rPr lang="en-US" sz="2000" dirty="0"/>
              <a:t>-</a:t>
            </a:r>
            <a:r>
              <a:rPr lang="en-US" sz="2000" dirty="0" smtClean="0"/>
              <a:t>driven</a:t>
            </a:r>
            <a:endParaRPr lang="en-US" sz="2000" i="1" dirty="0"/>
          </a:p>
        </p:txBody>
      </p:sp>
      <p:cxnSp>
        <p:nvCxnSpPr>
          <p:cNvPr id="203" name="Straight Connector 202"/>
          <p:cNvCxnSpPr/>
          <p:nvPr/>
        </p:nvCxnSpPr>
        <p:spPr>
          <a:xfrm>
            <a:off x="7526474" y="2546292"/>
            <a:ext cx="0" cy="200856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1748220" y="2552726"/>
            <a:ext cx="9957" cy="2002127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922792" y="2552726"/>
            <a:ext cx="0" cy="2002127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2381705" y="2552726"/>
            <a:ext cx="0" cy="2002127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H="1">
            <a:off x="2597286" y="2552726"/>
            <a:ext cx="1" cy="2002127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3432264" y="2552726"/>
            <a:ext cx="1" cy="2002127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3722021" y="2552726"/>
            <a:ext cx="0" cy="2002127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3911160" y="2552726"/>
            <a:ext cx="0" cy="2002127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4983241" y="2546290"/>
            <a:ext cx="0" cy="2008563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6287755" y="2552726"/>
            <a:ext cx="22162" cy="2002127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6462648" y="2548673"/>
            <a:ext cx="0" cy="2006180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6739312" y="2546292"/>
            <a:ext cx="0" cy="200856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7352261" y="2546292"/>
            <a:ext cx="0" cy="200856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7414508" y="2546292"/>
            <a:ext cx="0" cy="200856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8706558" y="2552726"/>
            <a:ext cx="0" cy="2002127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274524" y="3779313"/>
            <a:ext cx="8613773" cy="466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DNA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6264198" y="3574611"/>
            <a:ext cx="546073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20" name="Straight Connector 219"/>
          <p:cNvCxnSpPr>
            <a:stCxn id="249" idx="3"/>
            <a:endCxn id="251" idx="1"/>
          </p:cNvCxnSpPr>
          <p:nvPr/>
        </p:nvCxnSpPr>
        <p:spPr>
          <a:xfrm>
            <a:off x="7376061" y="2546292"/>
            <a:ext cx="1314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242" idx="3"/>
            <a:endCxn id="245" idx="1"/>
          </p:cNvCxnSpPr>
          <p:nvPr/>
        </p:nvCxnSpPr>
        <p:spPr>
          <a:xfrm flipV="1">
            <a:off x="3452829" y="2543911"/>
            <a:ext cx="843385" cy="2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38" idx="3"/>
            <a:endCxn id="241" idx="1"/>
          </p:cNvCxnSpPr>
          <p:nvPr/>
        </p:nvCxnSpPr>
        <p:spPr>
          <a:xfrm flipV="1">
            <a:off x="1308104" y="2546290"/>
            <a:ext cx="1544686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7376062" y="3572113"/>
            <a:ext cx="1314577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4" name="Rectangle 223"/>
          <p:cNvSpPr/>
          <p:nvPr/>
        </p:nvSpPr>
        <p:spPr>
          <a:xfrm>
            <a:off x="7330343" y="3566219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5" name="Rectangle 224"/>
          <p:cNvSpPr/>
          <p:nvPr/>
        </p:nvSpPr>
        <p:spPr>
          <a:xfrm>
            <a:off x="7390710" y="3566219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6" name="Rectangle 225"/>
          <p:cNvSpPr/>
          <p:nvPr/>
        </p:nvSpPr>
        <p:spPr>
          <a:xfrm>
            <a:off x="7500014" y="3566219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7" name="Rectangle 226"/>
          <p:cNvSpPr/>
          <p:nvPr/>
        </p:nvSpPr>
        <p:spPr>
          <a:xfrm>
            <a:off x="8690639" y="3571191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8" name="Rectangle 227"/>
          <p:cNvSpPr/>
          <p:nvPr/>
        </p:nvSpPr>
        <p:spPr>
          <a:xfrm>
            <a:off x="3432264" y="3566219"/>
            <a:ext cx="1528020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9" name="Rectangle 228"/>
          <p:cNvSpPr/>
          <p:nvPr/>
        </p:nvSpPr>
        <p:spPr>
          <a:xfrm>
            <a:off x="3432264" y="3571191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0" name="Rectangle 229"/>
          <p:cNvSpPr/>
          <p:nvPr/>
        </p:nvSpPr>
        <p:spPr>
          <a:xfrm>
            <a:off x="3667356" y="3562799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1" name="Rectangle 230"/>
          <p:cNvSpPr/>
          <p:nvPr/>
        </p:nvSpPr>
        <p:spPr>
          <a:xfrm>
            <a:off x="3856601" y="3571191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2" name="Rectangle 231"/>
          <p:cNvSpPr/>
          <p:nvPr/>
        </p:nvSpPr>
        <p:spPr>
          <a:xfrm>
            <a:off x="4960284" y="3566219"/>
            <a:ext cx="46748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3" name="Rectangle 232"/>
          <p:cNvSpPr/>
          <p:nvPr/>
        </p:nvSpPr>
        <p:spPr>
          <a:xfrm>
            <a:off x="1748220" y="3562799"/>
            <a:ext cx="877609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4" name="Rectangle 233"/>
          <p:cNvSpPr/>
          <p:nvPr/>
        </p:nvSpPr>
        <p:spPr>
          <a:xfrm>
            <a:off x="1748220" y="3562798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5" name="Rectangle 234"/>
          <p:cNvSpPr/>
          <p:nvPr/>
        </p:nvSpPr>
        <p:spPr>
          <a:xfrm>
            <a:off x="1903479" y="3562798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6" name="Rectangle 235"/>
          <p:cNvSpPr/>
          <p:nvPr/>
        </p:nvSpPr>
        <p:spPr>
          <a:xfrm>
            <a:off x="2366713" y="3572113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7" name="Rectangle 236"/>
          <p:cNvSpPr/>
          <p:nvPr/>
        </p:nvSpPr>
        <p:spPr>
          <a:xfrm>
            <a:off x="2580110" y="3572113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8" name="Rectangle 237"/>
          <p:cNvSpPr/>
          <p:nvPr/>
        </p:nvSpPr>
        <p:spPr>
          <a:xfrm>
            <a:off x="1255919" y="2486761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9" name="Rectangle 238"/>
          <p:cNvSpPr/>
          <p:nvPr/>
        </p:nvSpPr>
        <p:spPr>
          <a:xfrm>
            <a:off x="1737193" y="2486759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0" name="Rectangle 239"/>
          <p:cNvSpPr/>
          <p:nvPr/>
        </p:nvSpPr>
        <p:spPr>
          <a:xfrm>
            <a:off x="2355805" y="2486759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1" name="Rectangle 240"/>
          <p:cNvSpPr/>
          <p:nvPr/>
        </p:nvSpPr>
        <p:spPr>
          <a:xfrm>
            <a:off x="2852790" y="2486759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2" name="Rectangle 241"/>
          <p:cNvSpPr/>
          <p:nvPr/>
        </p:nvSpPr>
        <p:spPr>
          <a:xfrm>
            <a:off x="3400644" y="2486759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3" name="Rectangle 242"/>
          <p:cNvSpPr/>
          <p:nvPr/>
        </p:nvSpPr>
        <p:spPr>
          <a:xfrm>
            <a:off x="3680392" y="2486759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4" name="Rectangle 243"/>
          <p:cNvSpPr/>
          <p:nvPr/>
        </p:nvSpPr>
        <p:spPr>
          <a:xfrm>
            <a:off x="3881847" y="2484380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5" name="Rectangle 244"/>
          <p:cNvSpPr/>
          <p:nvPr/>
        </p:nvSpPr>
        <p:spPr>
          <a:xfrm>
            <a:off x="4296214" y="2484380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6" name="Rectangle 245"/>
          <p:cNvSpPr/>
          <p:nvPr/>
        </p:nvSpPr>
        <p:spPr>
          <a:xfrm>
            <a:off x="5338941" y="2486761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7" name="Rectangle 246"/>
          <p:cNvSpPr/>
          <p:nvPr/>
        </p:nvSpPr>
        <p:spPr>
          <a:xfrm>
            <a:off x="5917650" y="2489142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48" name="Straight Connector 247"/>
          <p:cNvCxnSpPr>
            <a:stCxn id="246" idx="3"/>
            <a:endCxn id="247" idx="1"/>
          </p:cNvCxnSpPr>
          <p:nvPr/>
        </p:nvCxnSpPr>
        <p:spPr>
          <a:xfrm>
            <a:off x="5384660" y="2546292"/>
            <a:ext cx="532990" cy="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Rectangle 248"/>
          <p:cNvSpPr/>
          <p:nvPr/>
        </p:nvSpPr>
        <p:spPr>
          <a:xfrm>
            <a:off x="7330342" y="2486761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0" name="Rectangle 249"/>
          <p:cNvSpPr/>
          <p:nvPr/>
        </p:nvSpPr>
        <p:spPr>
          <a:xfrm>
            <a:off x="7390710" y="2486761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1" name="Rectangle 250"/>
          <p:cNvSpPr/>
          <p:nvPr/>
        </p:nvSpPr>
        <p:spPr>
          <a:xfrm>
            <a:off x="8690637" y="2486761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2" name="Rectangle 251"/>
          <p:cNvSpPr/>
          <p:nvPr/>
        </p:nvSpPr>
        <p:spPr>
          <a:xfrm>
            <a:off x="6264198" y="3574611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3" name="Rectangle 252"/>
          <p:cNvSpPr/>
          <p:nvPr/>
        </p:nvSpPr>
        <p:spPr>
          <a:xfrm>
            <a:off x="6412086" y="3566219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4" name="Rectangle 253"/>
          <p:cNvSpPr/>
          <p:nvPr/>
        </p:nvSpPr>
        <p:spPr>
          <a:xfrm>
            <a:off x="6716776" y="3564115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5" name="Double Bracket 254"/>
          <p:cNvSpPr/>
          <p:nvPr/>
        </p:nvSpPr>
        <p:spPr>
          <a:xfrm>
            <a:off x="133425" y="2232705"/>
            <a:ext cx="8812205" cy="631936"/>
          </a:xfrm>
          <a:prstGeom prst="bracketPair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TextBox 255"/>
          <p:cNvSpPr txBox="1"/>
          <p:nvPr/>
        </p:nvSpPr>
        <p:spPr>
          <a:xfrm>
            <a:off x="223305" y="2223126"/>
            <a:ext cx="1019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Pure </a:t>
            </a:r>
            <a:r>
              <a:rPr lang="en-US" b="1" i="1" dirty="0" err="1" smtClean="0"/>
              <a:t>ab</a:t>
            </a:r>
            <a:r>
              <a:rPr lang="en-US" b="1" i="1" dirty="0" smtClean="0"/>
              <a:t>-initio</a:t>
            </a:r>
            <a:endParaRPr lang="en-US" b="1" i="1" dirty="0"/>
          </a:p>
        </p:txBody>
      </p:sp>
      <p:cxnSp>
        <p:nvCxnSpPr>
          <p:cNvPr id="257" name="Straight Connector 256"/>
          <p:cNvCxnSpPr>
            <a:stCxn id="271" idx="3"/>
            <a:endCxn id="273" idx="1"/>
          </p:cNvCxnSpPr>
          <p:nvPr/>
        </p:nvCxnSpPr>
        <p:spPr>
          <a:xfrm>
            <a:off x="7370498" y="4554853"/>
            <a:ext cx="1314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264" idx="3"/>
            <a:endCxn id="267" idx="1"/>
          </p:cNvCxnSpPr>
          <p:nvPr/>
        </p:nvCxnSpPr>
        <p:spPr>
          <a:xfrm flipV="1">
            <a:off x="3464418" y="4554853"/>
            <a:ext cx="1490304" cy="2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3412233" y="4497701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5" name="Rectangle 264"/>
          <p:cNvSpPr/>
          <p:nvPr/>
        </p:nvSpPr>
        <p:spPr>
          <a:xfrm>
            <a:off x="3691981" y="4497701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6" name="Rectangle 265"/>
          <p:cNvSpPr/>
          <p:nvPr/>
        </p:nvSpPr>
        <p:spPr>
          <a:xfrm>
            <a:off x="3873032" y="4495322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7" name="Rectangle 266"/>
          <p:cNvSpPr/>
          <p:nvPr/>
        </p:nvSpPr>
        <p:spPr>
          <a:xfrm>
            <a:off x="4954722" y="4495322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8" name="Rectangle 267"/>
          <p:cNvSpPr/>
          <p:nvPr/>
        </p:nvSpPr>
        <p:spPr>
          <a:xfrm>
            <a:off x="5361801" y="4495322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9" name="Rectangle 268"/>
          <p:cNvSpPr/>
          <p:nvPr/>
        </p:nvSpPr>
        <p:spPr>
          <a:xfrm>
            <a:off x="5912087" y="4497703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70" name="Straight Connector 269"/>
          <p:cNvCxnSpPr>
            <a:stCxn id="268" idx="3"/>
            <a:endCxn id="269" idx="1"/>
          </p:cNvCxnSpPr>
          <p:nvPr/>
        </p:nvCxnSpPr>
        <p:spPr>
          <a:xfrm>
            <a:off x="5407520" y="4554853"/>
            <a:ext cx="504567" cy="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1" name="Rectangle 270"/>
          <p:cNvSpPr/>
          <p:nvPr/>
        </p:nvSpPr>
        <p:spPr>
          <a:xfrm>
            <a:off x="7324779" y="4495322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2" name="Rectangle 271"/>
          <p:cNvSpPr/>
          <p:nvPr/>
        </p:nvSpPr>
        <p:spPr>
          <a:xfrm>
            <a:off x="7391465" y="4495322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3" name="Rectangle 272"/>
          <p:cNvSpPr/>
          <p:nvPr/>
        </p:nvSpPr>
        <p:spPr>
          <a:xfrm>
            <a:off x="8685074" y="4495322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75" name="Straight Connector 274"/>
          <p:cNvCxnSpPr>
            <a:stCxn id="276" idx="3"/>
            <a:endCxn id="279" idx="1"/>
          </p:cNvCxnSpPr>
          <p:nvPr/>
        </p:nvCxnSpPr>
        <p:spPr>
          <a:xfrm flipV="1">
            <a:off x="1294539" y="4554301"/>
            <a:ext cx="1270022" cy="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1242354" y="4495322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7" name="Rectangle 276"/>
          <p:cNvSpPr/>
          <p:nvPr/>
        </p:nvSpPr>
        <p:spPr>
          <a:xfrm>
            <a:off x="1731630" y="4494770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8" name="Rectangle 277"/>
          <p:cNvSpPr/>
          <p:nvPr/>
        </p:nvSpPr>
        <p:spPr>
          <a:xfrm>
            <a:off x="2350242" y="4494770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9" name="Rectangle 278"/>
          <p:cNvSpPr/>
          <p:nvPr/>
        </p:nvSpPr>
        <p:spPr>
          <a:xfrm>
            <a:off x="2564561" y="4494770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0" name="Rectangle 279"/>
          <p:cNvSpPr/>
          <p:nvPr/>
        </p:nvSpPr>
        <p:spPr>
          <a:xfrm>
            <a:off x="1894683" y="4492391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3" name="TextBox 292"/>
          <p:cNvSpPr txBox="1"/>
          <p:nvPr/>
        </p:nvSpPr>
        <p:spPr>
          <a:xfrm>
            <a:off x="0" y="4291770"/>
            <a:ext cx="1446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ab</a:t>
            </a:r>
            <a:r>
              <a:rPr lang="en-US" b="1" i="1" dirty="0" smtClean="0"/>
              <a:t>-initio</a:t>
            </a:r>
          </a:p>
          <a:p>
            <a:r>
              <a:rPr lang="en-US" b="1" dirty="0" smtClean="0"/>
              <a:t>Evidence-driven</a:t>
            </a:r>
            <a:endParaRPr lang="en-US" b="1" dirty="0"/>
          </a:p>
        </p:txBody>
      </p:sp>
      <p:sp>
        <p:nvSpPr>
          <p:cNvPr id="294" name="TextBox 293"/>
          <p:cNvSpPr txBox="1"/>
          <p:nvPr/>
        </p:nvSpPr>
        <p:spPr>
          <a:xfrm>
            <a:off x="904201" y="6233201"/>
            <a:ext cx="8247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charset="0"/>
              <a:buChar char=""/>
            </a:pPr>
            <a:r>
              <a:rPr lang="sv-SE" sz="2000" dirty="0" err="1" smtClean="0"/>
              <a:t>But</a:t>
            </a:r>
            <a:r>
              <a:rPr lang="sv-SE" sz="2000" dirty="0" smtClean="0"/>
              <a:t> </a:t>
            </a:r>
            <a:r>
              <a:rPr lang="sv-SE" sz="2000" dirty="0" err="1" smtClean="0"/>
              <a:t>may</a:t>
            </a:r>
            <a:r>
              <a:rPr lang="sv-SE" sz="2000" dirty="0" smtClean="0"/>
              <a:t> still be </a:t>
            </a:r>
            <a:r>
              <a:rPr lang="sv-SE" sz="2000" dirty="0" err="1" smtClean="0"/>
              <a:t>incomplete</a:t>
            </a:r>
            <a:r>
              <a:rPr lang="sv-SE" sz="2000" dirty="0" smtClean="0"/>
              <a:t> / </a:t>
            </a:r>
            <a:r>
              <a:rPr lang="sv-SE" sz="2000" dirty="0" err="1" smtClean="0"/>
              <a:t>partially</a:t>
            </a:r>
            <a:r>
              <a:rPr lang="sv-SE" sz="2000" dirty="0" smtClean="0"/>
              <a:t> </a:t>
            </a:r>
            <a:r>
              <a:rPr lang="sv-SE" sz="2000" dirty="0" err="1" smtClean="0"/>
              <a:t>wrong</a:t>
            </a:r>
            <a:endParaRPr lang="sv-SE" sz="2000" dirty="0"/>
          </a:p>
        </p:txBody>
      </p:sp>
      <p:sp>
        <p:nvSpPr>
          <p:cNvPr id="295" name="TextBox 294"/>
          <p:cNvSpPr txBox="1"/>
          <p:nvPr/>
        </p:nvSpPr>
        <p:spPr>
          <a:xfrm>
            <a:off x="199707" y="3224888"/>
            <a:ext cx="316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=&gt; Hints from </a:t>
            </a:r>
            <a:r>
              <a:rPr lang="en-US" b="1" dirty="0"/>
              <a:t>aligned</a:t>
            </a:r>
            <a:r>
              <a:rPr lang="en-US" b="1" dirty="0" smtClean="0"/>
              <a:t> evidence</a:t>
            </a:r>
            <a:endParaRPr lang="en-US" b="1" dirty="0"/>
          </a:p>
        </p:txBody>
      </p:sp>
      <p:sp>
        <p:nvSpPr>
          <p:cNvPr id="296" name="Down Arrow 295"/>
          <p:cNvSpPr/>
          <p:nvPr/>
        </p:nvSpPr>
        <p:spPr>
          <a:xfrm rot="1715989">
            <a:off x="2642553" y="4197754"/>
            <a:ext cx="155732" cy="285507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Down Arrow 296"/>
          <p:cNvSpPr/>
          <p:nvPr/>
        </p:nvSpPr>
        <p:spPr>
          <a:xfrm rot="1715989">
            <a:off x="5036511" y="4197754"/>
            <a:ext cx="155732" cy="285507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Down Arrow 298"/>
          <p:cNvSpPr/>
          <p:nvPr/>
        </p:nvSpPr>
        <p:spPr>
          <a:xfrm rot="1715989">
            <a:off x="7545281" y="4251871"/>
            <a:ext cx="155732" cy="285507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Down Arrow 299"/>
          <p:cNvSpPr/>
          <p:nvPr/>
        </p:nvSpPr>
        <p:spPr>
          <a:xfrm rot="1715989">
            <a:off x="1301187" y="4197754"/>
            <a:ext cx="155732" cy="285507"/>
          </a:xfrm>
          <a:prstGeom prst="down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TextBox 315"/>
          <p:cNvSpPr txBox="1"/>
          <p:nvPr/>
        </p:nvSpPr>
        <p:spPr>
          <a:xfrm>
            <a:off x="904201" y="5624366"/>
            <a:ext cx="5425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i="1" dirty="0" smtClean="0"/>
              <a:t>Ab-initio </a:t>
            </a:r>
            <a:r>
              <a:rPr lang="sv-SE" sz="2000" dirty="0" smtClean="0"/>
              <a:t>predictions </a:t>
            </a:r>
            <a:r>
              <a:rPr lang="sv-SE" sz="2000" dirty="0" err="1" smtClean="0"/>
              <a:t>can</a:t>
            </a:r>
            <a:r>
              <a:rPr lang="sv-SE" sz="2000" dirty="0" smtClean="0"/>
              <a:t> </a:t>
            </a:r>
            <a:r>
              <a:rPr lang="sv-SE" sz="2000" dirty="0" err="1" smtClean="0"/>
              <a:t>fill</a:t>
            </a:r>
            <a:r>
              <a:rPr lang="sv-SE" sz="2000" dirty="0" smtClean="0"/>
              <a:t> gaps with no evidence</a:t>
            </a:r>
            <a:endParaRPr lang="sv-SE" sz="2000" dirty="0"/>
          </a:p>
        </p:txBody>
      </p:sp>
      <p:sp>
        <p:nvSpPr>
          <p:cNvPr id="317" name="Rectangle 316"/>
          <p:cNvSpPr/>
          <p:nvPr/>
        </p:nvSpPr>
        <p:spPr>
          <a:xfrm>
            <a:off x="925973" y="5215100"/>
            <a:ext cx="58842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000" i="1" dirty="0"/>
              <a:t>Ab-</a:t>
            </a:r>
            <a:r>
              <a:rPr lang="sv-SE" sz="2000" i="1" dirty="0" err="1"/>
              <a:t>initio</a:t>
            </a:r>
            <a:r>
              <a:rPr lang="sv-SE" sz="2000" dirty="0"/>
              <a:t> </a:t>
            </a:r>
            <a:r>
              <a:rPr lang="sv-SE" sz="2000" dirty="0" err="1"/>
              <a:t>tools</a:t>
            </a:r>
            <a:r>
              <a:rPr lang="sv-SE" sz="2000" i="1" dirty="0"/>
              <a:t> </a:t>
            </a:r>
            <a:r>
              <a:rPr lang="sv-SE" sz="2000" dirty="0" err="1"/>
              <a:t>are</a:t>
            </a:r>
            <a:r>
              <a:rPr lang="sv-SE" sz="2000" dirty="0"/>
              <a:t> </a:t>
            </a:r>
            <a:r>
              <a:rPr lang="sv-SE" sz="2000" dirty="0" err="1"/>
              <a:t>better</a:t>
            </a:r>
            <a:r>
              <a:rPr lang="sv-SE" sz="2000" dirty="0"/>
              <a:t> </a:t>
            </a:r>
            <a:r>
              <a:rPr lang="sv-SE" sz="2000" dirty="0" err="1"/>
              <a:t>when</a:t>
            </a:r>
            <a:r>
              <a:rPr lang="sv-SE" sz="2000" dirty="0"/>
              <a:t> hints </a:t>
            </a:r>
            <a:r>
              <a:rPr lang="sv-SE" sz="2000" dirty="0" err="1"/>
              <a:t>are</a:t>
            </a:r>
            <a:r>
              <a:rPr lang="sv-SE" sz="2000" dirty="0"/>
              <a:t> </a:t>
            </a:r>
            <a:r>
              <a:rPr lang="sv-SE" sz="2000" dirty="0" err="1"/>
              <a:t>provided</a:t>
            </a:r>
            <a:endParaRPr lang="sv-SE" sz="2000" dirty="0"/>
          </a:p>
        </p:txBody>
      </p:sp>
      <p:sp>
        <p:nvSpPr>
          <p:cNvPr id="318" name="Down Arrow 317"/>
          <p:cNvSpPr/>
          <p:nvPr/>
        </p:nvSpPr>
        <p:spPr>
          <a:xfrm rot="10800000">
            <a:off x="5461568" y="4761500"/>
            <a:ext cx="376800" cy="28550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11</a:t>
            </a:fld>
            <a:r>
              <a:rPr lang="en-US" smtClean="0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5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9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5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0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3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8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4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animBg="1"/>
      <p:bldP spid="219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52" grpId="0" animBg="1"/>
      <p:bldP spid="253" grpId="0" animBg="1"/>
      <p:bldP spid="254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1" grpId="0" animBg="1"/>
      <p:bldP spid="272" grpId="0" animBg="1"/>
      <p:bldP spid="273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93" grpId="0"/>
      <p:bldP spid="294" grpId="0"/>
      <p:bldP spid="295" grpId="0"/>
      <p:bldP spid="296" grpId="0" animBg="1"/>
      <p:bldP spid="297" grpId="0" animBg="1"/>
      <p:bldP spid="299" grpId="0" animBg="1"/>
      <p:bldP spid="300" grpId="0" animBg="1"/>
      <p:bldP spid="316" grpId="0"/>
      <p:bldP spid="317" grpId="0"/>
      <p:bldP spid="31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MAKER </a:t>
            </a:r>
            <a:r>
              <a:rPr lang="mr-IN" dirty="0" smtClean="0"/>
              <a:t>–</a:t>
            </a:r>
            <a:r>
              <a:rPr lang="en-US" dirty="0" smtClean="0"/>
              <a:t> Use Case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8" y="1371572"/>
            <a:ext cx="84804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But how does Maker work exactly</a:t>
            </a:r>
            <a:r>
              <a:rPr lang="en-US" sz="3200" dirty="0" smtClean="0"/>
              <a:t>?</a:t>
            </a:r>
          </a:p>
          <a:p>
            <a:r>
              <a:rPr lang="en-US" sz="3200" dirty="0" smtClean="0"/>
              <a:t>	</a:t>
            </a:r>
          </a:p>
          <a:p>
            <a:r>
              <a:rPr lang="en-US" sz="3200" dirty="0" smtClean="0"/>
              <a:t>Use case</a:t>
            </a:r>
            <a:endParaRPr lang="en-US" sz="3200" i="1" dirty="0" smtClean="0"/>
          </a:p>
          <a:p>
            <a:pPr marL="342900" indent="-342900" algn="ctr">
              <a:buFont typeface="Symbol" charset="0"/>
              <a:buChar char=""/>
            </a:pPr>
            <a:r>
              <a:rPr lang="en-US" sz="3200" i="1" dirty="0" err="1" smtClean="0"/>
              <a:t>Ab</a:t>
            </a:r>
            <a:r>
              <a:rPr lang="en-US" sz="3200" i="1" dirty="0" smtClean="0"/>
              <a:t>-initio </a:t>
            </a:r>
            <a:r>
              <a:rPr lang="en-US" sz="3200" dirty="0" smtClean="0"/>
              <a:t>evidence-driven</a:t>
            </a:r>
            <a:endParaRPr lang="en-US" sz="2400" i="1" dirty="0" smtClean="0"/>
          </a:p>
          <a:p>
            <a:endParaRPr lang="en-US" sz="2400" i="1" dirty="0" smtClean="0"/>
          </a:p>
          <a:p>
            <a:r>
              <a:rPr lang="en-US" sz="2400" dirty="0" smtClean="0"/>
              <a:t>Prerequisite: </a:t>
            </a:r>
          </a:p>
          <a:p>
            <a:endParaRPr lang="en-US" sz="2400" dirty="0" smtClean="0"/>
          </a:p>
          <a:p>
            <a:pPr marL="800100" lvl="1" indent="-342900">
              <a:buFont typeface="Wingdings" charset="2"/>
              <a:buChar char="q"/>
            </a:pPr>
            <a:r>
              <a:rPr lang="en-US" sz="2400" dirty="0" smtClean="0"/>
              <a:t>Evidence (proteins and/or transcripts)</a:t>
            </a:r>
          </a:p>
          <a:p>
            <a:pPr marL="800100" lvl="1" indent="-342900">
              <a:buFont typeface="Wingdings" charset="2"/>
              <a:buChar char="q"/>
            </a:pPr>
            <a:r>
              <a:rPr lang="en-US" sz="2400" dirty="0" smtClean="0"/>
              <a:t>Hmm profile for </a:t>
            </a:r>
            <a:r>
              <a:rPr lang="en-US" sz="2400" i="1" dirty="0" err="1" smtClean="0"/>
              <a:t>ab</a:t>
            </a:r>
            <a:r>
              <a:rPr lang="en-US" sz="2400" i="1" dirty="0" smtClean="0"/>
              <a:t>-initio </a:t>
            </a:r>
            <a:r>
              <a:rPr lang="en-US" sz="2400" dirty="0" smtClean="0"/>
              <a:t>tool(s)</a:t>
            </a:r>
            <a:endParaRPr lang="en-US" sz="2000" dirty="0" smtClean="0"/>
          </a:p>
          <a:p>
            <a:pPr lvl="3"/>
            <a:r>
              <a:rPr lang="en-US" sz="2400" dirty="0" smtClean="0"/>
              <a:t>(Augustus comes with some pre-calculated profiles)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12</a:t>
            </a:fld>
            <a:r>
              <a:rPr lang="en-US" smtClean="0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57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13</a:t>
            </a:fld>
            <a:r>
              <a:rPr lang="en-US" smtClean="0"/>
              <a:t>/26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11401" y="3521263"/>
            <a:ext cx="1398340" cy="369332"/>
          </a:xfrm>
          <a:prstGeom prst="rect">
            <a:avLst/>
          </a:prstGeom>
          <a:solidFill>
            <a:srgbClr val="D7E4BD"/>
          </a:solidFill>
          <a:ln>
            <a:solidFill>
              <a:srgbClr val="4A452A"/>
            </a:solidFill>
          </a:ln>
        </p:spPr>
        <p:txBody>
          <a:bodyPr wrap="none" rtlCol="0">
            <a:spAutoFit/>
          </a:bodyPr>
          <a:lstStyle/>
          <a:p>
            <a:r>
              <a:rPr lang="sv-SE" dirty="0" smtClean="0"/>
              <a:t>Soft-</a:t>
            </a:r>
            <a:r>
              <a:rPr lang="sv-SE" dirty="0" err="1" smtClean="0"/>
              <a:t>masking</a:t>
            </a:r>
            <a:endParaRPr lang="sv-SE" dirty="0"/>
          </a:p>
        </p:txBody>
      </p:sp>
      <p:sp>
        <p:nvSpPr>
          <p:cNvPr id="22" name="TextBox 21"/>
          <p:cNvSpPr txBox="1"/>
          <p:nvPr/>
        </p:nvSpPr>
        <p:spPr>
          <a:xfrm>
            <a:off x="6397648" y="3521263"/>
            <a:ext cx="1484564" cy="369332"/>
          </a:xfrm>
          <a:prstGeom prst="rect">
            <a:avLst/>
          </a:prstGeom>
          <a:solidFill>
            <a:srgbClr val="D7E4BD"/>
          </a:solidFill>
          <a:ln>
            <a:solidFill>
              <a:srgbClr val="4A452A"/>
            </a:solidFill>
          </a:ln>
        </p:spPr>
        <p:txBody>
          <a:bodyPr wrap="none" rtlCol="0">
            <a:spAutoFit/>
          </a:bodyPr>
          <a:lstStyle/>
          <a:p>
            <a:r>
              <a:rPr lang="sv-SE" dirty="0" smtClean="0"/>
              <a:t>Hard-</a:t>
            </a:r>
            <a:r>
              <a:rPr lang="sv-SE" dirty="0" err="1" smtClean="0"/>
              <a:t>masking</a:t>
            </a:r>
            <a:endParaRPr lang="sv-SE" dirty="0"/>
          </a:p>
        </p:txBody>
      </p:sp>
      <p:sp>
        <p:nvSpPr>
          <p:cNvPr id="23" name="TextBox 22"/>
          <p:cNvSpPr txBox="1"/>
          <p:nvPr/>
        </p:nvSpPr>
        <p:spPr>
          <a:xfrm>
            <a:off x="1107775" y="2449944"/>
            <a:ext cx="1968658" cy="369332"/>
          </a:xfrm>
          <a:prstGeom prst="rect">
            <a:avLst/>
          </a:prstGeom>
          <a:solidFill>
            <a:srgbClr val="D7E4BD"/>
          </a:solidFill>
          <a:ln>
            <a:solidFill>
              <a:srgbClr val="4A452A"/>
            </a:solidFill>
          </a:ln>
        </p:spPr>
        <p:txBody>
          <a:bodyPr wrap="none" rtlCol="0">
            <a:spAutoFit/>
          </a:bodyPr>
          <a:lstStyle/>
          <a:p>
            <a:r>
              <a:rPr lang="sv-SE" dirty="0" err="1" smtClean="0"/>
              <a:t>Nucleotide</a:t>
            </a:r>
            <a:r>
              <a:rPr lang="sv-SE" dirty="0" smtClean="0"/>
              <a:t> </a:t>
            </a:r>
            <a:r>
              <a:rPr lang="sv-SE" dirty="0" err="1" smtClean="0"/>
              <a:t>repeats</a:t>
            </a:r>
            <a:endParaRPr lang="sv-SE" dirty="0"/>
          </a:p>
        </p:txBody>
      </p:sp>
      <p:sp>
        <p:nvSpPr>
          <p:cNvPr id="24" name="TextBox 23"/>
          <p:cNvSpPr txBox="1"/>
          <p:nvPr/>
        </p:nvSpPr>
        <p:spPr>
          <a:xfrm>
            <a:off x="5795377" y="2449944"/>
            <a:ext cx="2689108" cy="369332"/>
          </a:xfrm>
          <a:prstGeom prst="rect">
            <a:avLst/>
          </a:prstGeom>
          <a:solidFill>
            <a:srgbClr val="D7E4BD"/>
          </a:solidFill>
          <a:ln>
            <a:solidFill>
              <a:srgbClr val="4A452A"/>
            </a:solidFill>
          </a:ln>
        </p:spPr>
        <p:txBody>
          <a:bodyPr wrap="none" rtlCol="0">
            <a:spAutoFit/>
          </a:bodyPr>
          <a:lstStyle/>
          <a:p>
            <a:r>
              <a:rPr lang="sv-SE" dirty="0" err="1" smtClean="0"/>
              <a:t>Transposons</a:t>
            </a:r>
            <a:r>
              <a:rPr lang="sv-SE" dirty="0" smtClean="0"/>
              <a:t>/viral proteins</a:t>
            </a:r>
            <a:endParaRPr lang="sv-SE" dirty="0"/>
          </a:p>
        </p:txBody>
      </p:sp>
      <p:cxnSp>
        <p:nvCxnSpPr>
          <p:cNvPr id="25" name="Elbow Connector 24"/>
          <p:cNvCxnSpPr>
            <a:stCxn id="24" idx="2"/>
            <a:endCxn id="22" idx="0"/>
          </p:cNvCxnSpPr>
          <p:nvPr/>
        </p:nvCxnSpPr>
        <p:spPr>
          <a:xfrm rot="5400000">
            <a:off x="6788938" y="3170269"/>
            <a:ext cx="701987" cy="1"/>
          </a:xfrm>
          <a:prstGeom prst="bentConnector3">
            <a:avLst>
              <a:gd name="adj1" fmla="val 50000"/>
            </a:avLst>
          </a:prstGeom>
          <a:ln>
            <a:solidFill>
              <a:srgbClr val="4A452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152" y="3988829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ATGCGTTTGacgtttaataattggGCATAGCCCT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091934" y="3993610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ATGCGTTTGNNNNNNNNNNGCATAGCCCT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714192" y="4780554"/>
            <a:ext cx="174188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sv-SE" dirty="0" err="1" smtClean="0"/>
              <a:t>Masked</a:t>
            </a:r>
            <a:r>
              <a:rPr lang="sv-SE" dirty="0" smtClean="0"/>
              <a:t> </a:t>
            </a:r>
            <a:r>
              <a:rPr lang="sv-SE" dirty="0" err="1" smtClean="0"/>
              <a:t>genome</a:t>
            </a:r>
            <a:endParaRPr lang="sv-SE" dirty="0"/>
          </a:p>
        </p:txBody>
      </p:sp>
      <p:cxnSp>
        <p:nvCxnSpPr>
          <p:cNvPr id="29" name="Elbow Connector 28"/>
          <p:cNvCxnSpPr>
            <a:stCxn id="26" idx="2"/>
            <a:endCxn id="28" idx="1"/>
          </p:cNvCxnSpPr>
          <p:nvPr/>
        </p:nvCxnSpPr>
        <p:spPr>
          <a:xfrm rot="16200000" flipH="1">
            <a:off x="2595611" y="3846638"/>
            <a:ext cx="607059" cy="1630103"/>
          </a:xfrm>
          <a:prstGeom prst="bentConnector2">
            <a:avLst/>
          </a:prstGeom>
          <a:ln>
            <a:solidFill>
              <a:srgbClr val="4A452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7" idx="2"/>
            <a:endCxn id="28" idx="3"/>
          </p:cNvCxnSpPr>
          <p:nvPr/>
        </p:nvCxnSpPr>
        <p:spPr>
          <a:xfrm rot="5400000">
            <a:off x="5996864" y="3822153"/>
            <a:ext cx="602278" cy="1683856"/>
          </a:xfrm>
          <a:prstGeom prst="bentConnector2">
            <a:avLst/>
          </a:prstGeom>
          <a:ln>
            <a:solidFill>
              <a:srgbClr val="4A452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2"/>
          </p:cNvCxnSpPr>
          <p:nvPr/>
        </p:nvCxnSpPr>
        <p:spPr>
          <a:xfrm>
            <a:off x="4585134" y="5149886"/>
            <a:ext cx="4158" cy="1059003"/>
          </a:xfrm>
          <a:prstGeom prst="straightConnector1">
            <a:avLst/>
          </a:prstGeom>
          <a:ln>
            <a:solidFill>
              <a:srgbClr val="4A452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MAKER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34480" y="1223834"/>
            <a:ext cx="5963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 smtClean="0"/>
              <a:t>Step 1 - </a:t>
            </a:r>
            <a:r>
              <a:rPr lang="sv-SE" sz="2400" dirty="0" err="1"/>
              <a:t>Repeat</a:t>
            </a:r>
            <a:r>
              <a:rPr lang="sv-SE" sz="2400" dirty="0"/>
              <a:t> </a:t>
            </a:r>
            <a:r>
              <a:rPr lang="sv-SE" sz="2400" dirty="0" err="1"/>
              <a:t>masking</a:t>
            </a:r>
            <a:r>
              <a:rPr lang="sv-SE" sz="2400" dirty="0"/>
              <a:t> </a:t>
            </a:r>
            <a:r>
              <a:rPr lang="sv-SE" sz="2400" dirty="0" err="1"/>
              <a:t>with</a:t>
            </a:r>
            <a:r>
              <a:rPr lang="sv-SE" sz="2400" dirty="0"/>
              <a:t> </a:t>
            </a:r>
            <a:r>
              <a:rPr lang="sv-SE" sz="2400" dirty="0" err="1"/>
              <a:t>repeatmasker</a:t>
            </a:r>
            <a:endParaRPr lang="sv-SE" sz="2400" dirty="0"/>
          </a:p>
          <a:p>
            <a:endParaRPr lang="sv-SE" sz="2400" dirty="0" smtClean="0"/>
          </a:p>
        </p:txBody>
      </p:sp>
      <p:cxnSp>
        <p:nvCxnSpPr>
          <p:cNvPr id="34" name="Elbow Connector 33"/>
          <p:cNvCxnSpPr/>
          <p:nvPr/>
        </p:nvCxnSpPr>
        <p:spPr>
          <a:xfrm rot="5400000">
            <a:off x="1672999" y="3170269"/>
            <a:ext cx="701987" cy="1"/>
          </a:xfrm>
          <a:prstGeom prst="bentConnector3">
            <a:avLst>
              <a:gd name="adj1" fmla="val 50000"/>
            </a:avLst>
          </a:prstGeom>
          <a:ln>
            <a:solidFill>
              <a:srgbClr val="4A452A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14</a:t>
            </a:fld>
            <a:r>
              <a:rPr lang="en-US" smtClean="0"/>
              <a:t>/26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54450" y="2428591"/>
            <a:ext cx="1395134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sv-SE" sz="2800" dirty="0" smtClean="0"/>
              <a:t>Proteins</a:t>
            </a:r>
            <a:endParaRPr lang="sv-SE" dirty="0"/>
          </a:p>
        </p:txBody>
      </p:sp>
      <p:sp>
        <p:nvSpPr>
          <p:cNvPr id="18" name="TextBox 17"/>
          <p:cNvSpPr txBox="1"/>
          <p:nvPr/>
        </p:nvSpPr>
        <p:spPr>
          <a:xfrm>
            <a:off x="7023107" y="2423978"/>
            <a:ext cx="840394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sv-SE" sz="2800" dirty="0" smtClean="0"/>
              <a:t>ESTs</a:t>
            </a:r>
            <a:endParaRPr lang="sv-SE" sz="2400" dirty="0"/>
          </a:p>
        </p:txBody>
      </p:sp>
      <p:sp>
        <p:nvSpPr>
          <p:cNvPr id="19" name="Rectangle 18"/>
          <p:cNvSpPr/>
          <p:nvPr/>
        </p:nvSpPr>
        <p:spPr>
          <a:xfrm>
            <a:off x="1404745" y="4850854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91719" y="4951280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437308" y="5057961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290119" y="5174467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527837" y="5281148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859990" y="5174467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073504" y="4911754"/>
            <a:ext cx="475436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119093" y="5018435"/>
            <a:ext cx="475436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971904" y="5134941"/>
            <a:ext cx="475436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209622" y="5241622"/>
            <a:ext cx="475436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541775" y="5134941"/>
            <a:ext cx="475436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78251" y="4734348"/>
            <a:ext cx="8467655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b="1" dirty="0" err="1" smtClean="0">
                <a:solidFill>
                  <a:srgbClr val="000000"/>
                </a:solidFill>
              </a:rPr>
              <a:t>Masked</a:t>
            </a:r>
            <a:r>
              <a:rPr lang="sv-SE" sz="2400" b="1" dirty="0" smtClean="0">
                <a:solidFill>
                  <a:srgbClr val="000000"/>
                </a:solidFill>
              </a:rPr>
              <a:t> </a:t>
            </a:r>
            <a:r>
              <a:rPr lang="sv-SE" sz="2400" b="1" dirty="0" err="1" smtClean="0">
                <a:solidFill>
                  <a:srgbClr val="000000"/>
                </a:solidFill>
              </a:rPr>
              <a:t>genome</a:t>
            </a:r>
            <a:endParaRPr lang="sv-SE" sz="2400" b="1" dirty="0" smtClean="0">
              <a:solidFill>
                <a:srgbClr val="000000"/>
              </a:solidFill>
            </a:endParaRPr>
          </a:p>
          <a:p>
            <a:pPr algn="ctr"/>
            <a:endParaRPr lang="sv-SE" sz="2400" b="1" dirty="0">
              <a:solidFill>
                <a:srgbClr val="0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4481" y="1227859"/>
            <a:ext cx="6513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smtClean="0"/>
              <a:t>Step 2 - Transcript and protein </a:t>
            </a:r>
            <a:r>
              <a:rPr lang="sv-SE" sz="2400" dirty="0" err="1"/>
              <a:t>e</a:t>
            </a:r>
            <a:r>
              <a:rPr lang="sv-SE" sz="2400" dirty="0" err="1" smtClean="0"/>
              <a:t>vidence</a:t>
            </a:r>
            <a:r>
              <a:rPr lang="sv-SE" sz="2400" dirty="0" smtClean="0"/>
              <a:t> </a:t>
            </a:r>
            <a:r>
              <a:rPr lang="sv-SE" sz="2400" dirty="0" err="1" smtClean="0"/>
              <a:t>alignment</a:t>
            </a:r>
            <a:r>
              <a:rPr lang="sv-SE" sz="2400" dirty="0" smtClean="0"/>
              <a:t> </a:t>
            </a:r>
            <a:endParaRPr lang="sv-SE" sz="2400" dirty="0"/>
          </a:p>
        </p:txBody>
      </p:sp>
      <p:pic>
        <p:nvPicPr>
          <p:cNvPr id="46" name="Picture 45" descr="M6107BK__02837.1506646157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7400" r="9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503" y="4398512"/>
            <a:ext cx="969155" cy="671672"/>
          </a:xfrm>
          <a:prstGeom prst="rect">
            <a:avLst/>
          </a:prstGeom>
        </p:spPr>
      </p:pic>
      <p:cxnSp>
        <p:nvCxnSpPr>
          <p:cNvPr id="47" name="Straight Arrow Connector 46"/>
          <p:cNvCxnSpPr>
            <a:stCxn id="18" idx="2"/>
          </p:cNvCxnSpPr>
          <p:nvPr/>
        </p:nvCxnSpPr>
        <p:spPr>
          <a:xfrm>
            <a:off x="7443304" y="2947198"/>
            <a:ext cx="0" cy="1787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944658" y="3280335"/>
            <a:ext cx="1072554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Blastn</a:t>
            </a:r>
            <a:endParaRPr lang="en-US" sz="2000" dirty="0"/>
          </a:p>
        </p:txBody>
      </p:sp>
      <p:cxnSp>
        <p:nvCxnSpPr>
          <p:cNvPr id="49" name="Straight Arrow Connector 48"/>
          <p:cNvCxnSpPr>
            <a:stCxn id="17" idx="2"/>
          </p:cNvCxnSpPr>
          <p:nvPr/>
        </p:nvCxnSpPr>
        <p:spPr>
          <a:xfrm>
            <a:off x="1852017" y="2951811"/>
            <a:ext cx="0" cy="1782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56050" y="3292371"/>
            <a:ext cx="107937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Blastx</a:t>
            </a:r>
            <a:endParaRPr lang="en-US" dirty="0"/>
          </a:p>
        </p:txBody>
      </p:sp>
      <p:pic>
        <p:nvPicPr>
          <p:cNvPr id="51" name="Picture 50" descr="blank-male-mask.jp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88400" l="10000" r="906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426" y="4250017"/>
            <a:ext cx="735732" cy="1051046"/>
          </a:xfrm>
          <a:prstGeom prst="rect">
            <a:avLst/>
          </a:prstGeom>
        </p:spPr>
      </p:pic>
      <p:pic>
        <p:nvPicPr>
          <p:cNvPr id="52" name="Picture 51" descr="M6107BK__02837.1506646157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7400" r="9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95" y="4384428"/>
            <a:ext cx="969155" cy="671672"/>
          </a:xfrm>
          <a:prstGeom prst="rect">
            <a:avLst/>
          </a:prstGeom>
        </p:spPr>
      </p:pic>
      <p:pic>
        <p:nvPicPr>
          <p:cNvPr id="53" name="Picture 52" descr="blank-male-mask.jp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88400" l="10000" r="906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881" y="4254544"/>
            <a:ext cx="735732" cy="1051046"/>
          </a:xfrm>
          <a:prstGeom prst="rect">
            <a:avLst/>
          </a:prstGeom>
        </p:spPr>
      </p:pic>
      <p:sp>
        <p:nvSpPr>
          <p:cNvPr id="54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28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15</a:t>
            </a:fld>
            <a:r>
              <a:rPr lang="en-US" smtClean="0"/>
              <a:t>/26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380888" y="3257694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45415" y="2881272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32389" y="2981698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577978" y="3088379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30789" y="3204885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668507" y="3311566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30789" y="3426321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89947" y="2764766"/>
            <a:ext cx="6669129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659076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77332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836907" y="2904131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885102" y="3004557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885102" y="3125108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885102" y="3245642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954781" y="2904131"/>
            <a:ext cx="297714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042430" y="2983000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001686" y="307938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994600" y="3182025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012641" y="307938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012641" y="3170827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012641" y="3255875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145439" y="3265847"/>
            <a:ext cx="386288" cy="4571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380888" y="3076894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428718" y="2975551"/>
            <a:ext cx="2681945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188708" y="3594223"/>
            <a:ext cx="101998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377094" y="3473920"/>
            <a:ext cx="20103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54180" y="2935979"/>
            <a:ext cx="20103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738499" y="3426321"/>
            <a:ext cx="20103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4887548" y="3512272"/>
            <a:ext cx="20103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586881" y="4428414"/>
            <a:ext cx="7661072" cy="131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v-SE" dirty="0" err="1" smtClean="0"/>
              <a:t>Filtering</a:t>
            </a:r>
            <a:r>
              <a:rPr lang="sv-SE" dirty="0" smtClean="0"/>
              <a:t> is </a:t>
            </a:r>
            <a:r>
              <a:rPr lang="sv-SE" dirty="0" err="1" smtClean="0"/>
              <a:t>based</a:t>
            </a:r>
            <a:r>
              <a:rPr lang="sv-SE" dirty="0" smtClean="0"/>
              <a:t> on </a:t>
            </a:r>
            <a:r>
              <a:rPr lang="sv-SE" dirty="0" err="1" smtClean="0"/>
              <a:t>rules</a:t>
            </a:r>
            <a:r>
              <a:rPr lang="sv-SE" dirty="0" smtClean="0"/>
              <a:t> </a:t>
            </a:r>
            <a:r>
              <a:rPr lang="sv-SE" dirty="0" err="1" smtClean="0"/>
              <a:t>defined</a:t>
            </a:r>
            <a:r>
              <a:rPr lang="sv-SE" dirty="0" smtClean="0"/>
              <a:t> in the Maker </a:t>
            </a:r>
            <a:r>
              <a:rPr lang="sv-SE" dirty="0" err="1" smtClean="0"/>
              <a:t>configuration</a:t>
            </a:r>
            <a:r>
              <a:rPr lang="sv-SE" dirty="0" smtClean="0"/>
              <a:t> for a given </a:t>
            </a:r>
            <a:r>
              <a:rPr lang="sv-SE" dirty="0" err="1" smtClean="0"/>
              <a:t>project</a:t>
            </a:r>
            <a:endParaRPr lang="sv-SE" dirty="0" smtClean="0"/>
          </a:p>
          <a:p>
            <a:pPr>
              <a:lnSpc>
                <a:spcPct val="150000"/>
              </a:lnSpc>
            </a:pPr>
            <a:r>
              <a:rPr lang="sv-SE" dirty="0" err="1"/>
              <a:t>Example</a:t>
            </a:r>
            <a:r>
              <a:rPr lang="sv-SE" dirty="0"/>
              <a:t>: EST </a:t>
            </a:r>
            <a:r>
              <a:rPr lang="sv-SE" dirty="0" err="1"/>
              <a:t>alignment</a:t>
            </a:r>
            <a:r>
              <a:rPr lang="sv-SE" dirty="0"/>
              <a:t> – 80% </a:t>
            </a:r>
            <a:r>
              <a:rPr lang="sv-SE" dirty="0" err="1"/>
              <a:t>coverage</a:t>
            </a:r>
            <a:r>
              <a:rPr lang="sv-SE" dirty="0"/>
              <a:t> and 85% </a:t>
            </a:r>
            <a:r>
              <a:rPr lang="sv-SE" dirty="0" err="1" smtClean="0"/>
              <a:t>identity</a:t>
            </a:r>
            <a:endParaRPr lang="sv-SE" dirty="0" smtClean="0"/>
          </a:p>
          <a:p>
            <a:pPr>
              <a:lnSpc>
                <a:spcPct val="150000"/>
              </a:lnSpc>
            </a:pPr>
            <a:r>
              <a:rPr lang="sv-SE" dirty="0"/>
              <a:t>Default </a:t>
            </a:r>
            <a:r>
              <a:rPr lang="sv-SE" dirty="0" err="1"/>
              <a:t>settings</a:t>
            </a:r>
            <a:r>
              <a:rPr lang="sv-SE" dirty="0"/>
              <a:t> sensible for </a:t>
            </a:r>
            <a:r>
              <a:rPr lang="sv-SE" dirty="0" err="1"/>
              <a:t>most</a:t>
            </a:r>
            <a:r>
              <a:rPr lang="sv-SE" dirty="0"/>
              <a:t> </a:t>
            </a:r>
            <a:r>
              <a:rPr lang="sv-SE" dirty="0" err="1"/>
              <a:t>projects</a:t>
            </a:r>
            <a:r>
              <a:rPr lang="sv-SE" dirty="0"/>
              <a:t>,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changed</a:t>
            </a:r>
            <a:r>
              <a:rPr lang="sv-SE" dirty="0" smtClean="0"/>
              <a:t>!</a:t>
            </a:r>
            <a:endParaRPr lang="sv-SE" dirty="0"/>
          </a:p>
        </p:txBody>
      </p:sp>
      <p:sp>
        <p:nvSpPr>
          <p:cNvPr id="77" name="Rectangle 76"/>
          <p:cNvSpPr/>
          <p:nvPr/>
        </p:nvSpPr>
        <p:spPr>
          <a:xfrm>
            <a:off x="7110663" y="2975551"/>
            <a:ext cx="28826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MAKER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34481" y="1227859"/>
            <a:ext cx="5560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/>
              <a:t>Step 3</a:t>
            </a:r>
            <a:r>
              <a:rPr lang="sv-SE" sz="2400" dirty="0" smtClean="0"/>
              <a:t> </a:t>
            </a:r>
            <a:r>
              <a:rPr lang="sv-SE" sz="2400" dirty="0"/>
              <a:t>-</a:t>
            </a:r>
            <a:r>
              <a:rPr lang="sv-SE" sz="2400" dirty="0" smtClean="0"/>
              <a:t> </a:t>
            </a:r>
            <a:r>
              <a:rPr lang="sv-SE" sz="2400" dirty="0" err="1" smtClean="0"/>
              <a:t>Filtering</a:t>
            </a:r>
            <a:r>
              <a:rPr lang="sv-SE" sz="2400" dirty="0" smtClean="0"/>
              <a:t> and </a:t>
            </a:r>
            <a:r>
              <a:rPr lang="sv-SE" sz="2400" dirty="0" err="1" smtClean="0"/>
              <a:t>clustering</a:t>
            </a:r>
            <a:r>
              <a:rPr lang="sv-SE" sz="2400" dirty="0" smtClean="0"/>
              <a:t> </a:t>
            </a:r>
            <a:r>
              <a:rPr lang="sv-SE" sz="2400" dirty="0" err="1"/>
              <a:t>alignments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1484083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16</a:t>
            </a:fld>
            <a:r>
              <a:rPr lang="en-US" dirty="0" smtClean="0"/>
              <a:t>/26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933743" y="2637692"/>
            <a:ext cx="3595078" cy="1022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601220" y="2637692"/>
            <a:ext cx="989949" cy="1022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276513" y="2637692"/>
            <a:ext cx="989949" cy="1022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380888" y="3257694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545415" y="2881272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532389" y="2981698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577978" y="3088379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430789" y="3204885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668507" y="3311566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430789" y="3426321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89947" y="2764766"/>
            <a:ext cx="6669129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59076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77332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836907" y="2904131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885102" y="3004557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885102" y="3125108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885102" y="3245642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042430" y="2983000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001686" y="307938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994600" y="3182025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012641" y="307938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7012641" y="3170827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7012641" y="3255875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145439" y="3265847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380888" y="3076894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428718" y="2975551"/>
            <a:ext cx="2712023" cy="51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434481" y="1994626"/>
            <a:ext cx="204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Clustering</a:t>
            </a:r>
            <a:r>
              <a:rPr lang="sv-SE" dirty="0" smtClean="0"/>
              <a:t> </a:t>
            </a:r>
            <a:r>
              <a:rPr lang="sv-SE" dirty="0" err="1" smtClean="0"/>
              <a:t>into</a:t>
            </a:r>
            <a:r>
              <a:rPr lang="sv-SE" dirty="0" smtClean="0"/>
              <a:t> ’</a:t>
            </a:r>
            <a:r>
              <a:rPr lang="sv-SE" dirty="0" err="1" smtClean="0"/>
              <a:t>loci</a:t>
            </a:r>
            <a:r>
              <a:rPr lang="sv-SE" dirty="0" smtClean="0"/>
              <a:t>’</a:t>
            </a:r>
            <a:endParaRPr lang="sv-SE" dirty="0"/>
          </a:p>
        </p:txBody>
      </p:sp>
      <p:sp>
        <p:nvSpPr>
          <p:cNvPr id="88" name="Rectangle 87"/>
          <p:cNvSpPr/>
          <p:nvPr/>
        </p:nvSpPr>
        <p:spPr>
          <a:xfrm>
            <a:off x="7098507" y="2975551"/>
            <a:ext cx="300422" cy="538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MAKER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34481" y="1227859"/>
            <a:ext cx="5508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/>
              <a:t>Step 3</a:t>
            </a:r>
            <a:r>
              <a:rPr lang="sv-SE" sz="2400" dirty="0" smtClean="0"/>
              <a:t> - </a:t>
            </a:r>
            <a:r>
              <a:rPr lang="sv-SE" sz="2400" dirty="0" err="1" smtClean="0"/>
              <a:t>Filtering</a:t>
            </a:r>
            <a:r>
              <a:rPr lang="sv-SE" sz="2400" dirty="0" smtClean="0"/>
              <a:t> </a:t>
            </a:r>
            <a:r>
              <a:rPr lang="sv-SE" sz="2400" dirty="0"/>
              <a:t>and </a:t>
            </a:r>
            <a:r>
              <a:rPr lang="sv-SE" sz="2400" dirty="0" err="1" smtClean="0"/>
              <a:t>clustering</a:t>
            </a:r>
            <a:r>
              <a:rPr lang="sv-SE" sz="2400" dirty="0" smtClean="0"/>
              <a:t> </a:t>
            </a:r>
            <a:r>
              <a:rPr lang="sv-SE" sz="2400" dirty="0" err="1"/>
              <a:t>alignments</a:t>
            </a:r>
            <a:endParaRPr lang="sv-SE" sz="2400" dirty="0"/>
          </a:p>
        </p:txBody>
      </p:sp>
      <p:sp>
        <p:nvSpPr>
          <p:cNvPr id="91" name="Rectangle 90"/>
          <p:cNvSpPr/>
          <p:nvPr/>
        </p:nvSpPr>
        <p:spPr>
          <a:xfrm>
            <a:off x="4019269" y="4969279"/>
            <a:ext cx="3595078" cy="1022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362039" y="4969279"/>
            <a:ext cx="2229130" cy="10225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466414" y="5589281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630941" y="5212859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617915" y="5313285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663504" y="5419966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516315" y="5536472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754033" y="5643153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1516315" y="5757908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075473" y="5096353"/>
            <a:ext cx="6669129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7744602" y="5097275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762858" y="5097275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2922433" y="5235718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970628" y="5336144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970628" y="5456695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127956" y="5314587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087212" y="5410976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080126" y="551361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7098167" y="5410976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098167" y="5502414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7098167" y="558746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4230965" y="5597434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4466414" y="5408481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4514244" y="5307138"/>
            <a:ext cx="2712023" cy="51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2153708" y="6046343"/>
            <a:ext cx="37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=&gt; Bad data can complicate clustering</a:t>
            </a:r>
            <a:endParaRPr lang="sv-SE" dirty="0"/>
          </a:p>
        </p:txBody>
      </p:sp>
      <p:sp>
        <p:nvSpPr>
          <p:cNvPr id="116" name="Rectangle 115"/>
          <p:cNvSpPr/>
          <p:nvPr/>
        </p:nvSpPr>
        <p:spPr>
          <a:xfrm>
            <a:off x="7184033" y="5307138"/>
            <a:ext cx="300422" cy="538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292696" y="5576643"/>
            <a:ext cx="1150552" cy="4571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1663504" y="5860327"/>
            <a:ext cx="1826959" cy="45719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586881" y="4475359"/>
            <a:ext cx="421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Importance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quality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data </a:t>
            </a:r>
            <a:r>
              <a:rPr lang="sv-SE" dirty="0" err="1" smtClean="0"/>
              <a:t>used</a:t>
            </a:r>
            <a:r>
              <a:rPr lang="sv-S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9612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/>
      <p:bldP spid="116" grpId="0" animBg="1"/>
      <p:bldP spid="117" grpId="0" animBg="1"/>
      <p:bldP spid="118" grpId="0" animBg="1"/>
      <p:bldP spid="1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17</a:t>
            </a:fld>
            <a:r>
              <a:rPr lang="en-US" smtClean="0"/>
              <a:t>/26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372445" y="3249541"/>
            <a:ext cx="2480914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89947" y="2764766"/>
            <a:ext cx="6669129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659076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77332" y="2765688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883148" y="2974847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842404" y="3071236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835318" y="317387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853359" y="2967398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853359" y="3071236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853359" y="3162674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853359" y="324772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986157" y="3257694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221606" y="3068741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269436" y="2967398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67903" y="4813481"/>
            <a:ext cx="732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Amount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data in </a:t>
            </a:r>
            <a:r>
              <a:rPr lang="sv-SE" dirty="0" err="1" smtClean="0"/>
              <a:t>any</a:t>
            </a:r>
            <a:r>
              <a:rPr lang="sv-SE" dirty="0" smtClean="0"/>
              <a:t> given cluster is </a:t>
            </a:r>
            <a:r>
              <a:rPr lang="sv-SE" dirty="0" err="1" smtClean="0"/>
              <a:t>then</a:t>
            </a:r>
            <a:r>
              <a:rPr lang="sv-SE" dirty="0" smtClean="0"/>
              <a:t> </a:t>
            </a:r>
            <a:r>
              <a:rPr lang="sv-SE" dirty="0" err="1" smtClean="0"/>
              <a:t>collapsed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remove</a:t>
            </a:r>
            <a:r>
              <a:rPr lang="sv-SE" dirty="0" smtClean="0"/>
              <a:t> </a:t>
            </a:r>
            <a:r>
              <a:rPr lang="sv-SE" dirty="0" err="1" smtClean="0"/>
              <a:t>redundancy</a:t>
            </a:r>
            <a:endParaRPr lang="sv-SE" dirty="0"/>
          </a:p>
        </p:txBody>
      </p:sp>
      <p:sp>
        <p:nvSpPr>
          <p:cNvPr id="51" name="Rectangle 50"/>
          <p:cNvSpPr/>
          <p:nvPr/>
        </p:nvSpPr>
        <p:spPr>
          <a:xfrm>
            <a:off x="2883148" y="3407298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853359" y="339984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269436" y="3399849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83148" y="353276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5853359" y="3525313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269436" y="3525313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883148" y="367700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853359" y="3669560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269436" y="3669560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883148" y="380992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853359" y="3802473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269436" y="3802473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883148" y="3954169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853359" y="3946720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269436" y="3946720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883148" y="4125352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853359" y="4117903"/>
            <a:ext cx="386288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269436" y="4117903"/>
            <a:ext cx="2631753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852070" y="5182813"/>
            <a:ext cx="493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Threshold</a:t>
            </a:r>
            <a:r>
              <a:rPr lang="sv-SE" dirty="0" smtClean="0"/>
              <a:t> for the </a:t>
            </a:r>
            <a:r>
              <a:rPr lang="sv-SE" dirty="0" err="1" smtClean="0"/>
              <a:t>collapsing</a:t>
            </a:r>
            <a:r>
              <a:rPr lang="sv-SE" dirty="0" smtClean="0"/>
              <a:t> is </a:t>
            </a:r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dirty="0" err="1" smtClean="0"/>
              <a:t>user-definable</a:t>
            </a:r>
            <a:endParaRPr lang="sv-SE" dirty="0"/>
          </a:p>
        </p:txBody>
      </p:sp>
      <p:sp>
        <p:nvSpPr>
          <p:cNvPr id="95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MAKER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34481" y="1227859"/>
            <a:ext cx="5508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/>
              <a:t>Step 3</a:t>
            </a:r>
            <a:r>
              <a:rPr lang="sv-SE" sz="2400" dirty="0" smtClean="0"/>
              <a:t> - </a:t>
            </a:r>
            <a:r>
              <a:rPr lang="sv-SE" sz="2400" dirty="0" err="1" smtClean="0"/>
              <a:t>Filtering</a:t>
            </a:r>
            <a:r>
              <a:rPr lang="sv-SE" sz="2400" dirty="0" smtClean="0"/>
              <a:t> </a:t>
            </a:r>
            <a:r>
              <a:rPr lang="sv-SE" sz="2400" dirty="0"/>
              <a:t>and </a:t>
            </a:r>
            <a:r>
              <a:rPr lang="sv-SE" sz="2400" dirty="0" err="1" smtClean="0"/>
              <a:t>clustering</a:t>
            </a:r>
            <a:r>
              <a:rPr lang="sv-SE" sz="2400" dirty="0" smtClean="0"/>
              <a:t> </a:t>
            </a:r>
            <a:r>
              <a:rPr lang="sv-SE" sz="2400" dirty="0" err="1"/>
              <a:t>alignments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1594741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18</a:t>
            </a:fld>
            <a:r>
              <a:rPr lang="en-US" smtClean="0"/>
              <a:t>/26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53461" y="2235239"/>
            <a:ext cx="6919008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mpd="sng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DNA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472809" y="2117429"/>
            <a:ext cx="386288" cy="3118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746185" y="2117429"/>
            <a:ext cx="469237" cy="3118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859097" y="2204887"/>
            <a:ext cx="1887089" cy="1233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" y="4200568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 smtClean="0"/>
              <a:t>Blast-</a:t>
            </a:r>
            <a:r>
              <a:rPr lang="sv-SE" sz="2000" dirty="0" err="1" smtClean="0"/>
              <a:t>based</a:t>
            </a:r>
            <a:r>
              <a:rPr lang="sv-SE" sz="2000" dirty="0" smtClean="0"/>
              <a:t> </a:t>
            </a:r>
            <a:r>
              <a:rPr lang="sv-SE" sz="2000" dirty="0" err="1" smtClean="0"/>
              <a:t>alignments</a:t>
            </a:r>
            <a:r>
              <a:rPr lang="sv-SE" sz="2000" dirty="0" smtClean="0"/>
              <a:t> </a:t>
            </a:r>
            <a:r>
              <a:rPr lang="sv-SE" sz="2000" dirty="0" err="1" smtClean="0"/>
              <a:t>are</a:t>
            </a:r>
            <a:r>
              <a:rPr lang="sv-SE" sz="2000" dirty="0" smtClean="0"/>
              <a:t> </a:t>
            </a:r>
            <a:r>
              <a:rPr lang="sv-SE" sz="2000" dirty="0" err="1" smtClean="0"/>
              <a:t>only</a:t>
            </a:r>
            <a:r>
              <a:rPr lang="sv-SE" sz="2000" dirty="0" smtClean="0"/>
              <a:t> approximations,  </a:t>
            </a:r>
            <a:r>
              <a:rPr lang="sv-SE" sz="2000" dirty="0" err="1" smtClean="0"/>
              <a:t>need</a:t>
            </a:r>
            <a:r>
              <a:rPr lang="sv-SE" sz="2000" dirty="0" smtClean="0"/>
              <a:t> </a:t>
            </a:r>
            <a:r>
              <a:rPr lang="sv-SE" sz="2000" dirty="0" err="1" smtClean="0"/>
              <a:t>to</a:t>
            </a:r>
            <a:r>
              <a:rPr lang="sv-SE" sz="2000" dirty="0" smtClean="0"/>
              <a:t> be </a:t>
            </a:r>
            <a:r>
              <a:rPr lang="sv-SE" sz="2000" dirty="0" err="1" smtClean="0"/>
              <a:t>refined</a:t>
            </a:r>
            <a:endParaRPr lang="sv-SE" sz="2000" dirty="0" smtClean="0"/>
          </a:p>
        </p:txBody>
      </p:sp>
      <p:sp>
        <p:nvSpPr>
          <p:cNvPr id="60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MAKER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0" y="3105835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ACTTCGCCATGGTGTCTGTCATGTAAAGGTG</a:t>
            </a:r>
            <a:r>
              <a:rPr lang="mr-IN" b="1" dirty="0" smtClean="0"/>
              <a:t>…</a:t>
            </a:r>
            <a:r>
              <a:rPr lang="sv-SE" b="1" dirty="0" smtClean="0"/>
              <a:t>..</a:t>
            </a:r>
            <a:r>
              <a:rPr lang="en-US" b="1" dirty="0" smtClean="0"/>
              <a:t>CTGCAGTTAAACTAGTCTCAGCTGTGACACGCTTGT</a:t>
            </a:r>
            <a:endParaRPr lang="en-US" b="1" dirty="0"/>
          </a:p>
        </p:txBody>
      </p:sp>
      <p:sp>
        <p:nvSpPr>
          <p:cNvPr id="62" name="Rectangle 61"/>
          <p:cNvSpPr/>
          <p:nvPr/>
        </p:nvSpPr>
        <p:spPr>
          <a:xfrm>
            <a:off x="434481" y="2824235"/>
            <a:ext cx="2931111" cy="996407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3" name="Rectangle 62"/>
          <p:cNvSpPr/>
          <p:nvPr/>
        </p:nvSpPr>
        <p:spPr>
          <a:xfrm>
            <a:off x="3365592" y="1975634"/>
            <a:ext cx="573166" cy="553236"/>
          </a:xfrm>
          <a:prstGeom prst="rect">
            <a:avLst/>
          </a:prstGeom>
          <a:noFill/>
          <a:ln w="38100" cmpd="sng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434481" y="2528871"/>
            <a:ext cx="2931111" cy="29536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365592" y="2528871"/>
            <a:ext cx="573166" cy="29536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77241" y="3003773"/>
            <a:ext cx="2144272" cy="588598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642255" y="1975634"/>
            <a:ext cx="665399" cy="610648"/>
          </a:xfrm>
          <a:prstGeom prst="rect">
            <a:avLst/>
          </a:prstGeom>
          <a:noFill/>
          <a:ln w="38100" cmpd="sng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Rectangle 67"/>
          <p:cNvSpPr/>
          <p:nvPr/>
        </p:nvSpPr>
        <p:spPr>
          <a:xfrm>
            <a:off x="5403950" y="2824235"/>
            <a:ext cx="2981767" cy="996407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5403950" y="2586283"/>
            <a:ext cx="238306" cy="23795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215422" y="2586283"/>
            <a:ext cx="2170295" cy="23795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642256" y="3003773"/>
            <a:ext cx="2555669" cy="588598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6039658" y="3070428"/>
            <a:ext cx="351529" cy="464430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2219686" y="3090629"/>
            <a:ext cx="300383" cy="464430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434481" y="1227859"/>
            <a:ext cx="4966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/>
              <a:t>Step </a:t>
            </a:r>
            <a:r>
              <a:rPr lang="sv-SE" sz="2400" dirty="0" smtClean="0"/>
              <a:t>4 - </a:t>
            </a:r>
            <a:r>
              <a:rPr lang="sv-SE" sz="2400" dirty="0" err="1" smtClean="0"/>
              <a:t>Polishing</a:t>
            </a:r>
            <a:r>
              <a:rPr lang="sv-SE" sz="2400" dirty="0" smtClean="0"/>
              <a:t> </a:t>
            </a:r>
            <a:r>
              <a:rPr lang="sv-SE" sz="2400" dirty="0" err="1" smtClean="0"/>
              <a:t>evidence</a:t>
            </a:r>
            <a:r>
              <a:rPr lang="sv-SE" sz="2400" dirty="0" smtClean="0"/>
              <a:t> </a:t>
            </a:r>
            <a:r>
              <a:rPr lang="sv-SE" sz="2400" dirty="0" err="1" smtClean="0"/>
              <a:t>alignments</a:t>
            </a:r>
            <a:endParaRPr lang="sv-SE" sz="2400" dirty="0"/>
          </a:p>
        </p:txBody>
      </p:sp>
      <p:sp>
        <p:nvSpPr>
          <p:cNvPr id="75" name="Rectangle 74"/>
          <p:cNvSpPr/>
          <p:nvPr/>
        </p:nvSpPr>
        <p:spPr>
          <a:xfrm>
            <a:off x="1" y="4630780"/>
            <a:ext cx="91439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sz="2000" b="1" dirty="0" err="1"/>
              <a:t>Exonerate</a:t>
            </a:r>
            <a:r>
              <a:rPr lang="sv-SE" sz="2000" dirty="0"/>
              <a:t> is </a:t>
            </a:r>
            <a:r>
              <a:rPr lang="sv-SE" sz="2000" dirty="0" err="1"/>
              <a:t>used</a:t>
            </a:r>
            <a:r>
              <a:rPr lang="sv-SE" sz="2000" dirty="0"/>
              <a:t> </a:t>
            </a:r>
            <a:r>
              <a:rPr lang="sv-SE" sz="2000" dirty="0" err="1"/>
              <a:t>to</a:t>
            </a:r>
            <a:r>
              <a:rPr lang="sv-SE" sz="2000" dirty="0"/>
              <a:t> </a:t>
            </a:r>
            <a:r>
              <a:rPr lang="sv-SE" sz="2000" dirty="0" err="1"/>
              <a:t>create</a:t>
            </a:r>
            <a:r>
              <a:rPr lang="sv-SE" sz="2000" dirty="0"/>
              <a:t> </a:t>
            </a:r>
            <a:r>
              <a:rPr lang="sv-SE" sz="2000" dirty="0" err="1"/>
              <a:t>splice-aware</a:t>
            </a:r>
            <a:r>
              <a:rPr lang="sv-SE" sz="2000" dirty="0"/>
              <a:t> </a:t>
            </a:r>
            <a:r>
              <a:rPr lang="sv-SE" sz="2000" dirty="0" err="1"/>
              <a:t>alignments</a:t>
            </a:r>
            <a:r>
              <a:rPr lang="sv-SE" sz="2000" dirty="0"/>
              <a:t> </a:t>
            </a:r>
          </a:p>
        </p:txBody>
      </p:sp>
      <p:sp>
        <p:nvSpPr>
          <p:cNvPr id="76" name="Rectangle 75"/>
          <p:cNvSpPr/>
          <p:nvPr/>
        </p:nvSpPr>
        <p:spPr>
          <a:xfrm>
            <a:off x="-1" y="5840317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ACTTCGCCATGGTGTCTGTCATGTAAAGGTG</a:t>
            </a:r>
            <a:r>
              <a:rPr lang="mr-IN" b="1" dirty="0" smtClean="0"/>
              <a:t>…</a:t>
            </a:r>
            <a:r>
              <a:rPr lang="sv-SE" b="1" dirty="0" smtClean="0"/>
              <a:t>..</a:t>
            </a:r>
            <a:r>
              <a:rPr lang="en-US" b="1" dirty="0" smtClean="0"/>
              <a:t>CTGCAGTTAAACTAGTCTCAGCTGTGACACGCTTGT</a:t>
            </a:r>
            <a:endParaRPr lang="en-US" b="1" dirty="0"/>
          </a:p>
        </p:txBody>
      </p:sp>
      <p:sp>
        <p:nvSpPr>
          <p:cNvPr id="77" name="Rectangle 76"/>
          <p:cNvSpPr/>
          <p:nvPr/>
        </p:nvSpPr>
        <p:spPr>
          <a:xfrm>
            <a:off x="434480" y="5558717"/>
            <a:ext cx="2931111" cy="996407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8" name="Rectangle 77"/>
          <p:cNvSpPr/>
          <p:nvPr/>
        </p:nvSpPr>
        <p:spPr>
          <a:xfrm>
            <a:off x="577240" y="5738255"/>
            <a:ext cx="1642445" cy="588598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403949" y="5558717"/>
            <a:ext cx="2981767" cy="996407"/>
          </a:xfrm>
          <a:prstGeom prst="rect">
            <a:avLst/>
          </a:prstGeom>
          <a:solidFill>
            <a:schemeClr val="bg1">
              <a:alpha val="0"/>
            </a:schemeClr>
          </a:solidFill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97" name="Rectangle 96"/>
          <p:cNvSpPr/>
          <p:nvPr/>
        </p:nvSpPr>
        <p:spPr>
          <a:xfrm>
            <a:off x="6391186" y="5738255"/>
            <a:ext cx="1806738" cy="588598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6039657" y="5804910"/>
            <a:ext cx="351529" cy="464430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2219685" y="5825111"/>
            <a:ext cx="300384" cy="464430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187817" y="1790968"/>
            <a:ext cx="77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Raw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187817" y="5023661"/>
            <a:ext cx="111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Polished</a:t>
            </a:r>
            <a:r>
              <a:rPr lang="en-US" dirty="0" smtClean="0"/>
              <a:t>:</a:t>
            </a:r>
            <a:endParaRPr lang="en-US" dirty="0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2721513" y="3404217"/>
            <a:ext cx="1499849" cy="525258"/>
          </a:xfrm>
          <a:prstGeom prst="line">
            <a:avLst/>
          </a:prstGeom>
          <a:ln w="127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4221362" y="3404218"/>
            <a:ext cx="1420893" cy="525257"/>
          </a:xfrm>
          <a:prstGeom prst="line">
            <a:avLst/>
          </a:prstGeom>
          <a:ln w="127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219686" y="6141860"/>
            <a:ext cx="2239242" cy="525258"/>
          </a:xfrm>
          <a:prstGeom prst="line">
            <a:avLst/>
          </a:prstGeom>
          <a:ln w="127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4458928" y="6141862"/>
            <a:ext cx="1932258" cy="525256"/>
          </a:xfrm>
          <a:prstGeom prst="line">
            <a:avLst/>
          </a:prstGeom>
          <a:ln w="12700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057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5" grpId="0"/>
      <p:bldP spid="76" grpId="0"/>
      <p:bldP spid="77" grpId="0" animBg="1"/>
      <p:bldP spid="78" grpId="0" animBg="1"/>
      <p:bldP spid="79" grpId="0" animBg="1"/>
      <p:bldP spid="97" grpId="0" animBg="1"/>
      <p:bldP spid="98" grpId="0" animBg="1"/>
      <p:bldP spid="99" grpId="0" animBg="1"/>
      <p:bldP spid="10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MAKER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7645" y="2032000"/>
            <a:ext cx="8023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charset="0"/>
              <a:buChar char=""/>
            </a:pPr>
            <a:r>
              <a:rPr lang="en-US" sz="2400" dirty="0" smtClean="0"/>
              <a:t>In a pure evidence based case, the last step will be the creation of gene model from polished alignments.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892511" y="6333447"/>
            <a:ext cx="3147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Let’s get back on track !</a:t>
            </a:r>
            <a:endParaRPr lang="en-US" sz="2400" dirty="0"/>
          </a:p>
        </p:txBody>
      </p:sp>
      <p:sp>
        <p:nvSpPr>
          <p:cNvPr id="8" name="Double Bracket 7"/>
          <p:cNvSpPr/>
          <p:nvPr/>
        </p:nvSpPr>
        <p:spPr>
          <a:xfrm>
            <a:off x="338667" y="1439334"/>
            <a:ext cx="8452555" cy="4671608"/>
          </a:xfrm>
          <a:prstGeom prst="bracketPair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92511" y="1023834"/>
            <a:ext cx="32335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/>
              <a:t>Parenthesis !</a:t>
            </a:r>
            <a:endParaRPr lang="en-US" sz="4400" b="1" dirty="0"/>
          </a:p>
        </p:txBody>
      </p:sp>
      <p:sp>
        <p:nvSpPr>
          <p:cNvPr id="10" name="Rectangle 9"/>
          <p:cNvSpPr/>
          <p:nvPr/>
        </p:nvSpPr>
        <p:spPr>
          <a:xfrm>
            <a:off x="391142" y="3681650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ACTTCGCCATGGTGTCTGTCATGTAAAG</a:t>
            </a:r>
            <a:r>
              <a:rPr lang="mr-IN" b="1" dirty="0" smtClean="0"/>
              <a:t>…</a:t>
            </a:r>
            <a:r>
              <a:rPr lang="sv-SE" b="1" dirty="0" smtClean="0"/>
              <a:t>..</a:t>
            </a:r>
            <a:r>
              <a:rPr lang="en-US" b="1" dirty="0" smtClean="0"/>
              <a:t>CAGTTAAACTAGTCTCAGCTGTGACACGCTTGT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968383" y="3579588"/>
            <a:ext cx="1642445" cy="588598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66811" y="3579588"/>
            <a:ext cx="1806738" cy="588598"/>
          </a:xfrm>
          <a:prstGeom prst="rect">
            <a:avLst/>
          </a:prstGeom>
          <a:solidFill>
            <a:schemeClr val="tx2">
              <a:lumMod val="60000"/>
              <a:lumOff val="40000"/>
              <a:alpha val="20000"/>
            </a:scheme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625777" y="3640416"/>
            <a:ext cx="351529" cy="464430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621323" y="3666444"/>
            <a:ext cx="271188" cy="464430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058600" y="3639258"/>
            <a:ext cx="445516" cy="464430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449099" y="3640416"/>
            <a:ext cx="445516" cy="464430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77306" y="5059450"/>
            <a:ext cx="1081294" cy="341605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CDS</a:t>
            </a:r>
            <a:endParaRPr lang="sv-SE" dirty="0"/>
          </a:p>
        </p:txBody>
      </p:sp>
      <p:sp>
        <p:nvSpPr>
          <p:cNvPr id="21" name="Rectangle 20"/>
          <p:cNvSpPr/>
          <p:nvPr/>
        </p:nvSpPr>
        <p:spPr>
          <a:xfrm>
            <a:off x="1480584" y="5059450"/>
            <a:ext cx="1130243" cy="341605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CDS</a:t>
            </a:r>
            <a:endParaRPr lang="sv-SE" dirty="0"/>
          </a:p>
        </p:txBody>
      </p:sp>
      <p:sp>
        <p:nvSpPr>
          <p:cNvPr id="22" name="Rectangle 21"/>
          <p:cNvSpPr/>
          <p:nvPr/>
        </p:nvSpPr>
        <p:spPr>
          <a:xfrm>
            <a:off x="968382" y="5162116"/>
            <a:ext cx="512201" cy="14859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/>
              <a:t>UTR</a:t>
            </a:r>
            <a:endParaRPr lang="sv-SE" sz="1400" dirty="0"/>
          </a:p>
        </p:txBody>
      </p:sp>
      <p:sp>
        <p:nvSpPr>
          <p:cNvPr id="23" name="Rectangle 22"/>
          <p:cNvSpPr/>
          <p:nvPr/>
        </p:nvSpPr>
        <p:spPr>
          <a:xfrm>
            <a:off x="7058599" y="5162116"/>
            <a:ext cx="714949" cy="115113"/>
          </a:xfrm>
          <a:prstGeom prst="rect">
            <a:avLst/>
          </a:prstGeom>
          <a:solidFill>
            <a:srgbClr val="77933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 smtClean="0"/>
              <a:t>UTR</a:t>
            </a:r>
            <a:endParaRPr lang="sv-SE" sz="1600" dirty="0"/>
          </a:p>
        </p:txBody>
      </p:sp>
      <p:sp>
        <p:nvSpPr>
          <p:cNvPr id="24" name="Rectangle 23"/>
          <p:cNvSpPr/>
          <p:nvPr/>
        </p:nvSpPr>
        <p:spPr>
          <a:xfrm>
            <a:off x="2610827" y="5162116"/>
            <a:ext cx="3355984" cy="1485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 smtClean="0">
                <a:solidFill>
                  <a:srgbClr val="000000"/>
                </a:solidFill>
              </a:rPr>
              <a:t>intron</a:t>
            </a:r>
            <a:endParaRPr lang="sv-SE" dirty="0">
              <a:solidFill>
                <a:srgbClr val="00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480583" y="3579588"/>
            <a:ext cx="0" cy="1821467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10828" y="3579588"/>
            <a:ext cx="10495" cy="2050118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68382" y="3579588"/>
            <a:ext cx="0" cy="2050116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977306" y="3579588"/>
            <a:ext cx="0" cy="2050118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074876" y="3579588"/>
            <a:ext cx="0" cy="1821467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773548" y="3579588"/>
            <a:ext cx="0" cy="2050116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968383" y="5629705"/>
            <a:ext cx="1652940" cy="1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977306" y="5629704"/>
            <a:ext cx="1796243" cy="2"/>
          </a:xfrm>
          <a:prstGeom prst="straightConnector1">
            <a:avLst/>
          </a:prstGeom>
          <a:ln>
            <a:solidFill>
              <a:srgbClr val="008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32377" y="5522192"/>
            <a:ext cx="64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exon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573365" y="5522192"/>
            <a:ext cx="64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exon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2610827" y="3930878"/>
            <a:ext cx="1852518" cy="52525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463345" y="3970050"/>
            <a:ext cx="1513961" cy="48794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19</a:t>
            </a:fld>
            <a:r>
              <a:rPr lang="en-US" smtClean="0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2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 animBg="1"/>
      <p:bldP spid="21" grpId="0" animBg="1"/>
      <p:bldP spid="22" grpId="0" animBg="1"/>
      <p:bldP spid="23" grpId="0" animBg="1"/>
      <p:bldP spid="24" grpId="0" animBg="1"/>
      <p:bldP spid="38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Shot 2018-09-12 at 23.11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02" y="1042093"/>
            <a:ext cx="8011216" cy="5837913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MAKER</a:t>
            </a:r>
            <a:endParaRPr lang="en-US" dirty="0"/>
          </a:p>
        </p:txBody>
      </p:sp>
      <p:sp>
        <p:nvSpPr>
          <p:cNvPr id="14" name="Down Ribbon 13"/>
          <p:cNvSpPr/>
          <p:nvPr/>
        </p:nvSpPr>
        <p:spPr>
          <a:xfrm>
            <a:off x="6510086" y="1783773"/>
            <a:ext cx="2390702" cy="587963"/>
          </a:xfrm>
          <a:prstGeom prst="ribb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GMOD</a:t>
            </a:r>
          </a:p>
          <a:p>
            <a:pPr algn="ctr"/>
            <a:r>
              <a:rPr lang="en-US" dirty="0" smtClean="0"/>
              <a:t>WORLD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967331" y="1261467"/>
            <a:ext cx="4176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Generic Model Organism Database project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2</a:t>
            </a:fld>
            <a:r>
              <a:rPr lang="en-US" smtClean="0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56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20</a:t>
            </a:fld>
            <a:r>
              <a:rPr lang="en-US" dirty="0" smtClean="0"/>
              <a:t>/26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452253" y="2397057"/>
            <a:ext cx="1594259" cy="22573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35538" y="2397057"/>
            <a:ext cx="1379805" cy="22573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356533" y="2397101"/>
            <a:ext cx="2222569" cy="22573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579102" y="2397102"/>
            <a:ext cx="873151" cy="22573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415343" y="2397102"/>
            <a:ext cx="941189" cy="22573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356533" y="3685092"/>
            <a:ext cx="2222570" cy="53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356533" y="3252641"/>
            <a:ext cx="2222570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356533" y="3534784"/>
            <a:ext cx="2222570" cy="53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80379" y="3050009"/>
            <a:ext cx="7366134" cy="466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rgbClr val="000000"/>
                </a:solidFill>
              </a:rPr>
              <a:t>DNA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21007" y="3252641"/>
            <a:ext cx="835523" cy="53873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842403" y="3353984"/>
            <a:ext cx="514127" cy="53873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415343" y="3449601"/>
            <a:ext cx="941190" cy="45719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579103" y="3252641"/>
            <a:ext cx="751954" cy="53872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579102" y="3353983"/>
            <a:ext cx="873151" cy="53873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819701" y="3447917"/>
            <a:ext cx="419946" cy="56917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579102" y="3532965"/>
            <a:ext cx="873151" cy="55691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415343" y="3532965"/>
            <a:ext cx="941190" cy="55691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356532" y="3353983"/>
            <a:ext cx="2222572" cy="53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989948" y="5684891"/>
            <a:ext cx="6592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smtClean="0"/>
              <a:t>Hints </a:t>
            </a:r>
            <a:r>
              <a:rPr lang="sv-SE" sz="2400" dirty="0" err="1" smtClean="0"/>
              <a:t>are</a:t>
            </a:r>
            <a:r>
              <a:rPr lang="sv-SE" sz="2400" dirty="0" smtClean="0"/>
              <a:t> </a:t>
            </a:r>
            <a:r>
              <a:rPr lang="sv-SE" sz="2400" dirty="0" err="1" smtClean="0"/>
              <a:t>passed</a:t>
            </a:r>
            <a:r>
              <a:rPr lang="sv-SE" sz="2400" dirty="0" smtClean="0"/>
              <a:t> </a:t>
            </a:r>
            <a:r>
              <a:rPr lang="sv-SE" sz="2400" dirty="0" err="1" smtClean="0"/>
              <a:t>to</a:t>
            </a:r>
            <a:r>
              <a:rPr lang="sv-SE" sz="2400" dirty="0" smtClean="0"/>
              <a:t> </a:t>
            </a:r>
            <a:r>
              <a:rPr lang="sv-SE" sz="2400" i="1" dirty="0" smtClean="0"/>
              <a:t>ab-</a:t>
            </a:r>
            <a:r>
              <a:rPr lang="sv-SE" sz="2400" i="1" dirty="0" err="1" smtClean="0"/>
              <a:t>initio</a:t>
            </a:r>
            <a:r>
              <a:rPr lang="sv-SE" sz="2400" i="1" dirty="0" smtClean="0"/>
              <a:t> </a:t>
            </a:r>
            <a:r>
              <a:rPr lang="sv-SE" sz="2400" dirty="0" err="1" smtClean="0"/>
              <a:t>tools</a:t>
            </a:r>
            <a:r>
              <a:rPr lang="sv-SE" sz="2400" dirty="0" smtClean="0"/>
              <a:t> </a:t>
            </a:r>
            <a:r>
              <a:rPr lang="sv-SE" sz="2400" dirty="0" err="1" smtClean="0"/>
              <a:t>that</a:t>
            </a:r>
            <a:r>
              <a:rPr lang="sv-SE" sz="2400" dirty="0" smtClean="0"/>
              <a:t> accept </a:t>
            </a:r>
            <a:r>
              <a:rPr lang="sv-SE" sz="2400" dirty="0" err="1" smtClean="0"/>
              <a:t>them</a:t>
            </a:r>
            <a:r>
              <a:rPr lang="sv-SE" sz="2400" dirty="0" smtClean="0"/>
              <a:t>  </a:t>
            </a:r>
            <a:endParaRPr lang="sv-SE" sz="2400" dirty="0"/>
          </a:p>
        </p:txBody>
      </p:sp>
      <p:sp>
        <p:nvSpPr>
          <p:cNvPr id="58" name="Rectangle 57"/>
          <p:cNvSpPr/>
          <p:nvPr/>
        </p:nvSpPr>
        <p:spPr>
          <a:xfrm>
            <a:off x="2459171" y="3685093"/>
            <a:ext cx="897359" cy="53168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579102" y="3685092"/>
            <a:ext cx="823303" cy="53168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459171" y="2646531"/>
            <a:ext cx="897361" cy="538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356532" y="2646530"/>
            <a:ext cx="2222571" cy="538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579103" y="2646530"/>
            <a:ext cx="751954" cy="538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415343" y="2771994"/>
            <a:ext cx="941189" cy="53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356533" y="2780146"/>
            <a:ext cx="2222570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579103" y="2771994"/>
            <a:ext cx="873150" cy="538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606627" y="2896754"/>
            <a:ext cx="749906" cy="457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356532" y="2896753"/>
            <a:ext cx="2222571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579102" y="2888601"/>
            <a:ext cx="604499" cy="538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MAKER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34481" y="1227859"/>
            <a:ext cx="3338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/>
              <a:t>Step 5</a:t>
            </a:r>
            <a:r>
              <a:rPr lang="sv-SE" sz="2400" dirty="0" smtClean="0"/>
              <a:t> </a:t>
            </a:r>
            <a:r>
              <a:rPr lang="mr-IN" sz="2400" dirty="0" smtClean="0"/>
              <a:t>–</a:t>
            </a:r>
            <a:r>
              <a:rPr lang="sv-SE" sz="2400" dirty="0" smtClean="0"/>
              <a:t> Generating hints</a:t>
            </a:r>
            <a:endParaRPr lang="sv-SE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1145305" y="4285118"/>
            <a:ext cx="114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Intergenic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742454" y="4251385"/>
            <a:ext cx="112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Intergenic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077115" y="4285118"/>
            <a:ext cx="821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Intron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701928" y="4281224"/>
            <a:ext cx="70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Exon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2521007" y="4300315"/>
            <a:ext cx="68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Exon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 flipV="1">
            <a:off x="3356534" y="4669647"/>
            <a:ext cx="2" cy="4578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5579105" y="4669647"/>
            <a:ext cx="2" cy="4578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356530" y="5127518"/>
            <a:ext cx="527811" cy="497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861661" y="4908832"/>
            <a:ext cx="126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Splice sites</a:t>
            </a:r>
            <a:endParaRPr lang="en-US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5051296" y="5132495"/>
            <a:ext cx="527811" cy="497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047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decel="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decel="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decel="10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decel="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7" grpId="0" animBg="1"/>
      <p:bldP spid="40" grpId="0" animBg="1"/>
      <p:bldP spid="41" grpId="0" animBg="1"/>
      <p:bldP spid="71" grpId="0"/>
      <p:bldP spid="72" grpId="0"/>
      <p:bldP spid="73" grpId="0"/>
      <p:bldP spid="74" grpId="0"/>
      <p:bldP spid="75" grpId="0"/>
      <p:bldP spid="7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21</a:t>
            </a:fld>
            <a:r>
              <a:rPr lang="en-US" dirty="0" smtClean="0"/>
              <a:t>/26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144992" y="2357468"/>
            <a:ext cx="1862466" cy="271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322289" y="2357468"/>
            <a:ext cx="1751979" cy="271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229681" y="2357468"/>
            <a:ext cx="810508" cy="271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191826" y="2357468"/>
            <a:ext cx="695001" cy="271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238550" y="2357468"/>
            <a:ext cx="1550052" cy="271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7518470" y="2484168"/>
            <a:ext cx="0" cy="2456184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740216" y="2490602"/>
            <a:ext cx="9957" cy="2277086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910332" y="2490602"/>
            <a:ext cx="4456" cy="2277086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373701" y="2490602"/>
            <a:ext cx="0" cy="2277086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589281" y="2490602"/>
            <a:ext cx="1" cy="2277086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424260" y="2490602"/>
            <a:ext cx="1" cy="2277086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714017" y="2490602"/>
            <a:ext cx="0" cy="2277086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03156" y="2490602"/>
            <a:ext cx="0" cy="2277086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975237" y="2484166"/>
            <a:ext cx="0" cy="2278762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279751" y="2490602"/>
            <a:ext cx="0" cy="2277086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454644" y="2486549"/>
            <a:ext cx="0" cy="2281139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731308" y="2484168"/>
            <a:ext cx="0" cy="2278760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344257" y="2484168"/>
            <a:ext cx="0" cy="2456184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406504" y="2484168"/>
            <a:ext cx="0" cy="2456184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698554" y="2490602"/>
            <a:ext cx="0" cy="2449750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66520" y="3717189"/>
            <a:ext cx="8613773" cy="466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DNA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256194" y="3512487"/>
            <a:ext cx="546073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61" name="Straight Connector 60"/>
          <p:cNvCxnSpPr>
            <a:stCxn id="90" idx="3"/>
            <a:endCxn id="92" idx="1"/>
          </p:cNvCxnSpPr>
          <p:nvPr/>
        </p:nvCxnSpPr>
        <p:spPr>
          <a:xfrm>
            <a:off x="7368057" y="2484168"/>
            <a:ext cx="1314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83" idx="3"/>
            <a:endCxn id="86" idx="1"/>
          </p:cNvCxnSpPr>
          <p:nvPr/>
        </p:nvCxnSpPr>
        <p:spPr>
          <a:xfrm flipV="1">
            <a:off x="3444825" y="2481787"/>
            <a:ext cx="843385" cy="2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9" idx="3"/>
            <a:endCxn id="82" idx="1"/>
          </p:cNvCxnSpPr>
          <p:nvPr/>
        </p:nvCxnSpPr>
        <p:spPr>
          <a:xfrm flipV="1">
            <a:off x="1300100" y="2484166"/>
            <a:ext cx="1544686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368058" y="3509989"/>
            <a:ext cx="1314577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5" name="Rectangle 64"/>
          <p:cNvSpPr/>
          <p:nvPr/>
        </p:nvSpPr>
        <p:spPr>
          <a:xfrm>
            <a:off x="7322339" y="350409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Rectangle 65"/>
          <p:cNvSpPr/>
          <p:nvPr/>
        </p:nvSpPr>
        <p:spPr>
          <a:xfrm>
            <a:off x="7382706" y="350409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Rectangle 66"/>
          <p:cNvSpPr/>
          <p:nvPr/>
        </p:nvSpPr>
        <p:spPr>
          <a:xfrm>
            <a:off x="7492010" y="3504095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Rectangle 67"/>
          <p:cNvSpPr/>
          <p:nvPr/>
        </p:nvSpPr>
        <p:spPr>
          <a:xfrm>
            <a:off x="8682635" y="350906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Rectangle 68"/>
          <p:cNvSpPr/>
          <p:nvPr/>
        </p:nvSpPr>
        <p:spPr>
          <a:xfrm>
            <a:off x="3424260" y="3504095"/>
            <a:ext cx="1528020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Rectangle 69"/>
          <p:cNvSpPr/>
          <p:nvPr/>
        </p:nvSpPr>
        <p:spPr>
          <a:xfrm>
            <a:off x="3424260" y="350906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Rectangle 70"/>
          <p:cNvSpPr/>
          <p:nvPr/>
        </p:nvSpPr>
        <p:spPr>
          <a:xfrm>
            <a:off x="3659352" y="3500675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2" name="Rectangle 71"/>
          <p:cNvSpPr/>
          <p:nvPr/>
        </p:nvSpPr>
        <p:spPr>
          <a:xfrm>
            <a:off x="3848597" y="3509067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Rectangle 72"/>
          <p:cNvSpPr/>
          <p:nvPr/>
        </p:nvSpPr>
        <p:spPr>
          <a:xfrm>
            <a:off x="4952280" y="3504095"/>
            <a:ext cx="46748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4" name="Rectangle 73"/>
          <p:cNvSpPr/>
          <p:nvPr/>
        </p:nvSpPr>
        <p:spPr>
          <a:xfrm>
            <a:off x="1740216" y="3500675"/>
            <a:ext cx="877609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Rectangle 74"/>
          <p:cNvSpPr/>
          <p:nvPr/>
        </p:nvSpPr>
        <p:spPr>
          <a:xfrm>
            <a:off x="1740216" y="3500674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6" name="Rectangle 75"/>
          <p:cNvSpPr/>
          <p:nvPr/>
        </p:nvSpPr>
        <p:spPr>
          <a:xfrm>
            <a:off x="1895475" y="3500674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7" name="Rectangle 76"/>
          <p:cNvSpPr/>
          <p:nvPr/>
        </p:nvSpPr>
        <p:spPr>
          <a:xfrm>
            <a:off x="2358709" y="3509989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8" name="Rectangle 77"/>
          <p:cNvSpPr/>
          <p:nvPr/>
        </p:nvSpPr>
        <p:spPr>
          <a:xfrm>
            <a:off x="2572106" y="3509989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9" name="Rectangle 78"/>
          <p:cNvSpPr/>
          <p:nvPr/>
        </p:nvSpPr>
        <p:spPr>
          <a:xfrm>
            <a:off x="1247915" y="2424637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0" name="Rectangle 79"/>
          <p:cNvSpPr/>
          <p:nvPr/>
        </p:nvSpPr>
        <p:spPr>
          <a:xfrm>
            <a:off x="1729189" y="2424635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1" name="Rectangle 80"/>
          <p:cNvSpPr/>
          <p:nvPr/>
        </p:nvSpPr>
        <p:spPr>
          <a:xfrm>
            <a:off x="2347801" y="2424635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2" name="Rectangle 81"/>
          <p:cNvSpPr/>
          <p:nvPr/>
        </p:nvSpPr>
        <p:spPr>
          <a:xfrm>
            <a:off x="2844786" y="2424635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3" name="Rectangle 82"/>
          <p:cNvSpPr/>
          <p:nvPr/>
        </p:nvSpPr>
        <p:spPr>
          <a:xfrm>
            <a:off x="3392640" y="2424635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ectangle 83"/>
          <p:cNvSpPr/>
          <p:nvPr/>
        </p:nvSpPr>
        <p:spPr>
          <a:xfrm>
            <a:off x="3672388" y="2424635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ctangle 84"/>
          <p:cNvSpPr/>
          <p:nvPr/>
        </p:nvSpPr>
        <p:spPr>
          <a:xfrm>
            <a:off x="3873843" y="2422256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6" name="Rectangle 85"/>
          <p:cNvSpPr/>
          <p:nvPr/>
        </p:nvSpPr>
        <p:spPr>
          <a:xfrm>
            <a:off x="4288210" y="2422256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7" name="Rectangle 86"/>
          <p:cNvSpPr/>
          <p:nvPr/>
        </p:nvSpPr>
        <p:spPr>
          <a:xfrm>
            <a:off x="5280514" y="2431071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8" name="Rectangle 87"/>
          <p:cNvSpPr/>
          <p:nvPr/>
        </p:nvSpPr>
        <p:spPr>
          <a:xfrm>
            <a:off x="5909646" y="2427018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9" name="Straight Connector 88"/>
          <p:cNvCxnSpPr>
            <a:stCxn id="87" idx="3"/>
            <a:endCxn id="88" idx="1"/>
          </p:cNvCxnSpPr>
          <p:nvPr/>
        </p:nvCxnSpPr>
        <p:spPr>
          <a:xfrm flipV="1">
            <a:off x="5326233" y="2486549"/>
            <a:ext cx="583413" cy="4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7322338" y="2424637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Rectangle 90"/>
          <p:cNvSpPr/>
          <p:nvPr/>
        </p:nvSpPr>
        <p:spPr>
          <a:xfrm>
            <a:off x="7382706" y="2424637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2" name="Rectangle 91"/>
          <p:cNvSpPr/>
          <p:nvPr/>
        </p:nvSpPr>
        <p:spPr>
          <a:xfrm>
            <a:off x="8682633" y="2424637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3" name="Rectangle 92"/>
          <p:cNvSpPr/>
          <p:nvPr/>
        </p:nvSpPr>
        <p:spPr>
          <a:xfrm>
            <a:off x="6256194" y="351248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4" name="Rectangle 93"/>
          <p:cNvSpPr/>
          <p:nvPr/>
        </p:nvSpPr>
        <p:spPr>
          <a:xfrm>
            <a:off x="6404082" y="3504095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5" name="Rectangle 94"/>
          <p:cNvSpPr/>
          <p:nvPr/>
        </p:nvSpPr>
        <p:spPr>
          <a:xfrm>
            <a:off x="6708772" y="3501991"/>
            <a:ext cx="93495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MAKER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34481" y="1227859"/>
            <a:ext cx="6565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/>
              <a:t>Step </a:t>
            </a:r>
            <a:r>
              <a:rPr lang="sv-SE" sz="2400" dirty="0" smtClean="0"/>
              <a:t>6 -</a:t>
            </a:r>
            <a:r>
              <a:rPr lang="sv-SE" sz="2400" dirty="0"/>
              <a:t> </a:t>
            </a:r>
            <a:r>
              <a:rPr lang="sv-SE" sz="2400" i="1" dirty="0" smtClean="0"/>
              <a:t>Ab</a:t>
            </a:r>
            <a:r>
              <a:rPr lang="sv-SE" sz="2400" i="1" dirty="0"/>
              <a:t>-</a:t>
            </a:r>
            <a:r>
              <a:rPr lang="sv-SE" sz="2400" i="1" dirty="0" err="1"/>
              <a:t>initio</a:t>
            </a:r>
            <a:r>
              <a:rPr lang="sv-SE" sz="2400" i="1" dirty="0"/>
              <a:t> </a:t>
            </a:r>
            <a:r>
              <a:rPr lang="sv-SE" sz="2400" dirty="0"/>
              <a:t>gene </a:t>
            </a:r>
            <a:r>
              <a:rPr lang="sv-SE" sz="2400" dirty="0" err="1" smtClean="0"/>
              <a:t>prediction</a:t>
            </a:r>
            <a:r>
              <a:rPr lang="sv-SE" sz="2400" dirty="0" smtClean="0"/>
              <a:t> (</a:t>
            </a:r>
            <a:r>
              <a:rPr lang="sv-SE" sz="2400" dirty="0" err="1" smtClean="0"/>
              <a:t>evidence</a:t>
            </a:r>
            <a:r>
              <a:rPr lang="sv-SE" sz="2400" dirty="0" smtClean="0"/>
              <a:t>-driven)</a:t>
            </a:r>
            <a:endParaRPr lang="sv-SE" sz="2400" dirty="0"/>
          </a:p>
        </p:txBody>
      </p:sp>
      <p:sp>
        <p:nvSpPr>
          <p:cNvPr id="98" name="Double Bracket 97"/>
          <p:cNvSpPr/>
          <p:nvPr/>
        </p:nvSpPr>
        <p:spPr>
          <a:xfrm>
            <a:off x="125421" y="2170581"/>
            <a:ext cx="8840089" cy="631936"/>
          </a:xfrm>
          <a:prstGeom prst="bracketPair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215301" y="2161002"/>
            <a:ext cx="1019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Pure </a:t>
            </a:r>
            <a:r>
              <a:rPr lang="en-US" b="1" i="1" dirty="0" err="1" smtClean="0"/>
              <a:t>ab</a:t>
            </a:r>
            <a:r>
              <a:rPr lang="en-US" b="1" i="1" dirty="0" smtClean="0"/>
              <a:t>-initio</a:t>
            </a:r>
            <a:endParaRPr lang="en-US" b="1" i="1" dirty="0"/>
          </a:p>
        </p:txBody>
      </p:sp>
      <p:cxnSp>
        <p:nvCxnSpPr>
          <p:cNvPr id="100" name="Straight Connector 99"/>
          <p:cNvCxnSpPr>
            <a:stCxn id="114" idx="3"/>
            <a:endCxn id="116" idx="1"/>
          </p:cNvCxnSpPr>
          <p:nvPr/>
        </p:nvCxnSpPr>
        <p:spPr>
          <a:xfrm>
            <a:off x="7368056" y="4493281"/>
            <a:ext cx="1314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07" idx="3"/>
            <a:endCxn id="110" idx="1"/>
          </p:cNvCxnSpPr>
          <p:nvPr/>
        </p:nvCxnSpPr>
        <p:spPr>
          <a:xfrm flipV="1">
            <a:off x="3461976" y="4493281"/>
            <a:ext cx="1490304" cy="2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03" idx="3"/>
            <a:endCxn id="106" idx="1"/>
          </p:cNvCxnSpPr>
          <p:nvPr/>
        </p:nvCxnSpPr>
        <p:spPr>
          <a:xfrm flipV="1">
            <a:off x="1274573" y="4762362"/>
            <a:ext cx="156221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222388" y="4702833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4" name="Rectangle 103"/>
          <p:cNvSpPr/>
          <p:nvPr/>
        </p:nvSpPr>
        <p:spPr>
          <a:xfrm>
            <a:off x="1721186" y="4702831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Rectangle 104"/>
          <p:cNvSpPr/>
          <p:nvPr/>
        </p:nvSpPr>
        <p:spPr>
          <a:xfrm>
            <a:off x="2339798" y="4702831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6" name="Rectangle 105"/>
          <p:cNvSpPr/>
          <p:nvPr/>
        </p:nvSpPr>
        <p:spPr>
          <a:xfrm>
            <a:off x="2836783" y="4702831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7" name="Rectangle 106"/>
          <p:cNvSpPr/>
          <p:nvPr/>
        </p:nvSpPr>
        <p:spPr>
          <a:xfrm>
            <a:off x="3409791" y="4436129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8" name="Rectangle 107"/>
          <p:cNvSpPr/>
          <p:nvPr/>
        </p:nvSpPr>
        <p:spPr>
          <a:xfrm>
            <a:off x="3689539" y="4436129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9" name="Rectangle 108"/>
          <p:cNvSpPr/>
          <p:nvPr/>
        </p:nvSpPr>
        <p:spPr>
          <a:xfrm>
            <a:off x="3870590" y="4433750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0" name="Rectangle 109"/>
          <p:cNvSpPr/>
          <p:nvPr/>
        </p:nvSpPr>
        <p:spPr>
          <a:xfrm>
            <a:off x="4952280" y="4433750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1" name="Rectangle 110"/>
          <p:cNvSpPr/>
          <p:nvPr/>
        </p:nvSpPr>
        <p:spPr>
          <a:xfrm>
            <a:off x="5280514" y="4433750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2" name="Rectangle 111"/>
          <p:cNvSpPr/>
          <p:nvPr/>
        </p:nvSpPr>
        <p:spPr>
          <a:xfrm>
            <a:off x="5909645" y="4436131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3" name="Straight Connector 112"/>
          <p:cNvCxnSpPr>
            <a:endCxn id="112" idx="1"/>
          </p:cNvCxnSpPr>
          <p:nvPr/>
        </p:nvCxnSpPr>
        <p:spPr>
          <a:xfrm>
            <a:off x="5326234" y="4495662"/>
            <a:ext cx="5834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7322337" y="4433750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5" name="Rectangle 114"/>
          <p:cNvSpPr/>
          <p:nvPr/>
        </p:nvSpPr>
        <p:spPr>
          <a:xfrm>
            <a:off x="7382705" y="4433750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6" name="Rectangle 115"/>
          <p:cNvSpPr/>
          <p:nvPr/>
        </p:nvSpPr>
        <p:spPr>
          <a:xfrm>
            <a:off x="8682632" y="4433750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7" name="Rectangle 116"/>
          <p:cNvSpPr/>
          <p:nvPr/>
        </p:nvSpPr>
        <p:spPr>
          <a:xfrm>
            <a:off x="1884239" y="4700452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8" name="Straight Connector 117"/>
          <p:cNvCxnSpPr>
            <a:stCxn id="119" idx="3"/>
            <a:endCxn id="122" idx="1"/>
          </p:cNvCxnSpPr>
          <p:nvPr/>
        </p:nvCxnSpPr>
        <p:spPr>
          <a:xfrm flipV="1">
            <a:off x="1292097" y="4492729"/>
            <a:ext cx="1270022" cy="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1239912" y="4433750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0" name="Rectangle 119"/>
          <p:cNvSpPr/>
          <p:nvPr/>
        </p:nvSpPr>
        <p:spPr>
          <a:xfrm>
            <a:off x="1729188" y="4433198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1" name="Rectangle 120"/>
          <p:cNvSpPr/>
          <p:nvPr/>
        </p:nvSpPr>
        <p:spPr>
          <a:xfrm>
            <a:off x="2347800" y="4433198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2" name="Rectangle 121"/>
          <p:cNvSpPr/>
          <p:nvPr/>
        </p:nvSpPr>
        <p:spPr>
          <a:xfrm>
            <a:off x="2562119" y="4433198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3" name="Rectangle 122"/>
          <p:cNvSpPr/>
          <p:nvPr/>
        </p:nvSpPr>
        <p:spPr>
          <a:xfrm>
            <a:off x="1892241" y="4430819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24" name="Straight Connector 123"/>
          <p:cNvCxnSpPr>
            <a:stCxn id="125" idx="3"/>
            <a:endCxn id="127" idx="1"/>
          </p:cNvCxnSpPr>
          <p:nvPr/>
        </p:nvCxnSpPr>
        <p:spPr>
          <a:xfrm>
            <a:off x="7368056" y="4705212"/>
            <a:ext cx="1314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7322337" y="4645681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6" name="Rectangle 125"/>
          <p:cNvSpPr/>
          <p:nvPr/>
        </p:nvSpPr>
        <p:spPr>
          <a:xfrm>
            <a:off x="7944973" y="4643302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7" name="Rectangle 126"/>
          <p:cNvSpPr/>
          <p:nvPr/>
        </p:nvSpPr>
        <p:spPr>
          <a:xfrm>
            <a:off x="8682632" y="4645681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28" name="Straight Connector 127"/>
          <p:cNvCxnSpPr>
            <a:stCxn id="129" idx="3"/>
            <a:endCxn id="131" idx="1"/>
          </p:cNvCxnSpPr>
          <p:nvPr/>
        </p:nvCxnSpPr>
        <p:spPr>
          <a:xfrm>
            <a:off x="7366540" y="4940352"/>
            <a:ext cx="13145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7320821" y="4880821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0" name="Rectangle 129"/>
          <p:cNvSpPr/>
          <p:nvPr/>
        </p:nvSpPr>
        <p:spPr>
          <a:xfrm>
            <a:off x="7496114" y="4880821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1" name="Rectangle 130"/>
          <p:cNvSpPr/>
          <p:nvPr/>
        </p:nvSpPr>
        <p:spPr>
          <a:xfrm>
            <a:off x="8681116" y="4880821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32" name="Straight Connector 131"/>
          <p:cNvCxnSpPr>
            <a:stCxn id="133" idx="3"/>
            <a:endCxn id="135" idx="1"/>
          </p:cNvCxnSpPr>
          <p:nvPr/>
        </p:nvCxnSpPr>
        <p:spPr>
          <a:xfrm flipV="1">
            <a:off x="3463005" y="4759983"/>
            <a:ext cx="1490304" cy="2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3410820" y="4702831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4" name="Rectangle 133"/>
          <p:cNvSpPr/>
          <p:nvPr/>
        </p:nvSpPr>
        <p:spPr>
          <a:xfrm>
            <a:off x="3866518" y="4700452"/>
            <a:ext cx="7327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5" name="Rectangle 134"/>
          <p:cNvSpPr/>
          <p:nvPr/>
        </p:nvSpPr>
        <p:spPr>
          <a:xfrm>
            <a:off x="4953309" y="4700452"/>
            <a:ext cx="45719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6" name="TextBox 135"/>
          <p:cNvSpPr txBox="1"/>
          <p:nvPr/>
        </p:nvSpPr>
        <p:spPr>
          <a:xfrm>
            <a:off x="-8004" y="4229646"/>
            <a:ext cx="1446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/>
              <a:t>ab</a:t>
            </a:r>
            <a:r>
              <a:rPr lang="en-US" b="1" i="1" dirty="0" smtClean="0"/>
              <a:t>-initio</a:t>
            </a:r>
          </a:p>
          <a:p>
            <a:r>
              <a:rPr lang="en-US" b="1" dirty="0" smtClean="0"/>
              <a:t>Evidence-driven</a:t>
            </a:r>
            <a:endParaRPr lang="en-US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917969" y="5577133"/>
            <a:ext cx="7300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i="1" dirty="0" smtClean="0"/>
              <a:t>Ab-</a:t>
            </a:r>
            <a:r>
              <a:rPr lang="sv-SE" sz="2400" i="1" dirty="0" err="1" smtClean="0"/>
              <a:t>initio</a:t>
            </a:r>
            <a:r>
              <a:rPr lang="sv-SE" sz="2400" i="1" dirty="0" smtClean="0"/>
              <a:t> </a:t>
            </a:r>
            <a:r>
              <a:rPr lang="sv-SE" sz="2400" dirty="0" err="1" smtClean="0"/>
              <a:t>predictions</a:t>
            </a:r>
            <a:r>
              <a:rPr lang="sv-SE" sz="2400" dirty="0" smtClean="0"/>
              <a:t> </a:t>
            </a:r>
            <a:r>
              <a:rPr lang="sv-SE" sz="2400" dirty="0" err="1" smtClean="0"/>
              <a:t>are</a:t>
            </a:r>
            <a:r>
              <a:rPr lang="sv-SE" sz="2400" dirty="0"/>
              <a:t> </a:t>
            </a:r>
            <a:r>
              <a:rPr lang="sv-SE" sz="2400" dirty="0" err="1" smtClean="0"/>
              <a:t>refined</a:t>
            </a:r>
            <a:r>
              <a:rPr lang="sv-SE" sz="2400" dirty="0" smtClean="0"/>
              <a:t> </a:t>
            </a:r>
            <a:r>
              <a:rPr lang="sv-SE" sz="2400" dirty="0" err="1"/>
              <a:t>when</a:t>
            </a:r>
            <a:r>
              <a:rPr lang="sv-SE" sz="2400" dirty="0"/>
              <a:t> </a:t>
            </a:r>
            <a:r>
              <a:rPr lang="sv-SE" sz="2400" dirty="0" smtClean="0"/>
              <a:t>hints </a:t>
            </a:r>
            <a:r>
              <a:rPr lang="sv-SE" sz="2400" dirty="0" err="1" smtClean="0"/>
              <a:t>are</a:t>
            </a:r>
            <a:r>
              <a:rPr lang="sv-SE" sz="2400" dirty="0" smtClean="0"/>
              <a:t> </a:t>
            </a:r>
            <a:r>
              <a:rPr lang="sv-SE" sz="2400" dirty="0" err="1" smtClean="0"/>
              <a:t>provided</a:t>
            </a:r>
            <a:endParaRPr lang="sv-SE" sz="2400" dirty="0" smtClean="0"/>
          </a:p>
        </p:txBody>
      </p:sp>
      <p:sp>
        <p:nvSpPr>
          <p:cNvPr id="138" name="TextBox 137"/>
          <p:cNvSpPr txBox="1"/>
          <p:nvPr/>
        </p:nvSpPr>
        <p:spPr>
          <a:xfrm>
            <a:off x="167442" y="3162764"/>
            <a:ext cx="99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=&gt; Hints</a:t>
            </a:r>
            <a:endParaRPr lang="en-US" b="1" dirty="0"/>
          </a:p>
        </p:txBody>
      </p:sp>
      <p:sp>
        <p:nvSpPr>
          <p:cNvPr id="139" name="Down Arrow 138"/>
          <p:cNvSpPr/>
          <p:nvPr/>
        </p:nvSpPr>
        <p:spPr>
          <a:xfrm rot="1715989">
            <a:off x="2640111" y="4136182"/>
            <a:ext cx="155732" cy="285507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Down Arrow 139"/>
          <p:cNvSpPr/>
          <p:nvPr/>
        </p:nvSpPr>
        <p:spPr>
          <a:xfrm rot="1715989">
            <a:off x="5015115" y="4148820"/>
            <a:ext cx="155732" cy="285507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917969" y="6241919"/>
            <a:ext cx="5340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err="1"/>
              <a:t>Isoforms</a:t>
            </a:r>
            <a:r>
              <a:rPr lang="sv-SE" sz="2400" dirty="0"/>
              <a:t> </a:t>
            </a:r>
            <a:r>
              <a:rPr lang="sv-SE" sz="2400" dirty="0" err="1"/>
              <a:t>accepted</a:t>
            </a:r>
            <a:r>
              <a:rPr lang="sv-SE" sz="2400" dirty="0"/>
              <a:t> </a:t>
            </a:r>
            <a:r>
              <a:rPr lang="sv-SE" sz="2400" dirty="0" err="1"/>
              <a:t>if</a:t>
            </a:r>
            <a:r>
              <a:rPr lang="sv-SE" sz="2400" dirty="0"/>
              <a:t> parameter </a:t>
            </a:r>
            <a:r>
              <a:rPr lang="sv-SE" sz="2400" dirty="0" err="1"/>
              <a:t>activated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4098300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93" grpId="0" animBg="1"/>
      <p:bldP spid="94" grpId="0" animBg="1"/>
      <p:bldP spid="95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4" grpId="0" animBg="1"/>
      <p:bldP spid="115" grpId="0" animBg="1"/>
      <p:bldP spid="116" grpId="0" animBg="1"/>
      <p:bldP spid="117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5" grpId="0" animBg="1"/>
      <p:bldP spid="126" grpId="0" animBg="1"/>
      <p:bldP spid="127" grpId="0" animBg="1"/>
      <p:bldP spid="129" grpId="0" animBg="1"/>
      <p:bldP spid="130" grpId="0" animBg="1"/>
      <p:bldP spid="131" grpId="0" animBg="1"/>
      <p:bldP spid="133" grpId="0" animBg="1"/>
      <p:bldP spid="134" grpId="0" animBg="1"/>
      <p:bldP spid="135" grpId="0" animBg="1"/>
      <p:bldP spid="136" grpId="0"/>
      <p:bldP spid="138" grpId="0"/>
      <p:bldP spid="139" grpId="0" animBg="1"/>
      <p:bldP spid="140" grpId="0" animBg="1"/>
      <p:bldP spid="1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22</a:t>
            </a:fld>
            <a:r>
              <a:rPr lang="en-US" smtClean="0"/>
              <a:t>/26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223764" y="3855779"/>
            <a:ext cx="1687501" cy="681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79046" y="2542998"/>
            <a:ext cx="1791870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ctangle 26"/>
          <p:cNvSpPr/>
          <p:nvPr/>
        </p:nvSpPr>
        <p:spPr>
          <a:xfrm>
            <a:off x="3050005" y="2542997"/>
            <a:ext cx="17375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ctangle 27"/>
          <p:cNvSpPr/>
          <p:nvPr/>
        </p:nvSpPr>
        <p:spPr>
          <a:xfrm>
            <a:off x="4929065" y="2542997"/>
            <a:ext cx="160293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Rectangle 28"/>
          <p:cNvSpPr/>
          <p:nvPr/>
        </p:nvSpPr>
        <p:spPr>
          <a:xfrm>
            <a:off x="3814162" y="254299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ectangle 29"/>
          <p:cNvSpPr/>
          <p:nvPr/>
        </p:nvSpPr>
        <p:spPr>
          <a:xfrm>
            <a:off x="3969421" y="2542997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Rectangle 30"/>
          <p:cNvSpPr/>
          <p:nvPr/>
        </p:nvSpPr>
        <p:spPr>
          <a:xfrm>
            <a:off x="4432655" y="2552312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Rectangle 31"/>
          <p:cNvSpPr/>
          <p:nvPr/>
        </p:nvSpPr>
        <p:spPr>
          <a:xfrm>
            <a:off x="4646052" y="2552312"/>
            <a:ext cx="45719" cy="4619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Rectangle 32"/>
          <p:cNvSpPr/>
          <p:nvPr/>
        </p:nvSpPr>
        <p:spPr>
          <a:xfrm>
            <a:off x="847019" y="2773979"/>
            <a:ext cx="7193058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34402" y="2774901"/>
            <a:ext cx="312616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36" idx="3"/>
            <a:endCxn id="39" idx="1"/>
          </p:cNvCxnSpPr>
          <p:nvPr/>
        </p:nvCxnSpPr>
        <p:spPr>
          <a:xfrm>
            <a:off x="3231230" y="3660296"/>
            <a:ext cx="16875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179045" y="3600765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Rectangle 36"/>
          <p:cNvSpPr/>
          <p:nvPr/>
        </p:nvSpPr>
        <p:spPr>
          <a:xfrm>
            <a:off x="3803134" y="3600765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Rectangle 37"/>
          <p:cNvSpPr/>
          <p:nvPr/>
        </p:nvSpPr>
        <p:spPr>
          <a:xfrm>
            <a:off x="4421746" y="3600765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38"/>
          <p:cNvSpPr/>
          <p:nvPr/>
        </p:nvSpPr>
        <p:spPr>
          <a:xfrm>
            <a:off x="4918731" y="3600765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Rectangle 39"/>
          <p:cNvSpPr/>
          <p:nvPr/>
        </p:nvSpPr>
        <p:spPr>
          <a:xfrm>
            <a:off x="3966187" y="3598386"/>
            <a:ext cx="52185" cy="1190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Rectangle 40"/>
          <p:cNvSpPr/>
          <p:nvPr/>
        </p:nvSpPr>
        <p:spPr>
          <a:xfrm>
            <a:off x="5789089" y="2542997"/>
            <a:ext cx="3288737" cy="242002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Rectangle 41"/>
          <p:cNvSpPr/>
          <p:nvPr/>
        </p:nvSpPr>
        <p:spPr>
          <a:xfrm>
            <a:off x="4783346" y="2304047"/>
            <a:ext cx="451729" cy="176510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3" name="Straight Connector 42"/>
          <p:cNvCxnSpPr/>
          <p:nvPr/>
        </p:nvCxnSpPr>
        <p:spPr>
          <a:xfrm>
            <a:off x="5235075" y="2304047"/>
            <a:ext cx="554014" cy="2389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235075" y="4069148"/>
            <a:ext cx="554014" cy="8938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46" idx="1"/>
          </p:cNvCxnSpPr>
          <p:nvPr/>
        </p:nvCxnSpPr>
        <p:spPr>
          <a:xfrm>
            <a:off x="5991726" y="3600765"/>
            <a:ext cx="930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922576" y="3310712"/>
            <a:ext cx="254261" cy="58010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Rectangle 46"/>
          <p:cNvSpPr/>
          <p:nvPr/>
        </p:nvSpPr>
        <p:spPr>
          <a:xfrm>
            <a:off x="6922576" y="2655564"/>
            <a:ext cx="639271" cy="5027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47"/>
          <p:cNvSpPr/>
          <p:nvPr/>
        </p:nvSpPr>
        <p:spPr>
          <a:xfrm>
            <a:off x="5991726" y="2655563"/>
            <a:ext cx="923459" cy="5027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Rectangle 48"/>
          <p:cNvSpPr/>
          <p:nvPr/>
        </p:nvSpPr>
        <p:spPr>
          <a:xfrm>
            <a:off x="5991726" y="4517858"/>
            <a:ext cx="930850" cy="12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176837" y="4418597"/>
            <a:ext cx="385010" cy="35794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/>
          </a:p>
        </p:txBody>
      </p:sp>
      <p:sp>
        <p:nvSpPr>
          <p:cNvPr id="51" name="Rectangle 50"/>
          <p:cNvSpPr/>
          <p:nvPr/>
        </p:nvSpPr>
        <p:spPr>
          <a:xfrm>
            <a:off x="6922576" y="4304296"/>
            <a:ext cx="254261" cy="550445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TextBox 51"/>
          <p:cNvSpPr txBox="1"/>
          <p:nvPr/>
        </p:nvSpPr>
        <p:spPr>
          <a:xfrm>
            <a:off x="746250" y="5327643"/>
            <a:ext cx="394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v-SE" sz="2400" dirty="0" err="1" smtClean="0"/>
              <a:t>Add</a:t>
            </a:r>
            <a:r>
              <a:rPr lang="sv-SE" sz="2400" dirty="0" smtClean="0"/>
              <a:t> </a:t>
            </a:r>
            <a:r>
              <a:rPr lang="sv-SE" sz="2400" dirty="0" err="1" smtClean="0"/>
              <a:t>quality</a:t>
            </a:r>
            <a:r>
              <a:rPr lang="sv-SE" sz="2400" dirty="0" smtClean="0"/>
              <a:t> </a:t>
            </a:r>
            <a:r>
              <a:rPr lang="sv-SE" sz="2400" dirty="0" err="1" smtClean="0"/>
              <a:t>control</a:t>
            </a:r>
            <a:r>
              <a:rPr lang="sv-SE" sz="2400" dirty="0" smtClean="0"/>
              <a:t> </a:t>
            </a:r>
            <a:r>
              <a:rPr lang="sv-SE" sz="2400" dirty="0" err="1" smtClean="0"/>
              <a:t>metrics</a:t>
            </a:r>
            <a:endParaRPr lang="sv-SE" sz="2400" dirty="0"/>
          </a:p>
        </p:txBody>
      </p:sp>
      <p:sp>
        <p:nvSpPr>
          <p:cNvPr id="53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MAKER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34481" y="1227859"/>
            <a:ext cx="2615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/>
              <a:t>Step 7</a:t>
            </a:r>
            <a:r>
              <a:rPr lang="sv-SE" sz="2400" dirty="0" smtClean="0"/>
              <a:t> - Annotation</a:t>
            </a:r>
            <a:endParaRPr lang="sv-SE" sz="2400" dirty="0"/>
          </a:p>
        </p:txBody>
      </p:sp>
      <p:sp>
        <p:nvSpPr>
          <p:cNvPr id="55" name="Rectangle 54"/>
          <p:cNvSpPr/>
          <p:nvPr/>
        </p:nvSpPr>
        <p:spPr>
          <a:xfrm>
            <a:off x="746249" y="4863976"/>
            <a:ext cx="1659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sv-SE" sz="2400" dirty="0" err="1"/>
              <a:t>Add</a:t>
            </a:r>
            <a:r>
              <a:rPr lang="sv-SE" sz="2400" dirty="0"/>
              <a:t> </a:t>
            </a:r>
            <a:r>
              <a:rPr lang="sv-SE" sz="2400" dirty="0" err="1"/>
              <a:t>UTRs</a:t>
            </a:r>
            <a:endParaRPr lang="sv-SE" sz="2400" dirty="0"/>
          </a:p>
        </p:txBody>
      </p:sp>
      <p:sp>
        <p:nvSpPr>
          <p:cNvPr id="56" name="Rectangle 55"/>
          <p:cNvSpPr/>
          <p:nvPr/>
        </p:nvSpPr>
        <p:spPr>
          <a:xfrm>
            <a:off x="3608682" y="4017930"/>
            <a:ext cx="715009" cy="27699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sv-SE" sz="1200" dirty="0"/>
              <a:t>AED=0.3 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3171579" y="3830320"/>
            <a:ext cx="52185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Rectangle 57"/>
          <p:cNvSpPr/>
          <p:nvPr/>
        </p:nvSpPr>
        <p:spPr>
          <a:xfrm>
            <a:off x="3795668" y="3830320"/>
            <a:ext cx="52185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Rectangle 58"/>
          <p:cNvSpPr/>
          <p:nvPr/>
        </p:nvSpPr>
        <p:spPr>
          <a:xfrm>
            <a:off x="4414280" y="3830320"/>
            <a:ext cx="52185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Rectangle 59"/>
          <p:cNvSpPr/>
          <p:nvPr/>
        </p:nvSpPr>
        <p:spPr>
          <a:xfrm>
            <a:off x="4911265" y="3830320"/>
            <a:ext cx="52185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Rectangle 60"/>
          <p:cNvSpPr/>
          <p:nvPr/>
        </p:nvSpPr>
        <p:spPr>
          <a:xfrm>
            <a:off x="3958721" y="3827941"/>
            <a:ext cx="52185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Rectangle 61"/>
          <p:cNvSpPr/>
          <p:nvPr/>
        </p:nvSpPr>
        <p:spPr>
          <a:xfrm>
            <a:off x="4963450" y="3855779"/>
            <a:ext cx="125908" cy="6814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/>
          </a:p>
        </p:txBody>
      </p:sp>
      <p:sp>
        <p:nvSpPr>
          <p:cNvPr id="63" name="Rectangle 62"/>
          <p:cNvSpPr/>
          <p:nvPr/>
        </p:nvSpPr>
        <p:spPr>
          <a:xfrm>
            <a:off x="3050005" y="3855779"/>
            <a:ext cx="121574" cy="6814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/>
          </a:p>
        </p:txBody>
      </p:sp>
      <p:cxnSp>
        <p:nvCxnSpPr>
          <p:cNvPr id="64" name="Straight Connector 63"/>
          <p:cNvCxnSpPr/>
          <p:nvPr/>
        </p:nvCxnSpPr>
        <p:spPr>
          <a:xfrm>
            <a:off x="6922576" y="2655563"/>
            <a:ext cx="0" cy="2208413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561847" y="2653586"/>
            <a:ext cx="0" cy="2208413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176837" y="2655564"/>
            <a:ext cx="0" cy="2208413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708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9" grpId="0" animBg="1"/>
      <p:bldP spid="50" grpId="0" animBg="1"/>
      <p:bldP spid="51" grpId="0" animBg="1"/>
      <p:bldP spid="52" grpId="0"/>
      <p:bldP spid="55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23</a:t>
            </a:fld>
            <a:r>
              <a:rPr lang="en-US" smtClean="0"/>
              <a:t>/26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32753" y="2761712"/>
            <a:ext cx="1089981" cy="1283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800501" y="2761711"/>
            <a:ext cx="2208943" cy="1283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593324" y="2761711"/>
            <a:ext cx="2208943" cy="1283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283146" y="2761711"/>
            <a:ext cx="751459" cy="12837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66520" y="3266721"/>
            <a:ext cx="8829855" cy="466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0000"/>
                </a:solidFill>
              </a:rPr>
              <a:t>DNA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MAKER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34481" y="1227859"/>
            <a:ext cx="409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/>
              <a:t>Step 8</a:t>
            </a:r>
            <a:r>
              <a:rPr lang="sv-SE" sz="2400" dirty="0" smtClean="0"/>
              <a:t> </a:t>
            </a:r>
            <a:r>
              <a:rPr lang="mr-IN" sz="2400" dirty="0" smtClean="0"/>
              <a:t>–</a:t>
            </a:r>
            <a:r>
              <a:rPr lang="sv-SE" sz="2400" dirty="0" smtClean="0"/>
              <a:t> </a:t>
            </a:r>
            <a:r>
              <a:rPr lang="sv-SE" sz="2400" dirty="0" err="1" smtClean="0"/>
              <a:t>Selecting</a:t>
            </a:r>
            <a:r>
              <a:rPr lang="sv-SE" sz="2400" dirty="0" smtClean="0"/>
              <a:t> gene </a:t>
            </a:r>
            <a:r>
              <a:rPr lang="sv-SE" sz="2400" dirty="0" err="1" smtClean="0"/>
              <a:t>models</a:t>
            </a:r>
            <a:endParaRPr lang="sv-SE" sz="2400" dirty="0"/>
          </a:p>
        </p:txBody>
      </p:sp>
      <p:sp>
        <p:nvSpPr>
          <p:cNvPr id="32" name="Rectangle 31"/>
          <p:cNvSpPr/>
          <p:nvPr/>
        </p:nvSpPr>
        <p:spPr>
          <a:xfrm>
            <a:off x="1895475" y="3463646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Rectangle 32"/>
          <p:cNvSpPr/>
          <p:nvPr/>
        </p:nvSpPr>
        <p:spPr>
          <a:xfrm>
            <a:off x="3700450" y="3463644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Rectangle 33"/>
          <p:cNvSpPr/>
          <p:nvPr/>
        </p:nvSpPr>
        <p:spPr>
          <a:xfrm>
            <a:off x="4844068" y="3659428"/>
            <a:ext cx="160398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5" name="Rectangle 34"/>
          <p:cNvSpPr/>
          <p:nvPr/>
        </p:nvSpPr>
        <p:spPr>
          <a:xfrm>
            <a:off x="6399965" y="3657049"/>
            <a:ext cx="140524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Rectangle 35"/>
          <p:cNvSpPr/>
          <p:nvPr/>
        </p:nvSpPr>
        <p:spPr>
          <a:xfrm>
            <a:off x="7133949" y="3655268"/>
            <a:ext cx="205808" cy="114300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Rectangle 36"/>
          <p:cNvSpPr/>
          <p:nvPr/>
        </p:nvSpPr>
        <p:spPr>
          <a:xfrm>
            <a:off x="7882627" y="3664073"/>
            <a:ext cx="126653" cy="114300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Rectangle 37"/>
          <p:cNvSpPr/>
          <p:nvPr/>
        </p:nvSpPr>
        <p:spPr>
          <a:xfrm>
            <a:off x="1895475" y="3676127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38"/>
          <p:cNvSpPr/>
          <p:nvPr/>
        </p:nvSpPr>
        <p:spPr>
          <a:xfrm>
            <a:off x="3436369" y="3675575"/>
            <a:ext cx="102553" cy="116683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Rectangle 39"/>
          <p:cNvSpPr/>
          <p:nvPr/>
        </p:nvSpPr>
        <p:spPr>
          <a:xfrm>
            <a:off x="4845097" y="3466023"/>
            <a:ext cx="160398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Rectangle 40"/>
          <p:cNvSpPr/>
          <p:nvPr/>
        </p:nvSpPr>
        <p:spPr>
          <a:xfrm>
            <a:off x="6400994" y="3463644"/>
            <a:ext cx="140524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TextBox 41"/>
          <p:cNvSpPr txBox="1"/>
          <p:nvPr/>
        </p:nvSpPr>
        <p:spPr>
          <a:xfrm>
            <a:off x="0" y="3420146"/>
            <a:ext cx="1563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Gene </a:t>
            </a:r>
            <a:r>
              <a:rPr lang="en-US" sz="2000" dirty="0" smtClean="0"/>
              <a:t>models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2351237" y="1836304"/>
            <a:ext cx="5469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sv-SE" dirty="0" err="1" smtClean="0"/>
              <a:t>selected</a:t>
            </a:r>
            <a:r>
              <a:rPr lang="sv-SE" dirty="0" smtClean="0"/>
              <a:t> in </a:t>
            </a:r>
            <a:r>
              <a:rPr lang="sv-SE" dirty="0" err="1" smtClean="0"/>
              <a:t>agreement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the </a:t>
            </a:r>
            <a:r>
              <a:rPr lang="sv-SE" dirty="0" err="1" smtClean="0"/>
              <a:t>available</a:t>
            </a:r>
            <a:r>
              <a:rPr lang="sv-SE" dirty="0" smtClean="0"/>
              <a:t> </a:t>
            </a:r>
            <a:r>
              <a:rPr lang="sv-SE" dirty="0" err="1" smtClean="0"/>
              <a:t>evidence</a:t>
            </a:r>
            <a:endParaRPr lang="sv-SE" dirty="0" smtClean="0"/>
          </a:p>
          <a:p>
            <a:pPr marL="285750" indent="-285750">
              <a:buFont typeface="Symbol" charset="0"/>
              <a:buChar char=""/>
            </a:pPr>
            <a:r>
              <a:rPr lang="sv-SE" dirty="0" smtClean="0"/>
              <a:t>The minimum </a:t>
            </a:r>
            <a:r>
              <a:rPr lang="sv-SE" dirty="0" err="1"/>
              <a:t>a</a:t>
            </a:r>
            <a:r>
              <a:rPr lang="sv-SE" dirty="0" err="1" smtClean="0"/>
              <a:t>greement</a:t>
            </a:r>
            <a:r>
              <a:rPr lang="sv-SE" dirty="0" smtClean="0"/>
              <a:t> </a:t>
            </a:r>
            <a:r>
              <a:rPr lang="sv-SE" dirty="0" err="1"/>
              <a:t>threshold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smtClean="0"/>
              <a:t>chosen</a:t>
            </a:r>
            <a:endParaRPr lang="sv-SE" dirty="0"/>
          </a:p>
        </p:txBody>
      </p:sp>
      <p:sp>
        <p:nvSpPr>
          <p:cNvPr id="44" name="Rectangle 43"/>
          <p:cNvSpPr/>
          <p:nvPr/>
        </p:nvSpPr>
        <p:spPr>
          <a:xfrm>
            <a:off x="4759193" y="3076449"/>
            <a:ext cx="246302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399965" y="3076449"/>
            <a:ext cx="222891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568615" y="2859543"/>
            <a:ext cx="225221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399964" y="2859543"/>
            <a:ext cx="222891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814112" y="3099309"/>
            <a:ext cx="10402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509422" y="3099309"/>
            <a:ext cx="10402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55240" y="3099309"/>
            <a:ext cx="52013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568615" y="3076449"/>
            <a:ext cx="225221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176627" y="3076449"/>
            <a:ext cx="225221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759192" y="2965310"/>
            <a:ext cx="245275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568615" y="2965310"/>
            <a:ext cx="225221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316980" y="3076449"/>
            <a:ext cx="179393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436369" y="3076449"/>
            <a:ext cx="183891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111716" y="3076449"/>
            <a:ext cx="183891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617825" y="3076449"/>
            <a:ext cx="183891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617825" y="2961766"/>
            <a:ext cx="183891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436369" y="2961766"/>
            <a:ext cx="171365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111716" y="2961766"/>
            <a:ext cx="183891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312482" y="2859543"/>
            <a:ext cx="183891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111715" y="2859543"/>
            <a:ext cx="183891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617825" y="2859543"/>
            <a:ext cx="183891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004467" y="3494952"/>
            <a:ext cx="1396528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05495" y="3679550"/>
            <a:ext cx="1396528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176627" y="3659428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Rectangle 67"/>
          <p:cNvSpPr/>
          <p:nvPr/>
        </p:nvSpPr>
        <p:spPr>
          <a:xfrm>
            <a:off x="5568615" y="3659428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Rectangle 68"/>
          <p:cNvSpPr/>
          <p:nvPr/>
        </p:nvSpPr>
        <p:spPr>
          <a:xfrm>
            <a:off x="5568615" y="3463644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Rectangle 69"/>
          <p:cNvSpPr/>
          <p:nvPr/>
        </p:nvSpPr>
        <p:spPr>
          <a:xfrm>
            <a:off x="2079366" y="3494952"/>
            <a:ext cx="1621084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079366" y="3703801"/>
            <a:ext cx="1357003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312482" y="3463644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Rectangle 72"/>
          <p:cNvSpPr/>
          <p:nvPr/>
        </p:nvSpPr>
        <p:spPr>
          <a:xfrm>
            <a:off x="3111716" y="3461265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4" name="Rectangle 73"/>
          <p:cNvSpPr/>
          <p:nvPr/>
        </p:nvSpPr>
        <p:spPr>
          <a:xfrm>
            <a:off x="2617825" y="3461265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Rectangle 74"/>
          <p:cNvSpPr/>
          <p:nvPr/>
        </p:nvSpPr>
        <p:spPr>
          <a:xfrm>
            <a:off x="2316980" y="3675575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6" name="Rectangle 75"/>
          <p:cNvSpPr/>
          <p:nvPr/>
        </p:nvSpPr>
        <p:spPr>
          <a:xfrm>
            <a:off x="3111716" y="3673196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7" name="Rectangle 76"/>
          <p:cNvSpPr/>
          <p:nvPr/>
        </p:nvSpPr>
        <p:spPr>
          <a:xfrm>
            <a:off x="2617825" y="3676127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0" name="Rectangle 79"/>
          <p:cNvSpPr/>
          <p:nvPr/>
        </p:nvSpPr>
        <p:spPr>
          <a:xfrm>
            <a:off x="7339756" y="3690000"/>
            <a:ext cx="542871" cy="482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3291" y="2761711"/>
            <a:ext cx="1151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Evidence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147922" y="4396917"/>
            <a:ext cx="2963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Final MAKER Annotation</a:t>
            </a:r>
            <a:r>
              <a:rPr lang="en-US" sz="2000" dirty="0" smtClean="0"/>
              <a:t>: </a:t>
            </a:r>
            <a:endParaRPr lang="en-US" sz="2000" dirty="0"/>
          </a:p>
        </p:txBody>
      </p:sp>
      <p:sp>
        <p:nvSpPr>
          <p:cNvPr id="83" name="Rectangle 82"/>
          <p:cNvSpPr/>
          <p:nvPr/>
        </p:nvSpPr>
        <p:spPr>
          <a:xfrm>
            <a:off x="3538923" y="3702621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84" name="Rectangle 83"/>
          <p:cNvSpPr/>
          <p:nvPr/>
        </p:nvSpPr>
        <p:spPr>
          <a:xfrm>
            <a:off x="4759192" y="3687244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85" name="Rectangle 84"/>
          <p:cNvSpPr/>
          <p:nvPr/>
        </p:nvSpPr>
        <p:spPr>
          <a:xfrm>
            <a:off x="4759192" y="3494952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86" name="Rectangle 85"/>
          <p:cNvSpPr/>
          <p:nvPr/>
        </p:nvSpPr>
        <p:spPr>
          <a:xfrm>
            <a:off x="6541518" y="3492994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89" name="Rectangle 88"/>
          <p:cNvSpPr/>
          <p:nvPr/>
        </p:nvSpPr>
        <p:spPr>
          <a:xfrm>
            <a:off x="6541518" y="3680330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90" name="Left Brace 89"/>
          <p:cNvSpPr/>
          <p:nvPr/>
        </p:nvSpPr>
        <p:spPr>
          <a:xfrm>
            <a:off x="1575360" y="2847851"/>
            <a:ext cx="164210" cy="3375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 Brace 90"/>
          <p:cNvSpPr/>
          <p:nvPr/>
        </p:nvSpPr>
        <p:spPr>
          <a:xfrm>
            <a:off x="1575360" y="3458097"/>
            <a:ext cx="164210" cy="3375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47923" y="5000409"/>
            <a:ext cx="1695208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</a:t>
            </a:r>
            <a:r>
              <a:rPr lang="en-US" dirty="0" err="1" smtClean="0"/>
              <a:t>eep_preds</a:t>
            </a:r>
            <a:r>
              <a:rPr lang="en-US" dirty="0" smtClean="0"/>
              <a:t>=0</a:t>
            </a:r>
          </a:p>
          <a:p>
            <a:r>
              <a:rPr lang="en-US" sz="1400" dirty="0" smtClean="0"/>
              <a:t>Maximum sensitivity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895475" y="4954135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4" name="Rectangle 93"/>
          <p:cNvSpPr/>
          <p:nvPr/>
        </p:nvSpPr>
        <p:spPr>
          <a:xfrm>
            <a:off x="3700450" y="4954133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5" name="Rectangle 94"/>
          <p:cNvSpPr/>
          <p:nvPr/>
        </p:nvSpPr>
        <p:spPr>
          <a:xfrm>
            <a:off x="4844068" y="5149917"/>
            <a:ext cx="160398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96" name="Rectangle 95"/>
          <p:cNvSpPr/>
          <p:nvPr/>
        </p:nvSpPr>
        <p:spPr>
          <a:xfrm>
            <a:off x="6399965" y="5147538"/>
            <a:ext cx="140524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7" name="Rectangle 96"/>
          <p:cNvSpPr/>
          <p:nvPr/>
        </p:nvSpPr>
        <p:spPr>
          <a:xfrm>
            <a:off x="1895475" y="5166616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8" name="Rectangle 97"/>
          <p:cNvSpPr/>
          <p:nvPr/>
        </p:nvSpPr>
        <p:spPr>
          <a:xfrm>
            <a:off x="3436369" y="5166064"/>
            <a:ext cx="102553" cy="116683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0" name="Rectangle 99"/>
          <p:cNvSpPr/>
          <p:nvPr/>
        </p:nvSpPr>
        <p:spPr>
          <a:xfrm>
            <a:off x="4845097" y="4956512"/>
            <a:ext cx="160398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Rectangle 100"/>
          <p:cNvSpPr/>
          <p:nvPr/>
        </p:nvSpPr>
        <p:spPr>
          <a:xfrm>
            <a:off x="6400994" y="4954133"/>
            <a:ext cx="140524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2" name="Rectangle 101"/>
          <p:cNvSpPr/>
          <p:nvPr/>
        </p:nvSpPr>
        <p:spPr>
          <a:xfrm>
            <a:off x="5004467" y="4985441"/>
            <a:ext cx="1396528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005495" y="5170039"/>
            <a:ext cx="1396528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176627" y="5149917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5" name="Rectangle 104"/>
          <p:cNvSpPr/>
          <p:nvPr/>
        </p:nvSpPr>
        <p:spPr>
          <a:xfrm>
            <a:off x="5568615" y="5149917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3" name="Rectangle 122"/>
          <p:cNvSpPr/>
          <p:nvPr/>
        </p:nvSpPr>
        <p:spPr>
          <a:xfrm>
            <a:off x="5568615" y="4954133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4" name="Rectangle 123"/>
          <p:cNvSpPr/>
          <p:nvPr/>
        </p:nvSpPr>
        <p:spPr>
          <a:xfrm>
            <a:off x="2079366" y="4985441"/>
            <a:ext cx="1621084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079366" y="5194290"/>
            <a:ext cx="1357003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312482" y="4954133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7" name="Rectangle 126"/>
          <p:cNvSpPr/>
          <p:nvPr/>
        </p:nvSpPr>
        <p:spPr>
          <a:xfrm>
            <a:off x="3111716" y="4951754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8" name="Rectangle 127"/>
          <p:cNvSpPr/>
          <p:nvPr/>
        </p:nvSpPr>
        <p:spPr>
          <a:xfrm>
            <a:off x="2617825" y="4951754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9" name="Rectangle 128"/>
          <p:cNvSpPr/>
          <p:nvPr/>
        </p:nvSpPr>
        <p:spPr>
          <a:xfrm>
            <a:off x="2316980" y="5166064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0" name="Rectangle 129"/>
          <p:cNvSpPr/>
          <p:nvPr/>
        </p:nvSpPr>
        <p:spPr>
          <a:xfrm>
            <a:off x="3111716" y="5163685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1" name="Rectangle 130"/>
          <p:cNvSpPr/>
          <p:nvPr/>
        </p:nvSpPr>
        <p:spPr>
          <a:xfrm>
            <a:off x="2617825" y="5166616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2" name="Rectangle 131"/>
          <p:cNvSpPr/>
          <p:nvPr/>
        </p:nvSpPr>
        <p:spPr>
          <a:xfrm>
            <a:off x="3538923" y="5193110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133" name="Rectangle 132"/>
          <p:cNvSpPr/>
          <p:nvPr/>
        </p:nvSpPr>
        <p:spPr>
          <a:xfrm>
            <a:off x="4759192" y="5177733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134" name="Rectangle 133"/>
          <p:cNvSpPr/>
          <p:nvPr/>
        </p:nvSpPr>
        <p:spPr>
          <a:xfrm>
            <a:off x="4759192" y="4985441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135" name="Rectangle 134"/>
          <p:cNvSpPr/>
          <p:nvPr/>
        </p:nvSpPr>
        <p:spPr>
          <a:xfrm>
            <a:off x="6541518" y="4983483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136" name="Rectangle 135"/>
          <p:cNvSpPr/>
          <p:nvPr/>
        </p:nvSpPr>
        <p:spPr>
          <a:xfrm>
            <a:off x="6541518" y="5170819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137" name="Rectangle 136"/>
          <p:cNvSpPr/>
          <p:nvPr/>
        </p:nvSpPr>
        <p:spPr>
          <a:xfrm>
            <a:off x="1895475" y="5855105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8" name="Rectangle 137"/>
          <p:cNvSpPr/>
          <p:nvPr/>
        </p:nvSpPr>
        <p:spPr>
          <a:xfrm>
            <a:off x="3700450" y="5855103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9" name="Rectangle 138"/>
          <p:cNvSpPr/>
          <p:nvPr/>
        </p:nvSpPr>
        <p:spPr>
          <a:xfrm>
            <a:off x="4844068" y="6050887"/>
            <a:ext cx="160398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0" name="Rectangle 139"/>
          <p:cNvSpPr/>
          <p:nvPr/>
        </p:nvSpPr>
        <p:spPr>
          <a:xfrm>
            <a:off x="6399965" y="6048508"/>
            <a:ext cx="140524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1" name="Rectangle 140"/>
          <p:cNvSpPr/>
          <p:nvPr/>
        </p:nvSpPr>
        <p:spPr>
          <a:xfrm>
            <a:off x="7133950" y="6046727"/>
            <a:ext cx="205808" cy="114300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2" name="Rectangle 141"/>
          <p:cNvSpPr/>
          <p:nvPr/>
        </p:nvSpPr>
        <p:spPr>
          <a:xfrm>
            <a:off x="7882628" y="6055532"/>
            <a:ext cx="126653" cy="114300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3" name="Rectangle 142"/>
          <p:cNvSpPr/>
          <p:nvPr/>
        </p:nvSpPr>
        <p:spPr>
          <a:xfrm>
            <a:off x="1895475" y="6067586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4" name="Rectangle 143"/>
          <p:cNvSpPr/>
          <p:nvPr/>
        </p:nvSpPr>
        <p:spPr>
          <a:xfrm>
            <a:off x="3436369" y="6067034"/>
            <a:ext cx="102553" cy="116683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5" name="Rectangle 144"/>
          <p:cNvSpPr/>
          <p:nvPr/>
        </p:nvSpPr>
        <p:spPr>
          <a:xfrm>
            <a:off x="4845097" y="5857482"/>
            <a:ext cx="160398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6" name="Rectangle 145"/>
          <p:cNvSpPr/>
          <p:nvPr/>
        </p:nvSpPr>
        <p:spPr>
          <a:xfrm>
            <a:off x="6400994" y="5855103"/>
            <a:ext cx="140524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7" name="Rectangle 146"/>
          <p:cNvSpPr/>
          <p:nvPr/>
        </p:nvSpPr>
        <p:spPr>
          <a:xfrm>
            <a:off x="5004467" y="5886411"/>
            <a:ext cx="1396528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005495" y="6071009"/>
            <a:ext cx="1396528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176627" y="6050887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0" name="Rectangle 149"/>
          <p:cNvSpPr/>
          <p:nvPr/>
        </p:nvSpPr>
        <p:spPr>
          <a:xfrm>
            <a:off x="5568615" y="6050887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1" name="Rectangle 150"/>
          <p:cNvSpPr/>
          <p:nvPr/>
        </p:nvSpPr>
        <p:spPr>
          <a:xfrm>
            <a:off x="5568615" y="5855103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2" name="Rectangle 151"/>
          <p:cNvSpPr/>
          <p:nvPr/>
        </p:nvSpPr>
        <p:spPr>
          <a:xfrm>
            <a:off x="2079366" y="5886411"/>
            <a:ext cx="1621084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2079366" y="6095260"/>
            <a:ext cx="1357003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2312482" y="5855103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5" name="Rectangle 154"/>
          <p:cNvSpPr/>
          <p:nvPr/>
        </p:nvSpPr>
        <p:spPr>
          <a:xfrm>
            <a:off x="3111716" y="5852724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6" name="Rectangle 155"/>
          <p:cNvSpPr/>
          <p:nvPr/>
        </p:nvSpPr>
        <p:spPr>
          <a:xfrm>
            <a:off x="2617825" y="5852724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7" name="Rectangle 156"/>
          <p:cNvSpPr/>
          <p:nvPr/>
        </p:nvSpPr>
        <p:spPr>
          <a:xfrm>
            <a:off x="2316980" y="6067034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8" name="Rectangle 157"/>
          <p:cNvSpPr/>
          <p:nvPr/>
        </p:nvSpPr>
        <p:spPr>
          <a:xfrm>
            <a:off x="3111716" y="6064655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9" name="Rectangle 158"/>
          <p:cNvSpPr/>
          <p:nvPr/>
        </p:nvSpPr>
        <p:spPr>
          <a:xfrm>
            <a:off x="2617825" y="6067586"/>
            <a:ext cx="18389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0" name="Rectangle 159"/>
          <p:cNvSpPr/>
          <p:nvPr/>
        </p:nvSpPr>
        <p:spPr>
          <a:xfrm>
            <a:off x="7339757" y="6081459"/>
            <a:ext cx="542871" cy="482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538923" y="6094080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162" name="Rectangle 161"/>
          <p:cNvSpPr/>
          <p:nvPr/>
        </p:nvSpPr>
        <p:spPr>
          <a:xfrm>
            <a:off x="4759192" y="6078703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163" name="Rectangle 162"/>
          <p:cNvSpPr/>
          <p:nvPr/>
        </p:nvSpPr>
        <p:spPr>
          <a:xfrm>
            <a:off x="4759192" y="5886411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164" name="Rectangle 163"/>
          <p:cNvSpPr/>
          <p:nvPr/>
        </p:nvSpPr>
        <p:spPr>
          <a:xfrm>
            <a:off x="6541518" y="5884453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165" name="Rectangle 164"/>
          <p:cNvSpPr/>
          <p:nvPr/>
        </p:nvSpPr>
        <p:spPr>
          <a:xfrm>
            <a:off x="6541518" y="6071789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166" name="Rectangle 165"/>
          <p:cNvSpPr/>
          <p:nvPr/>
        </p:nvSpPr>
        <p:spPr>
          <a:xfrm>
            <a:off x="147923" y="5886343"/>
            <a:ext cx="1515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</a:t>
            </a:r>
            <a:r>
              <a:rPr lang="en-US" dirty="0" err="1" smtClean="0"/>
              <a:t>eep_preds</a:t>
            </a:r>
            <a:r>
              <a:rPr lang="en-US" dirty="0" smtClean="0"/>
              <a:t>=</a:t>
            </a:r>
            <a:r>
              <a:rPr lang="en-US" dirty="0"/>
              <a:t>1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3436369" y="5368160"/>
            <a:ext cx="1302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lt_splice</a:t>
            </a:r>
            <a:r>
              <a:rPr lang="en-US" dirty="0" smtClean="0"/>
              <a:t>=</a:t>
            </a:r>
            <a:r>
              <a:rPr lang="en-US" dirty="0"/>
              <a:t>1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149883" y="6289094"/>
            <a:ext cx="18789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specificity	 sensitivity</a:t>
            </a:r>
            <a:endParaRPr lang="en-US" sz="1400" dirty="0"/>
          </a:p>
        </p:txBody>
      </p:sp>
      <p:sp>
        <p:nvSpPr>
          <p:cNvPr id="169" name="Down Arrow 168"/>
          <p:cNvSpPr/>
          <p:nvPr/>
        </p:nvSpPr>
        <p:spPr>
          <a:xfrm rot="12306449">
            <a:off x="1008934" y="6243202"/>
            <a:ext cx="155732" cy="285507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Down Arrow 169"/>
          <p:cNvSpPr/>
          <p:nvPr/>
        </p:nvSpPr>
        <p:spPr>
          <a:xfrm rot="19931462">
            <a:off x="1938945" y="6269725"/>
            <a:ext cx="155732" cy="285507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34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5446422" y="2778411"/>
            <a:ext cx="1036549" cy="2282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MAKER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4481" y="1227859"/>
            <a:ext cx="3970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err="1" smtClean="0"/>
              <a:t>Tip</a:t>
            </a:r>
            <a:r>
              <a:rPr lang="sv-SE" sz="2400" dirty="0" smtClean="0"/>
              <a:t> </a:t>
            </a:r>
            <a:r>
              <a:rPr lang="sv-SE" sz="2400" dirty="0"/>
              <a:t>-</a:t>
            </a:r>
            <a:r>
              <a:rPr lang="sv-SE" sz="2400" dirty="0" smtClean="0"/>
              <a:t> </a:t>
            </a:r>
            <a:r>
              <a:rPr lang="sv-SE" sz="2400" dirty="0" err="1" smtClean="0"/>
              <a:t>complete</a:t>
            </a:r>
            <a:r>
              <a:rPr lang="sv-SE" sz="2400" dirty="0" smtClean="0"/>
              <a:t> the annotation</a:t>
            </a:r>
            <a:endParaRPr lang="sv-SE" sz="2400" dirty="0"/>
          </a:p>
        </p:txBody>
      </p:sp>
      <p:sp>
        <p:nvSpPr>
          <p:cNvPr id="8" name="Rectangle 7"/>
          <p:cNvSpPr/>
          <p:nvPr/>
        </p:nvSpPr>
        <p:spPr>
          <a:xfrm>
            <a:off x="2978525" y="2778293"/>
            <a:ext cx="2208943" cy="22825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68347" y="2778293"/>
            <a:ext cx="751459" cy="22825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64676" y="3283303"/>
            <a:ext cx="5485218" cy="466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000000"/>
                </a:solidFill>
              </a:rPr>
              <a:t>DNA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29269" y="3925490"/>
            <a:ext cx="160398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4" name="Rectangle 13"/>
          <p:cNvSpPr/>
          <p:nvPr/>
        </p:nvSpPr>
        <p:spPr>
          <a:xfrm>
            <a:off x="4785166" y="3923111"/>
            <a:ext cx="140524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Rectangle 14"/>
          <p:cNvSpPr/>
          <p:nvPr/>
        </p:nvSpPr>
        <p:spPr>
          <a:xfrm>
            <a:off x="5519150" y="3921330"/>
            <a:ext cx="205808" cy="114300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Rectangle 15"/>
          <p:cNvSpPr/>
          <p:nvPr/>
        </p:nvSpPr>
        <p:spPr>
          <a:xfrm>
            <a:off x="6267828" y="3930135"/>
            <a:ext cx="126653" cy="114300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Rectangle 18"/>
          <p:cNvSpPr/>
          <p:nvPr/>
        </p:nvSpPr>
        <p:spPr>
          <a:xfrm>
            <a:off x="3230298" y="3732085"/>
            <a:ext cx="160398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ctangle 19"/>
          <p:cNvSpPr/>
          <p:nvPr/>
        </p:nvSpPr>
        <p:spPr>
          <a:xfrm>
            <a:off x="4786195" y="3729706"/>
            <a:ext cx="140524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TextBox 20"/>
          <p:cNvSpPr txBox="1"/>
          <p:nvPr/>
        </p:nvSpPr>
        <p:spPr>
          <a:xfrm>
            <a:off x="196635" y="3522206"/>
            <a:ext cx="2097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MAKER </a:t>
            </a:r>
            <a:r>
              <a:rPr lang="en-US" sz="2000" i="1" dirty="0" err="1" smtClean="0"/>
              <a:t>ab</a:t>
            </a:r>
            <a:r>
              <a:rPr lang="en-US" sz="2000" i="1" dirty="0" smtClean="0"/>
              <a:t>-initio </a:t>
            </a:r>
            <a:r>
              <a:rPr lang="en-US" sz="2000" dirty="0" smtClean="0"/>
              <a:t>evidence-driven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3144394" y="3093031"/>
            <a:ext cx="246302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785166" y="3093031"/>
            <a:ext cx="222891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53816" y="2876125"/>
            <a:ext cx="225221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85165" y="2876125"/>
            <a:ext cx="222891" cy="45719"/>
          </a:xfrm>
          <a:prstGeom prst="rect">
            <a:avLst/>
          </a:prstGeom>
          <a:solidFill>
            <a:srgbClr val="CCC1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99313" y="3115891"/>
            <a:ext cx="10402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94623" y="3115891"/>
            <a:ext cx="10402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40441" y="3115891"/>
            <a:ext cx="52013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953816" y="3093031"/>
            <a:ext cx="225221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561828" y="3093031"/>
            <a:ext cx="225221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144393" y="2981892"/>
            <a:ext cx="245275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953816" y="2981892"/>
            <a:ext cx="225221" cy="4571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389668" y="3761014"/>
            <a:ext cx="1396528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390696" y="3945612"/>
            <a:ext cx="1396528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561828" y="3925490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Rectangle 45"/>
          <p:cNvSpPr/>
          <p:nvPr/>
        </p:nvSpPr>
        <p:spPr>
          <a:xfrm>
            <a:off x="3953816" y="3925490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Rectangle 46"/>
          <p:cNvSpPr/>
          <p:nvPr/>
        </p:nvSpPr>
        <p:spPr>
          <a:xfrm>
            <a:off x="3953816" y="3729706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Rectangle 55"/>
          <p:cNvSpPr/>
          <p:nvPr/>
        </p:nvSpPr>
        <p:spPr>
          <a:xfrm>
            <a:off x="5724957" y="3956062"/>
            <a:ext cx="542871" cy="482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3291" y="2761711"/>
            <a:ext cx="1151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Evidence</a:t>
            </a:r>
            <a:endParaRPr lang="en-US" sz="2400" dirty="0"/>
          </a:p>
        </p:txBody>
      </p:sp>
      <p:sp>
        <p:nvSpPr>
          <p:cNvPr id="59" name="Rectangle 58"/>
          <p:cNvSpPr/>
          <p:nvPr/>
        </p:nvSpPr>
        <p:spPr>
          <a:xfrm>
            <a:off x="3144393" y="3953306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60" name="Rectangle 59"/>
          <p:cNvSpPr/>
          <p:nvPr/>
        </p:nvSpPr>
        <p:spPr>
          <a:xfrm>
            <a:off x="3144393" y="3761014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61" name="Rectangle 60"/>
          <p:cNvSpPr/>
          <p:nvPr/>
        </p:nvSpPr>
        <p:spPr>
          <a:xfrm>
            <a:off x="4926719" y="3759056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62" name="Rectangle 61"/>
          <p:cNvSpPr/>
          <p:nvPr/>
        </p:nvSpPr>
        <p:spPr>
          <a:xfrm>
            <a:off x="4926719" y="3946392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63" name="Left Brace 62"/>
          <p:cNvSpPr/>
          <p:nvPr/>
        </p:nvSpPr>
        <p:spPr>
          <a:xfrm>
            <a:off x="2694927" y="2847851"/>
            <a:ext cx="164210" cy="3375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Brace 63"/>
          <p:cNvSpPr/>
          <p:nvPr/>
        </p:nvSpPr>
        <p:spPr>
          <a:xfrm>
            <a:off x="2694927" y="3707577"/>
            <a:ext cx="164210" cy="3375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0" y="4482174"/>
            <a:ext cx="2646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MAKER evidence based</a:t>
            </a:r>
            <a:endParaRPr lang="en-US" sz="2000" dirty="0"/>
          </a:p>
        </p:txBody>
      </p:sp>
      <p:sp>
        <p:nvSpPr>
          <p:cNvPr id="67" name="Rectangle 66"/>
          <p:cNvSpPr/>
          <p:nvPr/>
        </p:nvSpPr>
        <p:spPr>
          <a:xfrm>
            <a:off x="7199313" y="4671792"/>
            <a:ext cx="104025" cy="114300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Rectangle 67"/>
          <p:cNvSpPr/>
          <p:nvPr/>
        </p:nvSpPr>
        <p:spPr>
          <a:xfrm>
            <a:off x="6792454" y="4700481"/>
            <a:ext cx="406859" cy="5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229270" y="4661327"/>
            <a:ext cx="160398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1" name="Rectangle 70"/>
          <p:cNvSpPr/>
          <p:nvPr/>
        </p:nvSpPr>
        <p:spPr>
          <a:xfrm>
            <a:off x="4785167" y="4658948"/>
            <a:ext cx="140524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2" name="Rectangle 71"/>
          <p:cNvSpPr/>
          <p:nvPr/>
        </p:nvSpPr>
        <p:spPr>
          <a:xfrm>
            <a:off x="3390697" y="4681449"/>
            <a:ext cx="1396528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61829" y="4661327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4" name="Rectangle 73"/>
          <p:cNvSpPr/>
          <p:nvPr/>
        </p:nvSpPr>
        <p:spPr>
          <a:xfrm>
            <a:off x="3953817" y="4661327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5" name="Rectangle 74"/>
          <p:cNvSpPr/>
          <p:nvPr/>
        </p:nvSpPr>
        <p:spPr>
          <a:xfrm>
            <a:off x="3144394" y="4689143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76" name="Rectangle 75"/>
          <p:cNvSpPr/>
          <p:nvPr/>
        </p:nvSpPr>
        <p:spPr>
          <a:xfrm>
            <a:off x="4926720" y="4682229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66" name="Rectangle 65"/>
          <p:cNvSpPr/>
          <p:nvPr/>
        </p:nvSpPr>
        <p:spPr>
          <a:xfrm>
            <a:off x="6894622" y="4671791"/>
            <a:ext cx="104025" cy="104105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7" name="Rectangle 76"/>
          <p:cNvSpPr/>
          <p:nvPr/>
        </p:nvSpPr>
        <p:spPr>
          <a:xfrm>
            <a:off x="6740441" y="4671791"/>
            <a:ext cx="104025" cy="104105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0" name="Rectangle 79"/>
          <p:cNvSpPr/>
          <p:nvPr/>
        </p:nvSpPr>
        <p:spPr>
          <a:xfrm>
            <a:off x="3229270" y="5902388"/>
            <a:ext cx="160398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1" name="Rectangle 80"/>
          <p:cNvSpPr/>
          <p:nvPr/>
        </p:nvSpPr>
        <p:spPr>
          <a:xfrm>
            <a:off x="4785167" y="5900009"/>
            <a:ext cx="140524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2" name="Rectangle 81"/>
          <p:cNvSpPr/>
          <p:nvPr/>
        </p:nvSpPr>
        <p:spPr>
          <a:xfrm>
            <a:off x="3390697" y="5922510"/>
            <a:ext cx="1396528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561829" y="5902388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Rectangle 83"/>
          <p:cNvSpPr/>
          <p:nvPr/>
        </p:nvSpPr>
        <p:spPr>
          <a:xfrm>
            <a:off x="3953817" y="5902388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5" name="Rectangle 84"/>
          <p:cNvSpPr/>
          <p:nvPr/>
        </p:nvSpPr>
        <p:spPr>
          <a:xfrm>
            <a:off x="3144394" y="5930204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86" name="Rectangle 85"/>
          <p:cNvSpPr/>
          <p:nvPr/>
        </p:nvSpPr>
        <p:spPr>
          <a:xfrm>
            <a:off x="4926720" y="5923290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89" name="Rectangle 88"/>
          <p:cNvSpPr/>
          <p:nvPr/>
        </p:nvSpPr>
        <p:spPr>
          <a:xfrm>
            <a:off x="5519151" y="5901566"/>
            <a:ext cx="205808" cy="114300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0" name="Rectangle 89"/>
          <p:cNvSpPr/>
          <p:nvPr/>
        </p:nvSpPr>
        <p:spPr>
          <a:xfrm>
            <a:off x="6267829" y="5910371"/>
            <a:ext cx="126653" cy="114300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1" name="Rectangle 90"/>
          <p:cNvSpPr/>
          <p:nvPr/>
        </p:nvSpPr>
        <p:spPr>
          <a:xfrm>
            <a:off x="5724958" y="5936298"/>
            <a:ext cx="542871" cy="482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224314" y="5642220"/>
            <a:ext cx="160398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3" name="Rectangle 92"/>
          <p:cNvSpPr/>
          <p:nvPr/>
        </p:nvSpPr>
        <p:spPr>
          <a:xfrm>
            <a:off x="4780211" y="5639841"/>
            <a:ext cx="140524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4" name="Rectangle 93"/>
          <p:cNvSpPr/>
          <p:nvPr/>
        </p:nvSpPr>
        <p:spPr>
          <a:xfrm>
            <a:off x="3383684" y="5671149"/>
            <a:ext cx="1396528" cy="564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947832" y="5639841"/>
            <a:ext cx="225221" cy="119062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Rectangle 95"/>
          <p:cNvSpPr/>
          <p:nvPr/>
        </p:nvSpPr>
        <p:spPr>
          <a:xfrm>
            <a:off x="3138409" y="5671149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97" name="Rectangle 96"/>
          <p:cNvSpPr/>
          <p:nvPr/>
        </p:nvSpPr>
        <p:spPr>
          <a:xfrm>
            <a:off x="4920735" y="5669191"/>
            <a:ext cx="81338" cy="6825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903624" y="4042173"/>
            <a:ext cx="43726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+</a:t>
            </a:r>
            <a:endParaRPr lang="en-US" sz="3200" dirty="0"/>
          </a:p>
        </p:txBody>
      </p:sp>
      <p:sp>
        <p:nvSpPr>
          <p:cNvPr id="100" name="Rectangle 99"/>
          <p:cNvSpPr/>
          <p:nvPr/>
        </p:nvSpPr>
        <p:spPr>
          <a:xfrm>
            <a:off x="7199313" y="5901515"/>
            <a:ext cx="104025" cy="114300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Rectangle 100"/>
          <p:cNvSpPr/>
          <p:nvPr/>
        </p:nvSpPr>
        <p:spPr>
          <a:xfrm>
            <a:off x="6792454" y="5930204"/>
            <a:ext cx="406859" cy="5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894622" y="5901514"/>
            <a:ext cx="104025" cy="104105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3" name="Rectangle 102"/>
          <p:cNvSpPr/>
          <p:nvPr/>
        </p:nvSpPr>
        <p:spPr>
          <a:xfrm>
            <a:off x="6740441" y="5901514"/>
            <a:ext cx="104025" cy="104105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4" name="Left Brace 103"/>
          <p:cNvSpPr/>
          <p:nvPr/>
        </p:nvSpPr>
        <p:spPr>
          <a:xfrm>
            <a:off x="2694927" y="4545002"/>
            <a:ext cx="164210" cy="3375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746643" y="5584449"/>
            <a:ext cx="1188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=&gt; result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24</a:t>
            </a:fld>
            <a:r>
              <a:rPr lang="en-US" smtClean="0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03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100" grpId="0" animBg="1"/>
      <p:bldP spid="101" grpId="0" animBg="1"/>
      <p:bldP spid="102" grpId="0" animBg="1"/>
      <p:bldP spid="103" grpId="0" animBg="1"/>
      <p:bldP spid="10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25</a:t>
            </a:fld>
            <a:r>
              <a:rPr lang="en-US" smtClean="0"/>
              <a:t>/26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666870" y="2079223"/>
            <a:ext cx="345648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sv-SE" dirty="0" smtClean="0"/>
              <a:t>Output = Annotation in </a:t>
            </a:r>
            <a:r>
              <a:rPr lang="sv-SE" b="1" dirty="0" smtClean="0"/>
              <a:t>gff3</a:t>
            </a:r>
            <a:r>
              <a:rPr lang="sv-SE" dirty="0" smtClean="0"/>
              <a:t> format</a:t>
            </a:r>
            <a:endParaRPr lang="sv-SE" dirty="0"/>
          </a:p>
        </p:txBody>
      </p:sp>
      <p:pic>
        <p:nvPicPr>
          <p:cNvPr id="79" name="Picture 6" descr="http://gmod.org/mediawiki/images/thumb/a/ac/JBrowseLogo.png/250px-JBrow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76" y="2721678"/>
            <a:ext cx="23812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10" descr="http://gmod.org/mediawiki/images/thumb/4/4a/WebApolloLogo.png/250px-WebApollo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719" y="4775105"/>
            <a:ext cx="238125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2" descr="http://gmod.org/mediawiki/images/thumb/0/06/TripalLogo.png/250px-Tripal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17" y="5432331"/>
            <a:ext cx="23812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98" descr="500px-MAKER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384" y="1253403"/>
            <a:ext cx="2443254" cy="825820"/>
          </a:xfrm>
          <a:prstGeom prst="rect">
            <a:avLst/>
          </a:prstGeom>
        </p:spPr>
      </p:pic>
      <p:sp>
        <p:nvSpPr>
          <p:cNvPr id="106" name="Rectangle 105"/>
          <p:cNvSpPr/>
          <p:nvPr/>
        </p:nvSpPr>
        <p:spPr>
          <a:xfrm>
            <a:off x="333783" y="4226218"/>
            <a:ext cx="1829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Biological database schema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2828308" y="5286652"/>
            <a:ext cx="3295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rowser</a:t>
            </a:r>
            <a:r>
              <a:rPr lang="en-US" dirty="0"/>
              <a:t>-</a:t>
            </a:r>
            <a:r>
              <a:rPr lang="en-US" dirty="0" smtClean="0"/>
              <a:t>based annotation </a:t>
            </a:r>
            <a:r>
              <a:rPr lang="en-US" dirty="0"/>
              <a:t>editor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82212" y="6112838"/>
            <a:ext cx="2773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Tripal</a:t>
            </a:r>
            <a:r>
              <a:rPr lang="en-US" dirty="0"/>
              <a:t>: </a:t>
            </a:r>
            <a:r>
              <a:rPr lang="en-US" dirty="0" err="1"/>
              <a:t>Chado</a:t>
            </a:r>
            <a:r>
              <a:rPr lang="en-US" dirty="0"/>
              <a:t> web interface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64711" y="3201184"/>
            <a:ext cx="181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Genome </a:t>
            </a:r>
            <a:r>
              <a:rPr lang="en-US" dirty="0"/>
              <a:t>browser</a:t>
            </a:r>
          </a:p>
        </p:txBody>
      </p:sp>
      <p:sp>
        <p:nvSpPr>
          <p:cNvPr id="110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MAKER</a:t>
            </a:r>
            <a:endParaRPr lang="en-US" dirty="0"/>
          </a:p>
        </p:txBody>
      </p:sp>
      <p:cxnSp>
        <p:nvCxnSpPr>
          <p:cNvPr id="111" name="Straight Arrow Connector 110"/>
          <p:cNvCxnSpPr/>
          <p:nvPr/>
        </p:nvCxnSpPr>
        <p:spPr>
          <a:xfrm flipV="1">
            <a:off x="2666870" y="2709704"/>
            <a:ext cx="1588537" cy="491480"/>
          </a:xfrm>
          <a:prstGeom prst="straightConnector1">
            <a:avLst/>
          </a:prstGeom>
          <a:ln w="5715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2178391" y="2721679"/>
            <a:ext cx="2077016" cy="1666706"/>
          </a:xfrm>
          <a:prstGeom prst="straightConnector1">
            <a:avLst/>
          </a:prstGeom>
          <a:ln w="5715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2178391" y="2709705"/>
            <a:ext cx="2038274" cy="2722626"/>
          </a:xfrm>
          <a:prstGeom prst="straightConnector1">
            <a:avLst/>
          </a:prstGeom>
          <a:ln w="5715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6591160" y="2583655"/>
            <a:ext cx="7622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5400" b="1" dirty="0" smtClean="0"/>
              <a:t>…</a:t>
            </a:r>
            <a:endParaRPr lang="en-US" sz="5400" b="1" dirty="0"/>
          </a:p>
        </p:txBody>
      </p:sp>
      <p:cxnSp>
        <p:nvCxnSpPr>
          <p:cNvPr id="115" name="Straight Arrow Connector 114"/>
          <p:cNvCxnSpPr/>
          <p:nvPr/>
        </p:nvCxnSpPr>
        <p:spPr>
          <a:xfrm flipH="1" flipV="1">
            <a:off x="4255407" y="2721679"/>
            <a:ext cx="2095063" cy="2344561"/>
          </a:xfrm>
          <a:prstGeom prst="straightConnector1">
            <a:avLst/>
          </a:prstGeom>
          <a:ln w="5715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 flipV="1">
            <a:off x="4255407" y="2721679"/>
            <a:ext cx="2095063" cy="523874"/>
          </a:xfrm>
          <a:prstGeom prst="straightConnector1">
            <a:avLst/>
          </a:prstGeom>
          <a:ln w="5715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6350469" y="4872549"/>
            <a:ext cx="1638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</a:t>
            </a:r>
            <a:r>
              <a:rPr lang="en-US" sz="2400" b="1" dirty="0" smtClean="0"/>
              <a:t>ubmission</a:t>
            </a:r>
            <a:endParaRPr lang="en-US" b="1" dirty="0"/>
          </a:p>
        </p:txBody>
      </p:sp>
      <p:sp>
        <p:nvSpPr>
          <p:cNvPr id="118" name="Rectangle 117"/>
          <p:cNvSpPr/>
          <p:nvPr/>
        </p:nvSpPr>
        <p:spPr>
          <a:xfrm>
            <a:off x="6115049" y="3764553"/>
            <a:ext cx="29158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Downstream</a:t>
            </a:r>
            <a:r>
              <a:rPr lang="en-US" sz="2400" dirty="0" smtClean="0"/>
              <a:t> </a:t>
            </a:r>
            <a:r>
              <a:rPr lang="en-US" sz="2400" b="1" dirty="0" smtClean="0"/>
              <a:t>analysis</a:t>
            </a:r>
            <a:endParaRPr lang="en-US" sz="2400" b="1" dirty="0"/>
          </a:p>
        </p:txBody>
      </p:sp>
      <p:pic>
        <p:nvPicPr>
          <p:cNvPr id="119" name="Picture 118" descr="500px-Chado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47" y="3936349"/>
            <a:ext cx="1609996" cy="357419"/>
          </a:xfrm>
          <a:prstGeom prst="rect">
            <a:avLst/>
          </a:prstGeom>
        </p:spPr>
      </p:pic>
      <p:cxnSp>
        <p:nvCxnSpPr>
          <p:cNvPr id="120" name="Straight Arrow Connector 119"/>
          <p:cNvCxnSpPr/>
          <p:nvPr/>
        </p:nvCxnSpPr>
        <p:spPr>
          <a:xfrm flipV="1">
            <a:off x="4255408" y="2709705"/>
            <a:ext cx="0" cy="2065400"/>
          </a:xfrm>
          <a:prstGeom prst="straightConnector1">
            <a:avLst/>
          </a:prstGeom>
          <a:ln w="5715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8" idx="1"/>
          </p:cNvCxnSpPr>
          <p:nvPr/>
        </p:nvCxnSpPr>
        <p:spPr>
          <a:xfrm flipH="1" flipV="1">
            <a:off x="4255407" y="2721679"/>
            <a:ext cx="1859642" cy="1273707"/>
          </a:xfrm>
          <a:prstGeom prst="straightConnector1">
            <a:avLst/>
          </a:prstGeom>
          <a:ln w="57150" cmpd="sng"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34481" y="1227859"/>
            <a:ext cx="170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 err="1" smtClean="0"/>
              <a:t>What</a:t>
            </a:r>
            <a:r>
              <a:rPr lang="sv-SE" sz="2400" dirty="0" smtClean="0"/>
              <a:t> </a:t>
            </a:r>
            <a:r>
              <a:rPr lang="sv-SE" sz="2400" dirty="0" err="1" smtClean="0"/>
              <a:t>next</a:t>
            </a:r>
            <a:r>
              <a:rPr lang="sv-SE" sz="2400" dirty="0" smtClean="0"/>
              <a:t> ?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327525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295002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 smtClean="0"/>
              <a:t>THE END</a:t>
            </a:r>
            <a:endParaRPr lang="en-US" sz="20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457890"/>
            <a:ext cx="4147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NBISweden</a:t>
            </a:r>
            <a:r>
              <a:rPr lang="en-US" sz="2000" dirty="0"/>
              <a:t>/GAAS</a:t>
            </a:r>
          </a:p>
        </p:txBody>
      </p:sp>
    </p:spTree>
    <p:extLst>
      <p:ext uri="{BB962C8B-B14F-4D97-AF65-F5344CB8AC3E}">
        <p14:creationId xmlns:p14="http://schemas.microsoft.com/office/powerpoint/2010/main" val="397934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MAKER</a:t>
            </a:r>
            <a:endParaRPr lang="en-US" dirty="0"/>
          </a:p>
        </p:txBody>
      </p:sp>
      <p:pic>
        <p:nvPicPr>
          <p:cNvPr id="4" name="Picture 3" descr="Screen Shot 2018-09-07 at 11.05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70" y="2201862"/>
            <a:ext cx="7797800" cy="1574800"/>
          </a:xfrm>
          <a:prstGeom prst="rect">
            <a:avLst/>
          </a:prstGeom>
        </p:spPr>
      </p:pic>
      <p:pic>
        <p:nvPicPr>
          <p:cNvPr id="5" name="Picture 4" descr="Screen Shot 2018-09-07 at 11.05.3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70" y="4344965"/>
            <a:ext cx="7493000" cy="12827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503415" y="2742682"/>
            <a:ext cx="1343936" cy="308225"/>
          </a:xfrm>
          <a:prstGeom prst="ellipse">
            <a:avLst/>
          </a:prstGeom>
          <a:noFill/>
          <a:ln w="5715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38841" y="4830733"/>
            <a:ext cx="1343936" cy="308225"/>
          </a:xfrm>
          <a:prstGeom prst="ellipse">
            <a:avLst/>
          </a:prstGeom>
          <a:noFill/>
          <a:ln w="5715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509364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Eukaryotic genome </a:t>
            </a:r>
            <a:r>
              <a:rPr lang="en-US" sz="2400" dirty="0"/>
              <a:t>annotation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23039" y="3776662"/>
            <a:ext cx="1023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09/2018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76770" y="6337436"/>
            <a:ext cx="7246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MAKER – developed as an easy-to-use alternative to other pipelines</a:t>
            </a:r>
            <a:endParaRPr lang="en-US" sz="2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3</a:t>
            </a:fld>
            <a:r>
              <a:rPr lang="en-US" smtClean="0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78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MAKER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4</a:t>
            </a:fld>
            <a:r>
              <a:rPr lang="en-US" smtClean="0"/>
              <a:t>/26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593494"/>
            <a:ext cx="8738290" cy="47448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Why choose MAKER ?</a:t>
            </a:r>
            <a:endParaRPr lang="en-US" sz="2000" u="sng" dirty="0" smtClean="0"/>
          </a:p>
          <a:p>
            <a:endParaRPr lang="en-US" sz="2000" u="sng" dirty="0" smtClean="0"/>
          </a:p>
          <a:p>
            <a:endParaRPr lang="en-US" sz="2000" u="sng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/>
              <a:t>Easy to use and to </a:t>
            </a:r>
            <a:r>
              <a:rPr lang="en-US" sz="2000" dirty="0" smtClean="0"/>
              <a:t>configure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/>
              <a:t>Scale to datasets of any size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/>
              <a:t>Multi-threaded and parallelized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/>
              <a:t>Everything </a:t>
            </a:r>
            <a:r>
              <a:rPr lang="en-US" sz="2000" dirty="0"/>
              <a:t>is run through one command, no manual combining of data/</a:t>
            </a:r>
            <a:r>
              <a:rPr lang="en-US" sz="2000" dirty="0" smtClean="0"/>
              <a:t>outputs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/>
              <a:t>Metric </a:t>
            </a:r>
            <a:r>
              <a:rPr lang="en-US" sz="2000" dirty="0"/>
              <a:t>for quality control (</a:t>
            </a:r>
            <a:r>
              <a:rPr lang="en-US" sz="2000" b="1" dirty="0"/>
              <a:t>A</a:t>
            </a:r>
            <a:r>
              <a:rPr lang="en-US" sz="2000" dirty="0"/>
              <a:t>nnotation </a:t>
            </a:r>
            <a:r>
              <a:rPr lang="en-US" sz="2000" b="1" dirty="0"/>
              <a:t>E</a:t>
            </a:r>
            <a:r>
              <a:rPr lang="en-US" sz="2000" dirty="0"/>
              <a:t>dit </a:t>
            </a:r>
            <a:r>
              <a:rPr lang="en-US" sz="2000" b="1" dirty="0"/>
              <a:t>D</a:t>
            </a:r>
            <a:r>
              <a:rPr lang="en-US" sz="2000" dirty="0"/>
              <a:t>istance </a:t>
            </a:r>
            <a:r>
              <a:rPr lang="en-US" sz="2000" dirty="0" smtClean="0"/>
              <a:t>) 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/>
              <a:t>Distributed with accessory scripts (&gt;30)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/>
              <a:t>All </a:t>
            </a:r>
            <a:r>
              <a:rPr lang="en-US" sz="2000" dirty="0"/>
              <a:t>its </a:t>
            </a:r>
            <a:r>
              <a:rPr lang="en-US" sz="2000" dirty="0" smtClean="0"/>
              <a:t>capabilities</a:t>
            </a:r>
            <a:r>
              <a:rPr lang="mr-IN" sz="2000" dirty="0" smtClean="0"/>
              <a:t>…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8171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198" y="1371572"/>
            <a:ext cx="8480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Capabilities:	</a:t>
            </a:r>
          </a:p>
          <a:p>
            <a:pPr marL="1714500" lvl="3" indent="-342900">
              <a:buFont typeface="Wingdings" charset="2"/>
              <a:buChar char="q"/>
            </a:pPr>
            <a:r>
              <a:rPr lang="en-US" sz="2000" dirty="0" smtClean="0"/>
              <a:t>Add quality metrics</a:t>
            </a:r>
            <a:r>
              <a:rPr lang="en-US" sz="2000" dirty="0"/>
              <a:t> </a:t>
            </a:r>
            <a:r>
              <a:rPr lang="en-US" sz="2000" dirty="0" smtClean="0"/>
              <a:t>to an annotation (AED)</a:t>
            </a:r>
          </a:p>
        </p:txBody>
      </p:sp>
      <p:sp>
        <p:nvSpPr>
          <p:cNvPr id="4" name="Rectangle 3"/>
          <p:cNvSpPr/>
          <p:nvPr/>
        </p:nvSpPr>
        <p:spPr>
          <a:xfrm>
            <a:off x="4343179" y="2587624"/>
            <a:ext cx="2557154" cy="21378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10496" y="2587625"/>
            <a:ext cx="1347502" cy="21378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1574" y="2587625"/>
            <a:ext cx="989949" cy="21378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40476" y="3601263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27450" y="3701689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3039" y="3808370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25850" y="3924876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63568" y="4031557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25850" y="4146312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6604" y="3484757"/>
            <a:ext cx="6844406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DNA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03735" y="3624122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51930" y="3724548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251930" y="3845099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251930" y="3965633"/>
            <a:ext cx="475436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1539004" y="2712481"/>
            <a:ext cx="0" cy="1743102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825850" y="2712481"/>
            <a:ext cx="0" cy="1743102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825850" y="2909516"/>
            <a:ext cx="713154" cy="1383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/>
          <p:cNvSpPr/>
          <p:nvPr/>
        </p:nvSpPr>
        <p:spPr>
          <a:xfrm>
            <a:off x="2695161" y="2840334"/>
            <a:ext cx="1195917" cy="1383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3" name="Straight Connector 52"/>
          <p:cNvCxnSpPr/>
          <p:nvPr/>
        </p:nvCxnSpPr>
        <p:spPr>
          <a:xfrm>
            <a:off x="3722404" y="2712481"/>
            <a:ext cx="0" cy="1743102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213919" y="2711386"/>
            <a:ext cx="0" cy="1743102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516637" y="2840334"/>
            <a:ext cx="431853" cy="1383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Rectangle 55"/>
          <p:cNvSpPr/>
          <p:nvPr/>
        </p:nvSpPr>
        <p:spPr>
          <a:xfrm>
            <a:off x="4948490" y="2876476"/>
            <a:ext cx="1415621" cy="691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Rectangle 56"/>
          <p:cNvSpPr/>
          <p:nvPr/>
        </p:nvSpPr>
        <p:spPr>
          <a:xfrm>
            <a:off x="6364111" y="2854371"/>
            <a:ext cx="431853" cy="1383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Right Brace 57"/>
          <p:cNvSpPr/>
          <p:nvPr/>
        </p:nvSpPr>
        <p:spPr>
          <a:xfrm>
            <a:off x="7021009" y="2574497"/>
            <a:ext cx="179917" cy="78845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Brace 59"/>
          <p:cNvSpPr/>
          <p:nvPr/>
        </p:nvSpPr>
        <p:spPr>
          <a:xfrm>
            <a:off x="7059601" y="3610995"/>
            <a:ext cx="179917" cy="88370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274525" y="2747864"/>
            <a:ext cx="1767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Annotation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825850" y="2279847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Locus 1</a:t>
            </a:r>
            <a:endParaRPr 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963894" y="2272203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Locus 2</a:t>
            </a:r>
            <a:endParaRPr lang="en-US" sz="14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409783" y="2266604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Locus 3</a:t>
            </a:r>
            <a:endParaRPr 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7408402" y="3610364"/>
            <a:ext cx="1381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Evidence aligned</a:t>
            </a:r>
            <a:endParaRPr lang="en-US" sz="2000" dirty="0"/>
          </a:p>
        </p:txBody>
      </p:sp>
      <p:sp>
        <p:nvSpPr>
          <p:cNvPr id="66" name="Rectangle 65"/>
          <p:cNvSpPr/>
          <p:nvPr/>
        </p:nvSpPr>
        <p:spPr>
          <a:xfrm>
            <a:off x="7274525" y="4671687"/>
            <a:ext cx="154396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Annotation </a:t>
            </a:r>
          </a:p>
          <a:p>
            <a:r>
              <a:rPr lang="en-US" sz="2000" dirty="0" smtClean="0"/>
              <a:t>Edit Distance </a:t>
            </a:r>
          </a:p>
          <a:p>
            <a:r>
              <a:rPr lang="en-US" sz="2000" dirty="0" smtClean="0"/>
              <a:t>(AED)</a:t>
            </a:r>
            <a:endParaRPr lang="en-US" sz="2000" dirty="0"/>
          </a:p>
        </p:txBody>
      </p:sp>
      <p:sp>
        <p:nvSpPr>
          <p:cNvPr id="67" name="TextBox 66"/>
          <p:cNvSpPr txBox="1"/>
          <p:nvPr/>
        </p:nvSpPr>
        <p:spPr>
          <a:xfrm>
            <a:off x="728467" y="5157998"/>
            <a:ext cx="1024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AED=0</a:t>
            </a:r>
            <a:endParaRPr lang="en-US" sz="2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783757" y="5171437"/>
            <a:ext cx="1262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AED=0.5</a:t>
            </a:r>
            <a:endParaRPr lang="en-US" sz="2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358307" y="5162332"/>
            <a:ext cx="1024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AED=1</a:t>
            </a:r>
            <a:endParaRPr lang="en-US" sz="2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139505" y="5943833"/>
            <a:ext cx="1406455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Perfect</a:t>
            </a:r>
          </a:p>
          <a:p>
            <a:r>
              <a:rPr lang="en-US" b="1" dirty="0" smtClean="0"/>
              <a:t>concordance 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5409783" y="5943833"/>
            <a:ext cx="2018814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Complete </a:t>
            </a:r>
          </a:p>
          <a:p>
            <a:r>
              <a:rPr lang="en-US" b="1" dirty="0" smtClean="0"/>
              <a:t>absence of support</a:t>
            </a:r>
            <a:endParaRPr lang="en-US" b="1" dirty="0"/>
          </a:p>
        </p:txBody>
      </p:sp>
      <p:sp>
        <p:nvSpPr>
          <p:cNvPr id="72" name="Left-Right Arrow 71"/>
          <p:cNvSpPr/>
          <p:nvPr/>
        </p:nvSpPr>
        <p:spPr>
          <a:xfrm>
            <a:off x="1561949" y="6166434"/>
            <a:ext cx="3835712" cy="21566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Brace 72"/>
          <p:cNvSpPr/>
          <p:nvPr/>
        </p:nvSpPr>
        <p:spPr>
          <a:xfrm>
            <a:off x="7059601" y="5000971"/>
            <a:ext cx="179917" cy="55033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MAKER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5</a:t>
            </a:fld>
            <a:r>
              <a:rPr lang="en-US" smtClean="0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24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198" y="1371572"/>
            <a:ext cx="8480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Capabilities:	</a:t>
            </a:r>
          </a:p>
          <a:p>
            <a:pPr marL="1714500" lvl="3" indent="-342900">
              <a:buFont typeface="Wingdings" charset="2"/>
              <a:buChar char="q"/>
            </a:pPr>
            <a:r>
              <a:rPr lang="en-US" sz="2000" dirty="0" smtClean="0"/>
              <a:t>Merge </a:t>
            </a:r>
            <a:r>
              <a:rPr lang="en-US" sz="2000" dirty="0"/>
              <a:t>multiple annotation </a:t>
            </a:r>
            <a:r>
              <a:rPr lang="en-US" sz="2000" dirty="0" smtClean="0"/>
              <a:t>sets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343178" y="2587623"/>
            <a:ext cx="2938155" cy="2862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81017" y="2568699"/>
            <a:ext cx="1164707" cy="2862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9125" y="2582262"/>
            <a:ext cx="989949" cy="2862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63401" y="2904153"/>
            <a:ext cx="713154" cy="1383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Rectangle 54"/>
          <p:cNvSpPr/>
          <p:nvPr/>
        </p:nvSpPr>
        <p:spPr>
          <a:xfrm>
            <a:off x="4516637" y="2840334"/>
            <a:ext cx="431853" cy="1383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Rectangle 55"/>
          <p:cNvSpPr/>
          <p:nvPr/>
        </p:nvSpPr>
        <p:spPr>
          <a:xfrm>
            <a:off x="4948490" y="2876476"/>
            <a:ext cx="1680020" cy="691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Rectangle 56"/>
          <p:cNvSpPr/>
          <p:nvPr/>
        </p:nvSpPr>
        <p:spPr>
          <a:xfrm>
            <a:off x="6628510" y="2854371"/>
            <a:ext cx="431853" cy="1383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Right Brace 59"/>
          <p:cNvSpPr/>
          <p:nvPr/>
        </p:nvSpPr>
        <p:spPr>
          <a:xfrm>
            <a:off x="7330935" y="4132544"/>
            <a:ext cx="179917" cy="88370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544367" y="2704098"/>
            <a:ext cx="1767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Annotation A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639793" y="5137276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Locus 1</a:t>
            </a:r>
            <a:endParaRPr 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043112" y="5142639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Locus 3</a:t>
            </a:r>
            <a:endParaRPr lang="en-US" sz="14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532159" y="5142639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Locus 4</a:t>
            </a:r>
            <a:endParaRPr lang="en-US" sz="1400" b="1" dirty="0"/>
          </a:p>
        </p:txBody>
      </p:sp>
      <p:sp>
        <p:nvSpPr>
          <p:cNvPr id="42" name="Rectangle 41"/>
          <p:cNvSpPr/>
          <p:nvPr/>
        </p:nvSpPr>
        <p:spPr>
          <a:xfrm>
            <a:off x="2962352" y="3376083"/>
            <a:ext cx="963791" cy="1383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Rectangle 42"/>
          <p:cNvSpPr/>
          <p:nvPr/>
        </p:nvSpPr>
        <p:spPr>
          <a:xfrm>
            <a:off x="4516637" y="3367932"/>
            <a:ext cx="431853" cy="138363"/>
          </a:xfrm>
          <a:prstGeom prst="rect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Rectangle 43"/>
          <p:cNvSpPr/>
          <p:nvPr/>
        </p:nvSpPr>
        <p:spPr>
          <a:xfrm>
            <a:off x="4948490" y="3404074"/>
            <a:ext cx="1680020" cy="691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Rectangle 44"/>
          <p:cNvSpPr/>
          <p:nvPr/>
        </p:nvSpPr>
        <p:spPr>
          <a:xfrm>
            <a:off x="6628510" y="3381969"/>
            <a:ext cx="431853" cy="138363"/>
          </a:xfrm>
          <a:prstGeom prst="rect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47"/>
          <p:cNvSpPr/>
          <p:nvPr/>
        </p:nvSpPr>
        <p:spPr>
          <a:xfrm>
            <a:off x="5600869" y="3365424"/>
            <a:ext cx="299340" cy="138363"/>
          </a:xfrm>
          <a:prstGeom prst="rect">
            <a:avLst/>
          </a:prstGeom>
          <a:solidFill>
            <a:srgbClr val="E46C0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TextBox 48"/>
          <p:cNvSpPr txBox="1"/>
          <p:nvPr/>
        </p:nvSpPr>
        <p:spPr>
          <a:xfrm>
            <a:off x="7530256" y="3180758"/>
            <a:ext cx="1667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Annotation B</a:t>
            </a:r>
            <a:endParaRPr lang="en-US" sz="2000" dirty="0"/>
          </a:p>
        </p:txBody>
      </p:sp>
      <p:sp>
        <p:nvSpPr>
          <p:cNvPr id="50" name="Right Brace 49"/>
          <p:cNvSpPr/>
          <p:nvPr/>
        </p:nvSpPr>
        <p:spPr>
          <a:xfrm>
            <a:off x="7330936" y="3243831"/>
            <a:ext cx="179917" cy="33933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Brace 58"/>
          <p:cNvSpPr/>
          <p:nvPr/>
        </p:nvSpPr>
        <p:spPr>
          <a:xfrm>
            <a:off x="7330936" y="2777169"/>
            <a:ext cx="179917" cy="33933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7544367" y="4224461"/>
            <a:ext cx="1499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Merged</a:t>
            </a:r>
          </a:p>
          <a:p>
            <a:r>
              <a:rPr lang="en-US" sz="2000" dirty="0" smtClean="0"/>
              <a:t>Annotation </a:t>
            </a:r>
            <a:endParaRPr lang="en-US" sz="2000" dirty="0"/>
          </a:p>
        </p:txBody>
      </p:sp>
      <p:sp>
        <p:nvSpPr>
          <p:cNvPr id="75" name="Rectangle 74"/>
          <p:cNvSpPr/>
          <p:nvPr/>
        </p:nvSpPr>
        <p:spPr>
          <a:xfrm>
            <a:off x="639793" y="4428181"/>
            <a:ext cx="713154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6" name="Rectangle 75"/>
          <p:cNvSpPr/>
          <p:nvPr/>
        </p:nvSpPr>
        <p:spPr>
          <a:xfrm>
            <a:off x="2962352" y="4406389"/>
            <a:ext cx="963791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7" name="Rectangle 76"/>
          <p:cNvSpPr/>
          <p:nvPr/>
        </p:nvSpPr>
        <p:spPr>
          <a:xfrm>
            <a:off x="4628346" y="4106367"/>
            <a:ext cx="431853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8" name="Rectangle 77"/>
          <p:cNvSpPr/>
          <p:nvPr/>
        </p:nvSpPr>
        <p:spPr>
          <a:xfrm>
            <a:off x="5060199" y="4142509"/>
            <a:ext cx="1680020" cy="691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9" name="Rectangle 78"/>
          <p:cNvSpPr/>
          <p:nvPr/>
        </p:nvSpPr>
        <p:spPr>
          <a:xfrm>
            <a:off x="6740219" y="4120404"/>
            <a:ext cx="431853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0" name="Rectangle 79"/>
          <p:cNvSpPr/>
          <p:nvPr/>
        </p:nvSpPr>
        <p:spPr>
          <a:xfrm>
            <a:off x="4628346" y="4633965"/>
            <a:ext cx="431853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1" name="Rectangle 80"/>
          <p:cNvSpPr/>
          <p:nvPr/>
        </p:nvSpPr>
        <p:spPr>
          <a:xfrm>
            <a:off x="5060199" y="4670107"/>
            <a:ext cx="1680020" cy="69181"/>
          </a:xfrm>
          <a:prstGeom prst="rect">
            <a:avLst/>
          </a:prstGeom>
          <a:solidFill>
            <a:srgbClr val="D7E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2" name="Rectangle 81"/>
          <p:cNvSpPr/>
          <p:nvPr/>
        </p:nvSpPr>
        <p:spPr>
          <a:xfrm>
            <a:off x="6740219" y="4648002"/>
            <a:ext cx="431853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3" name="Rectangle 82"/>
          <p:cNvSpPr/>
          <p:nvPr/>
        </p:nvSpPr>
        <p:spPr>
          <a:xfrm>
            <a:off x="5712578" y="4631457"/>
            <a:ext cx="299340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TextBox 83"/>
          <p:cNvSpPr txBox="1"/>
          <p:nvPr/>
        </p:nvSpPr>
        <p:spPr>
          <a:xfrm>
            <a:off x="5480863" y="4258767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isoforms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99901" y="2601739"/>
            <a:ext cx="83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gene A1</a:t>
            </a:r>
            <a:endParaRPr lang="en-US" sz="1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043112" y="3068306"/>
            <a:ext cx="798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</a:t>
            </a:r>
            <a:r>
              <a:rPr lang="en-US" sz="1400" b="1" dirty="0" smtClean="0"/>
              <a:t>ene B2</a:t>
            </a:r>
            <a:endParaRPr lang="en-US" sz="1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5418826" y="3066817"/>
            <a:ext cx="798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</a:t>
            </a:r>
            <a:r>
              <a:rPr lang="en-US" sz="1400" b="1" dirty="0" smtClean="0"/>
              <a:t>ene B3</a:t>
            </a:r>
            <a:endParaRPr lang="en-US" sz="1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5424836" y="2568699"/>
            <a:ext cx="894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</a:t>
            </a:r>
            <a:r>
              <a:rPr lang="en-US" sz="1400" b="1" dirty="0" smtClean="0"/>
              <a:t>ene A3</a:t>
            </a:r>
            <a:endParaRPr lang="en-US" sz="1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639793" y="4097545"/>
            <a:ext cx="678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</a:t>
            </a:r>
            <a:r>
              <a:rPr lang="en-US" sz="1400" b="1" dirty="0" smtClean="0"/>
              <a:t>ene 1</a:t>
            </a:r>
            <a:endParaRPr lang="en-US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100732" y="4090841"/>
            <a:ext cx="678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</a:t>
            </a:r>
            <a:r>
              <a:rPr lang="en-US" sz="1400" b="1" dirty="0" smtClean="0"/>
              <a:t>ene 3</a:t>
            </a:r>
            <a:endParaRPr lang="en-US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5523716" y="3834732"/>
            <a:ext cx="678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</a:t>
            </a:r>
            <a:r>
              <a:rPr lang="en-US" sz="1400" b="1" dirty="0" smtClean="0"/>
              <a:t>ene 4</a:t>
            </a:r>
            <a:endParaRPr lang="en-US" sz="1400" b="1" dirty="0"/>
          </a:p>
        </p:txBody>
      </p:sp>
      <p:sp>
        <p:nvSpPr>
          <p:cNvPr id="92" name="Rectangle 91"/>
          <p:cNvSpPr/>
          <p:nvPr/>
        </p:nvSpPr>
        <p:spPr>
          <a:xfrm>
            <a:off x="1697333" y="2568699"/>
            <a:ext cx="960461" cy="2862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789397" y="5159402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Locus 2</a:t>
            </a:r>
            <a:endParaRPr lang="en-US" sz="1400" b="1" dirty="0"/>
          </a:p>
        </p:txBody>
      </p:sp>
      <p:sp>
        <p:nvSpPr>
          <p:cNvPr id="94" name="Rectangle 93"/>
          <p:cNvSpPr/>
          <p:nvPr/>
        </p:nvSpPr>
        <p:spPr>
          <a:xfrm>
            <a:off x="1789397" y="3382186"/>
            <a:ext cx="736099" cy="16790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5" name="Rectangle 94"/>
          <p:cNvSpPr/>
          <p:nvPr/>
        </p:nvSpPr>
        <p:spPr>
          <a:xfrm>
            <a:off x="1818790" y="4423152"/>
            <a:ext cx="706706" cy="143392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TextBox 95"/>
          <p:cNvSpPr txBox="1"/>
          <p:nvPr/>
        </p:nvSpPr>
        <p:spPr>
          <a:xfrm>
            <a:off x="1789397" y="3085069"/>
            <a:ext cx="798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</a:t>
            </a:r>
            <a:r>
              <a:rPr lang="en-US" sz="1400" b="1" dirty="0" smtClean="0"/>
              <a:t>ene B1</a:t>
            </a:r>
            <a:endParaRPr lang="en-US" sz="14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847017" y="4107604"/>
            <a:ext cx="678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</a:t>
            </a:r>
            <a:r>
              <a:rPr lang="en-US" sz="1400" b="1" dirty="0" smtClean="0"/>
              <a:t>ene 2</a:t>
            </a:r>
            <a:endParaRPr lang="en-US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1" y="3725482"/>
            <a:ext cx="7510852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DNA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789396" y="2888421"/>
            <a:ext cx="736099" cy="1383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9" name="TextBox 98"/>
          <p:cNvSpPr txBox="1"/>
          <p:nvPr/>
        </p:nvSpPr>
        <p:spPr>
          <a:xfrm>
            <a:off x="1719282" y="2580644"/>
            <a:ext cx="83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gene A2</a:t>
            </a:r>
            <a:endParaRPr lang="en-US" sz="1400" b="1" dirty="0"/>
          </a:p>
        </p:txBody>
      </p:sp>
      <p:sp>
        <p:nvSpPr>
          <p:cNvPr id="10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MAKER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6</a:t>
            </a:fld>
            <a:r>
              <a:rPr lang="en-US" smtClean="0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69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4" grpId="0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/>
      <p:bldP spid="89" grpId="0"/>
      <p:bldP spid="90" grpId="0"/>
      <p:bldP spid="91" grpId="0"/>
      <p:bldP spid="95" grpId="0" animBg="1"/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198" y="1371572"/>
            <a:ext cx="84804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Capabilities:	</a:t>
            </a:r>
          </a:p>
          <a:p>
            <a:pPr marL="1714500" lvl="3" indent="-342900">
              <a:buFont typeface="Wingdings" charset="2"/>
              <a:buChar char="q"/>
            </a:pPr>
            <a:r>
              <a:rPr lang="en-US" sz="2000" dirty="0" smtClean="0"/>
              <a:t>Update </a:t>
            </a:r>
            <a:r>
              <a:rPr lang="en-US" sz="2000" dirty="0"/>
              <a:t>an annotation in light of new evidence</a:t>
            </a:r>
          </a:p>
          <a:p>
            <a:pPr marL="1714500" lvl="3" indent="-342900">
              <a:buFont typeface="Wingdings" charset="2"/>
              <a:buChar char="q"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092092" y="2587623"/>
            <a:ext cx="3308450" cy="2862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71496" y="2568699"/>
            <a:ext cx="1164707" cy="2862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9125" y="2582262"/>
            <a:ext cx="1501644" cy="2862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75060" y="2923552"/>
            <a:ext cx="713154" cy="13836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Rectangle 54"/>
          <p:cNvSpPr/>
          <p:nvPr/>
        </p:nvSpPr>
        <p:spPr>
          <a:xfrm>
            <a:off x="4624465" y="2840334"/>
            <a:ext cx="324025" cy="1383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Rectangle 55"/>
          <p:cNvSpPr/>
          <p:nvPr/>
        </p:nvSpPr>
        <p:spPr>
          <a:xfrm>
            <a:off x="4948490" y="2876476"/>
            <a:ext cx="1680020" cy="691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Rectangle 56"/>
          <p:cNvSpPr/>
          <p:nvPr/>
        </p:nvSpPr>
        <p:spPr>
          <a:xfrm>
            <a:off x="6432108" y="2854372"/>
            <a:ext cx="446838" cy="1243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0" name="Right Brace 59"/>
          <p:cNvSpPr/>
          <p:nvPr/>
        </p:nvSpPr>
        <p:spPr>
          <a:xfrm>
            <a:off x="7510852" y="4116247"/>
            <a:ext cx="179917" cy="88370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644728" y="2760991"/>
            <a:ext cx="149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Annotation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852115" y="5142639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Locus 1</a:t>
            </a:r>
            <a:endParaRPr 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633591" y="5142639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Locus 2</a:t>
            </a:r>
            <a:endParaRPr lang="en-US" sz="14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532159" y="5142639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Locus 3</a:t>
            </a:r>
            <a:endParaRPr lang="en-US" sz="1400" b="1" dirty="0"/>
          </a:p>
        </p:txBody>
      </p:sp>
      <p:sp>
        <p:nvSpPr>
          <p:cNvPr id="42" name="Rectangle 41"/>
          <p:cNvSpPr/>
          <p:nvPr/>
        </p:nvSpPr>
        <p:spPr>
          <a:xfrm>
            <a:off x="2552831" y="3376083"/>
            <a:ext cx="963791" cy="1383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Rectangle 42"/>
          <p:cNvSpPr/>
          <p:nvPr/>
        </p:nvSpPr>
        <p:spPr>
          <a:xfrm>
            <a:off x="4303751" y="3367932"/>
            <a:ext cx="644739" cy="1465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Rectangle 44"/>
          <p:cNvSpPr/>
          <p:nvPr/>
        </p:nvSpPr>
        <p:spPr>
          <a:xfrm>
            <a:off x="6432108" y="3381969"/>
            <a:ext cx="628255" cy="168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47"/>
          <p:cNvSpPr/>
          <p:nvPr/>
        </p:nvSpPr>
        <p:spPr>
          <a:xfrm>
            <a:off x="5600869" y="3365424"/>
            <a:ext cx="299340" cy="1383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TextBox 48"/>
          <p:cNvSpPr txBox="1"/>
          <p:nvPr/>
        </p:nvSpPr>
        <p:spPr>
          <a:xfrm>
            <a:off x="7690769" y="3230802"/>
            <a:ext cx="149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Evidence</a:t>
            </a:r>
            <a:endParaRPr lang="en-US" dirty="0"/>
          </a:p>
        </p:txBody>
      </p:sp>
      <p:sp>
        <p:nvSpPr>
          <p:cNvPr id="50" name="Right Brace 49"/>
          <p:cNvSpPr/>
          <p:nvPr/>
        </p:nvSpPr>
        <p:spPr>
          <a:xfrm>
            <a:off x="7475845" y="3243831"/>
            <a:ext cx="179917" cy="33933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Brace 58"/>
          <p:cNvSpPr/>
          <p:nvPr/>
        </p:nvSpPr>
        <p:spPr>
          <a:xfrm>
            <a:off x="7487334" y="2775991"/>
            <a:ext cx="179917" cy="33933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7690769" y="4237442"/>
            <a:ext cx="1499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Updated</a:t>
            </a:r>
          </a:p>
          <a:p>
            <a:r>
              <a:rPr lang="en-US" dirty="0" smtClean="0"/>
              <a:t>Annotation 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875059" y="4428181"/>
            <a:ext cx="713155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6" name="Rectangle 75"/>
          <p:cNvSpPr/>
          <p:nvPr/>
        </p:nvSpPr>
        <p:spPr>
          <a:xfrm>
            <a:off x="2552831" y="4406389"/>
            <a:ext cx="963791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7" name="Rectangle 76"/>
          <p:cNvSpPr/>
          <p:nvPr/>
        </p:nvSpPr>
        <p:spPr>
          <a:xfrm>
            <a:off x="4628346" y="4106367"/>
            <a:ext cx="431853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8" name="Rectangle 77"/>
          <p:cNvSpPr/>
          <p:nvPr/>
        </p:nvSpPr>
        <p:spPr>
          <a:xfrm>
            <a:off x="5060199" y="4142509"/>
            <a:ext cx="1680020" cy="691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9" name="Rectangle 78"/>
          <p:cNvSpPr/>
          <p:nvPr/>
        </p:nvSpPr>
        <p:spPr>
          <a:xfrm>
            <a:off x="6432109" y="4120404"/>
            <a:ext cx="446837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0" name="Rectangle 79"/>
          <p:cNvSpPr/>
          <p:nvPr/>
        </p:nvSpPr>
        <p:spPr>
          <a:xfrm>
            <a:off x="4628346" y="4633965"/>
            <a:ext cx="431853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1" name="Rectangle 80"/>
          <p:cNvSpPr/>
          <p:nvPr/>
        </p:nvSpPr>
        <p:spPr>
          <a:xfrm>
            <a:off x="5060199" y="4670107"/>
            <a:ext cx="1680020" cy="69181"/>
          </a:xfrm>
          <a:prstGeom prst="rect">
            <a:avLst/>
          </a:prstGeom>
          <a:solidFill>
            <a:srgbClr val="D7E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2" name="Rectangle 81"/>
          <p:cNvSpPr/>
          <p:nvPr/>
        </p:nvSpPr>
        <p:spPr>
          <a:xfrm>
            <a:off x="6432109" y="4648002"/>
            <a:ext cx="446837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3" name="Rectangle 82"/>
          <p:cNvSpPr/>
          <p:nvPr/>
        </p:nvSpPr>
        <p:spPr>
          <a:xfrm>
            <a:off x="5712578" y="4631457"/>
            <a:ext cx="299340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4" name="TextBox 83"/>
          <p:cNvSpPr txBox="1"/>
          <p:nvPr/>
        </p:nvSpPr>
        <p:spPr>
          <a:xfrm>
            <a:off x="5480863" y="4258767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isoforms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909735" y="2601739"/>
            <a:ext cx="678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</a:t>
            </a:r>
            <a:r>
              <a:rPr lang="en-US" sz="1400" b="1" dirty="0" smtClean="0"/>
              <a:t>ene 1</a:t>
            </a:r>
            <a:endParaRPr lang="en-US" sz="1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5424836" y="2568699"/>
            <a:ext cx="894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</a:t>
            </a:r>
            <a:r>
              <a:rPr lang="en-US" sz="1400" b="1" dirty="0" smtClean="0"/>
              <a:t>ene 2</a:t>
            </a:r>
            <a:endParaRPr lang="en-US" sz="1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909735" y="4106367"/>
            <a:ext cx="678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</a:t>
            </a:r>
            <a:r>
              <a:rPr lang="en-US" sz="1400" b="1" dirty="0" smtClean="0"/>
              <a:t>ene 1</a:t>
            </a:r>
            <a:endParaRPr lang="en-US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2691211" y="4090841"/>
            <a:ext cx="678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</a:t>
            </a:r>
            <a:r>
              <a:rPr lang="en-US" sz="1400" b="1" dirty="0" smtClean="0"/>
              <a:t>ene 2</a:t>
            </a:r>
            <a:endParaRPr lang="en-US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5523716" y="3834732"/>
            <a:ext cx="678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</a:t>
            </a:r>
            <a:r>
              <a:rPr lang="en-US" sz="1400" b="1" dirty="0" smtClean="0"/>
              <a:t>ene 3</a:t>
            </a:r>
            <a:endParaRPr lang="en-US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1" y="3725482"/>
            <a:ext cx="7510852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DNA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10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MAKER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639793" y="3390120"/>
            <a:ext cx="1206350" cy="1599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Rectangle 52"/>
          <p:cNvSpPr/>
          <p:nvPr/>
        </p:nvSpPr>
        <p:spPr>
          <a:xfrm flipV="1">
            <a:off x="4303751" y="4659424"/>
            <a:ext cx="320714" cy="867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ectangle 53"/>
          <p:cNvSpPr/>
          <p:nvPr/>
        </p:nvSpPr>
        <p:spPr>
          <a:xfrm flipV="1">
            <a:off x="6878946" y="4679921"/>
            <a:ext cx="181417" cy="867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58" name="Straight Connector 57"/>
          <p:cNvCxnSpPr/>
          <p:nvPr/>
        </p:nvCxnSpPr>
        <p:spPr>
          <a:xfrm>
            <a:off x="6878946" y="2663287"/>
            <a:ext cx="0" cy="2220486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624465" y="2704721"/>
            <a:ext cx="0" cy="2220486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 flipV="1">
            <a:off x="4295794" y="4136811"/>
            <a:ext cx="320714" cy="867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Rectangle 66"/>
          <p:cNvSpPr/>
          <p:nvPr/>
        </p:nvSpPr>
        <p:spPr>
          <a:xfrm flipV="1">
            <a:off x="6878946" y="4150736"/>
            <a:ext cx="181417" cy="867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71" name="Straight Connector 70"/>
          <p:cNvCxnSpPr>
            <a:stCxn id="51" idx="1"/>
          </p:cNvCxnSpPr>
          <p:nvPr/>
        </p:nvCxnSpPr>
        <p:spPr>
          <a:xfrm>
            <a:off x="875060" y="2992734"/>
            <a:ext cx="0" cy="1891039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 flipV="1">
            <a:off x="1580709" y="4458046"/>
            <a:ext cx="265434" cy="867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Rectangle 72"/>
          <p:cNvSpPr/>
          <p:nvPr/>
        </p:nvSpPr>
        <p:spPr>
          <a:xfrm flipV="1">
            <a:off x="639793" y="4458046"/>
            <a:ext cx="212322" cy="867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70" name="Straight Connector 69"/>
          <p:cNvCxnSpPr>
            <a:stCxn id="51" idx="3"/>
          </p:cNvCxnSpPr>
          <p:nvPr/>
        </p:nvCxnSpPr>
        <p:spPr>
          <a:xfrm>
            <a:off x="1588214" y="2992734"/>
            <a:ext cx="0" cy="1888710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7</a:t>
            </a:fld>
            <a:r>
              <a:rPr lang="en-US" smtClean="0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840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/>
      <p:bldP spid="63" grpId="0"/>
      <p:bldP spid="64" grpId="0"/>
      <p:bldP spid="74" grpId="0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/>
      <p:bldP spid="89" grpId="0"/>
      <p:bldP spid="90" grpId="0"/>
      <p:bldP spid="53" grpId="0" animBg="1"/>
      <p:bldP spid="54" grpId="0" animBg="1"/>
      <p:bldP spid="66" grpId="0" animBg="1"/>
      <p:bldP spid="67" grpId="0" animBg="1"/>
      <p:bldP spid="72" grpId="0" animBg="1"/>
      <p:bldP spid="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3800" y="5062290"/>
            <a:ext cx="6919008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mpd="sng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DNA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MAKER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8" y="1371572"/>
            <a:ext cx="8480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Capabilities:	</a:t>
            </a:r>
          </a:p>
          <a:p>
            <a:pPr marL="1714500" lvl="3" indent="-342900">
              <a:buFont typeface="Wingdings" charset="2"/>
              <a:buChar char="q"/>
            </a:pPr>
            <a:r>
              <a:rPr lang="en-US" sz="2000" dirty="0" smtClean="0"/>
              <a:t>Map </a:t>
            </a:r>
            <a:r>
              <a:rPr lang="en-US" sz="2000" dirty="0"/>
              <a:t>annotation forwards to a new </a:t>
            </a:r>
            <a:r>
              <a:rPr lang="en-US" sz="2000" dirty="0" smtClean="0"/>
              <a:t>assembly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122375" y="3025487"/>
            <a:ext cx="1979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Annotation</a:t>
            </a:r>
          </a:p>
          <a:p>
            <a:r>
              <a:rPr lang="en-US" sz="2400" dirty="0" smtClean="0"/>
              <a:t>Assembly 1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1257868" y="4911512"/>
            <a:ext cx="705650" cy="371470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Rectangle 40"/>
          <p:cNvSpPr/>
          <p:nvPr/>
        </p:nvSpPr>
        <p:spPr>
          <a:xfrm>
            <a:off x="128793" y="3395267"/>
            <a:ext cx="6954015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mpd="sng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DNA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 flipV="1">
            <a:off x="1963518" y="5021303"/>
            <a:ext cx="265434" cy="17341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>
            <a:off x="1033212" y="3257885"/>
            <a:ext cx="713154" cy="354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ctangle 9"/>
          <p:cNvSpPr/>
          <p:nvPr/>
        </p:nvSpPr>
        <p:spPr>
          <a:xfrm>
            <a:off x="3713694" y="3257885"/>
            <a:ext cx="324025" cy="3416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Rectangle 11"/>
          <p:cNvSpPr/>
          <p:nvPr/>
        </p:nvSpPr>
        <p:spPr>
          <a:xfrm>
            <a:off x="5521337" y="3257885"/>
            <a:ext cx="446838" cy="34160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ctangle 10"/>
          <p:cNvSpPr/>
          <p:nvPr/>
        </p:nvSpPr>
        <p:spPr>
          <a:xfrm>
            <a:off x="4037719" y="3367644"/>
            <a:ext cx="1483619" cy="1151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Rectangle 52"/>
          <p:cNvSpPr/>
          <p:nvPr/>
        </p:nvSpPr>
        <p:spPr>
          <a:xfrm>
            <a:off x="3500423" y="3363417"/>
            <a:ext cx="217152" cy="14859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Rectangle 57"/>
          <p:cNvSpPr/>
          <p:nvPr/>
        </p:nvSpPr>
        <p:spPr>
          <a:xfrm>
            <a:off x="5968175" y="3368778"/>
            <a:ext cx="217152" cy="14859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Rectangle 58"/>
          <p:cNvSpPr/>
          <p:nvPr/>
        </p:nvSpPr>
        <p:spPr>
          <a:xfrm>
            <a:off x="1746366" y="3351640"/>
            <a:ext cx="217152" cy="14859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TextBox 61"/>
          <p:cNvSpPr txBox="1"/>
          <p:nvPr/>
        </p:nvSpPr>
        <p:spPr>
          <a:xfrm>
            <a:off x="7197278" y="4707510"/>
            <a:ext cx="1904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Lift-over on</a:t>
            </a:r>
          </a:p>
          <a:p>
            <a:r>
              <a:rPr lang="en-US" sz="2400" dirty="0" smtClean="0"/>
              <a:t>Assembly 2</a:t>
            </a:r>
            <a:endParaRPr lang="en-US" sz="2400" dirty="0"/>
          </a:p>
        </p:txBody>
      </p:sp>
      <p:cxnSp>
        <p:nvCxnSpPr>
          <p:cNvPr id="63" name="Straight Connector 62"/>
          <p:cNvCxnSpPr>
            <a:endCxn id="83" idx="1"/>
          </p:cNvCxnSpPr>
          <p:nvPr/>
        </p:nvCxnSpPr>
        <p:spPr>
          <a:xfrm>
            <a:off x="807175" y="3422714"/>
            <a:ext cx="180975" cy="1667593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3127133" y="3440986"/>
            <a:ext cx="373290" cy="1682023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3395244" y="3440986"/>
            <a:ext cx="322332" cy="1659642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521338" y="3437714"/>
            <a:ext cx="190781" cy="1685295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985409" y="3437714"/>
            <a:ext cx="190781" cy="1685295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712119" y="4941377"/>
            <a:ext cx="446838" cy="341605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2" name="Rectangle 81"/>
          <p:cNvSpPr/>
          <p:nvPr/>
        </p:nvSpPr>
        <p:spPr>
          <a:xfrm>
            <a:off x="807175" y="3368778"/>
            <a:ext cx="217152" cy="14859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3" name="Rectangle 82"/>
          <p:cNvSpPr/>
          <p:nvPr/>
        </p:nvSpPr>
        <p:spPr>
          <a:xfrm flipV="1">
            <a:off x="988150" y="5003601"/>
            <a:ext cx="265434" cy="17341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5" name="Straight Connector 84"/>
          <p:cNvCxnSpPr>
            <a:stCxn id="59" idx="3"/>
          </p:cNvCxnSpPr>
          <p:nvPr/>
        </p:nvCxnSpPr>
        <p:spPr>
          <a:xfrm>
            <a:off x="1963518" y="3425937"/>
            <a:ext cx="265434" cy="1751076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9" idx="1"/>
            <a:endCxn id="50" idx="1"/>
          </p:cNvCxnSpPr>
          <p:nvPr/>
        </p:nvCxnSpPr>
        <p:spPr>
          <a:xfrm>
            <a:off x="1746366" y="3425937"/>
            <a:ext cx="217152" cy="1682072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9" idx="1"/>
            <a:endCxn id="26" idx="1"/>
          </p:cNvCxnSpPr>
          <p:nvPr/>
        </p:nvCxnSpPr>
        <p:spPr>
          <a:xfrm>
            <a:off x="1033212" y="3435051"/>
            <a:ext cx="224656" cy="1662196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395244" y="4937206"/>
            <a:ext cx="446838" cy="341605"/>
          </a:xfrm>
          <a:prstGeom prst="rect">
            <a:avLst/>
          </a:prstGeom>
          <a:solidFill>
            <a:srgbClr val="74B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0" name="Rectangle 99"/>
          <p:cNvSpPr/>
          <p:nvPr/>
        </p:nvSpPr>
        <p:spPr>
          <a:xfrm>
            <a:off x="3163981" y="5033712"/>
            <a:ext cx="217152" cy="14859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1" name="Rectangle 100"/>
          <p:cNvSpPr/>
          <p:nvPr/>
        </p:nvSpPr>
        <p:spPr>
          <a:xfrm>
            <a:off x="6171216" y="5031723"/>
            <a:ext cx="217152" cy="148593"/>
          </a:xfrm>
          <a:prstGeom prst="rect">
            <a:avLst/>
          </a:prstGeom>
          <a:solidFill>
            <a:srgbClr val="77933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6197587" y="3422714"/>
            <a:ext cx="190781" cy="1685295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0" idx="3"/>
            <a:endCxn id="99" idx="3"/>
          </p:cNvCxnSpPr>
          <p:nvPr/>
        </p:nvCxnSpPr>
        <p:spPr>
          <a:xfrm flipH="1">
            <a:off x="3842082" y="3428688"/>
            <a:ext cx="195637" cy="1679321"/>
          </a:xfrm>
          <a:prstGeom prst="line">
            <a:avLst/>
          </a:prstGeom>
          <a:ln w="63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3842082" y="5031723"/>
            <a:ext cx="1870037" cy="1151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8</a:t>
            </a:fld>
            <a:r>
              <a:rPr lang="en-US" smtClean="0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17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0" grpId="0" animBg="1"/>
      <p:bldP spid="81" grpId="0" animBg="1"/>
      <p:bldP spid="83" grpId="0" animBg="1"/>
      <p:bldP spid="99" grpId="0" animBg="1"/>
      <p:bldP spid="100" grpId="0" animBg="1"/>
      <p:bldP spid="101" grpId="0" animBg="1"/>
      <p:bldP spid="1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457200" y="218883"/>
            <a:ext cx="3427141" cy="437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rgbClr val="13652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MAKER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8" y="1371572"/>
            <a:ext cx="8480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Capabilities:	</a:t>
            </a:r>
          </a:p>
          <a:p>
            <a:pPr marL="1714500" lvl="3" indent="-342900">
              <a:buFont typeface="Wingdings" charset="2"/>
              <a:buChar char="q"/>
            </a:pPr>
            <a:r>
              <a:rPr lang="en-US" sz="2000" dirty="0" smtClean="0"/>
              <a:t>Annotation </a:t>
            </a:r>
            <a:r>
              <a:rPr lang="en-US" sz="2000" dirty="0"/>
              <a:t>pure evidence-</a:t>
            </a:r>
            <a:r>
              <a:rPr lang="en-US" sz="2000" dirty="0" smtClean="0"/>
              <a:t>based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-16693" y="613711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Symbol" charset="0"/>
              <a:buChar char=""/>
            </a:pPr>
            <a:r>
              <a:rPr lang="en-US" dirty="0" smtClean="0"/>
              <a:t>Suitable for </a:t>
            </a:r>
            <a:r>
              <a:rPr lang="en-US" dirty="0" err="1" smtClean="0"/>
              <a:t>ab</a:t>
            </a:r>
            <a:r>
              <a:rPr lang="en-US" dirty="0" smtClean="0"/>
              <a:t>-initio training purpose (filtering needed)</a:t>
            </a:r>
          </a:p>
          <a:p>
            <a:pPr marL="285750" indent="-285750" algn="ctr">
              <a:buFont typeface="Symbol" charset="0"/>
              <a:buChar char=""/>
            </a:pPr>
            <a:r>
              <a:rPr lang="en-US" dirty="0" smtClean="0"/>
              <a:t>Prediction not always complete ! (</a:t>
            </a:r>
            <a:r>
              <a:rPr lang="en-US" dirty="0" err="1" smtClean="0"/>
              <a:t>always_complete</a:t>
            </a:r>
            <a:r>
              <a:rPr lang="en-US" dirty="0" smtClean="0"/>
              <a:t> option)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92092" y="2587623"/>
            <a:ext cx="3203352" cy="2862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71496" y="2568699"/>
            <a:ext cx="1164707" cy="2862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9125" y="2582262"/>
            <a:ext cx="1501644" cy="28627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7394920" y="4116247"/>
            <a:ext cx="179917" cy="88370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52115" y="5142639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Locus 1</a:t>
            </a:r>
            <a:endParaRPr 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633591" y="5142639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Locus 2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532159" y="5142639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Locus 3</a:t>
            </a:r>
            <a:endParaRPr lang="en-US" sz="1400" b="1" dirty="0"/>
          </a:p>
        </p:txBody>
      </p:sp>
      <p:sp>
        <p:nvSpPr>
          <p:cNvPr id="19" name="Rectangle 18"/>
          <p:cNvSpPr/>
          <p:nvPr/>
        </p:nvSpPr>
        <p:spPr>
          <a:xfrm>
            <a:off x="2878667" y="3376083"/>
            <a:ext cx="637955" cy="1383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ctangle 19"/>
          <p:cNvSpPr/>
          <p:nvPr/>
        </p:nvSpPr>
        <p:spPr>
          <a:xfrm>
            <a:off x="4303751" y="3367932"/>
            <a:ext cx="644739" cy="1465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6432108" y="3381969"/>
            <a:ext cx="628255" cy="168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Rectangle 21"/>
          <p:cNvSpPr/>
          <p:nvPr/>
        </p:nvSpPr>
        <p:spPr>
          <a:xfrm>
            <a:off x="5600869" y="3365424"/>
            <a:ext cx="299340" cy="1383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TextBox 22"/>
          <p:cNvSpPr txBox="1"/>
          <p:nvPr/>
        </p:nvSpPr>
        <p:spPr>
          <a:xfrm>
            <a:off x="7510853" y="2986859"/>
            <a:ext cx="1499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Evidence</a:t>
            </a:r>
            <a:endParaRPr lang="en-US" sz="2400" dirty="0"/>
          </a:p>
        </p:txBody>
      </p:sp>
      <p:sp>
        <p:nvSpPr>
          <p:cNvPr id="24" name="Right Brace 23"/>
          <p:cNvSpPr/>
          <p:nvPr/>
        </p:nvSpPr>
        <p:spPr>
          <a:xfrm>
            <a:off x="7345047" y="2935112"/>
            <a:ext cx="179917" cy="66216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74837" y="4298313"/>
            <a:ext cx="16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Annotation 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875059" y="4428181"/>
            <a:ext cx="713155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ctangle 27"/>
          <p:cNvSpPr/>
          <p:nvPr/>
        </p:nvSpPr>
        <p:spPr>
          <a:xfrm>
            <a:off x="2552831" y="4406389"/>
            <a:ext cx="963791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Rectangle 28"/>
          <p:cNvSpPr/>
          <p:nvPr/>
        </p:nvSpPr>
        <p:spPr>
          <a:xfrm>
            <a:off x="4628346" y="4106367"/>
            <a:ext cx="431853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ectangle 29"/>
          <p:cNvSpPr/>
          <p:nvPr/>
        </p:nvSpPr>
        <p:spPr>
          <a:xfrm>
            <a:off x="5060199" y="4142509"/>
            <a:ext cx="1680020" cy="691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Rectangle 30"/>
          <p:cNvSpPr/>
          <p:nvPr/>
        </p:nvSpPr>
        <p:spPr>
          <a:xfrm>
            <a:off x="6432109" y="4120404"/>
            <a:ext cx="446837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Rectangle 31"/>
          <p:cNvSpPr/>
          <p:nvPr/>
        </p:nvSpPr>
        <p:spPr>
          <a:xfrm>
            <a:off x="4628346" y="4633965"/>
            <a:ext cx="431853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Rectangle 32"/>
          <p:cNvSpPr/>
          <p:nvPr/>
        </p:nvSpPr>
        <p:spPr>
          <a:xfrm>
            <a:off x="5060199" y="4670107"/>
            <a:ext cx="1680020" cy="69181"/>
          </a:xfrm>
          <a:prstGeom prst="rect">
            <a:avLst/>
          </a:prstGeom>
          <a:solidFill>
            <a:srgbClr val="D7E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Rectangle 33"/>
          <p:cNvSpPr/>
          <p:nvPr/>
        </p:nvSpPr>
        <p:spPr>
          <a:xfrm>
            <a:off x="6432109" y="4648002"/>
            <a:ext cx="446837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Rectangle 34"/>
          <p:cNvSpPr/>
          <p:nvPr/>
        </p:nvSpPr>
        <p:spPr>
          <a:xfrm>
            <a:off x="5712578" y="4631457"/>
            <a:ext cx="299340" cy="138363"/>
          </a:xfrm>
          <a:prstGeom prst="rect">
            <a:avLst/>
          </a:prstGeom>
          <a:solidFill>
            <a:srgbClr val="89C9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TextBox 35"/>
          <p:cNvSpPr txBox="1"/>
          <p:nvPr/>
        </p:nvSpPr>
        <p:spPr>
          <a:xfrm>
            <a:off x="5480863" y="4258767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isoforms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909735" y="4106367"/>
            <a:ext cx="678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</a:t>
            </a:r>
            <a:r>
              <a:rPr lang="en-US" sz="1400" b="1" dirty="0" smtClean="0"/>
              <a:t>ene 1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691211" y="4090841"/>
            <a:ext cx="678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</a:t>
            </a:r>
            <a:r>
              <a:rPr lang="en-US" sz="1400" b="1" dirty="0" smtClean="0"/>
              <a:t>ene 2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523716" y="3834732"/>
            <a:ext cx="678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</a:t>
            </a:r>
            <a:r>
              <a:rPr lang="en-US" sz="1400" b="1" dirty="0" smtClean="0"/>
              <a:t>ene 3</a:t>
            </a:r>
            <a:endParaRPr lang="en-US" sz="1400" b="1" dirty="0"/>
          </a:p>
        </p:txBody>
      </p:sp>
      <p:sp>
        <p:nvSpPr>
          <p:cNvPr id="42" name="Rectangle 41"/>
          <p:cNvSpPr/>
          <p:nvPr/>
        </p:nvSpPr>
        <p:spPr>
          <a:xfrm>
            <a:off x="1" y="3725482"/>
            <a:ext cx="7510852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</a:rPr>
              <a:t>DNA</a:t>
            </a:r>
            <a:endParaRPr lang="en-US" sz="1100" b="1" dirty="0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39793" y="3390120"/>
            <a:ext cx="1206350" cy="1599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Rectangle 43"/>
          <p:cNvSpPr/>
          <p:nvPr/>
        </p:nvSpPr>
        <p:spPr>
          <a:xfrm flipV="1">
            <a:off x="4303751" y="4659424"/>
            <a:ext cx="320714" cy="867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Rectangle 44"/>
          <p:cNvSpPr/>
          <p:nvPr/>
        </p:nvSpPr>
        <p:spPr>
          <a:xfrm flipV="1">
            <a:off x="6878946" y="4679921"/>
            <a:ext cx="181417" cy="867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Rectangle 47"/>
          <p:cNvSpPr/>
          <p:nvPr/>
        </p:nvSpPr>
        <p:spPr>
          <a:xfrm flipV="1">
            <a:off x="4295794" y="4136811"/>
            <a:ext cx="320714" cy="867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Rectangle 48"/>
          <p:cNvSpPr/>
          <p:nvPr/>
        </p:nvSpPr>
        <p:spPr>
          <a:xfrm flipV="1">
            <a:off x="6878946" y="4150736"/>
            <a:ext cx="181417" cy="867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Rectangle 50"/>
          <p:cNvSpPr/>
          <p:nvPr/>
        </p:nvSpPr>
        <p:spPr>
          <a:xfrm flipV="1">
            <a:off x="1580709" y="4458046"/>
            <a:ext cx="265434" cy="867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Rectangle 51"/>
          <p:cNvSpPr/>
          <p:nvPr/>
        </p:nvSpPr>
        <p:spPr>
          <a:xfrm flipV="1">
            <a:off x="639793" y="4458046"/>
            <a:ext cx="212322" cy="8670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ectangle 53"/>
          <p:cNvSpPr/>
          <p:nvPr/>
        </p:nvSpPr>
        <p:spPr>
          <a:xfrm>
            <a:off x="6432108" y="3049288"/>
            <a:ext cx="628255" cy="1681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Rectangle 54"/>
          <p:cNvSpPr/>
          <p:nvPr/>
        </p:nvSpPr>
        <p:spPr>
          <a:xfrm>
            <a:off x="4305976" y="3057066"/>
            <a:ext cx="644739" cy="146514"/>
          </a:xfrm>
          <a:prstGeom prst="rect">
            <a:avLst/>
          </a:prstGeom>
          <a:solidFill>
            <a:srgbClr val="C6D9F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Rectangle 55"/>
          <p:cNvSpPr/>
          <p:nvPr/>
        </p:nvSpPr>
        <p:spPr>
          <a:xfrm>
            <a:off x="2552831" y="3065217"/>
            <a:ext cx="825411" cy="138363"/>
          </a:xfrm>
          <a:prstGeom prst="rect">
            <a:avLst/>
          </a:prstGeom>
          <a:solidFill>
            <a:srgbClr val="C6D9F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0580-DF84-9446-904E-939BF4084F75}" type="slidenum">
              <a:rPr lang="en-US" smtClean="0"/>
              <a:pPr/>
              <a:t>9</a:t>
            </a:fld>
            <a:r>
              <a:rPr lang="en-US" smtClean="0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23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7" grpId="0"/>
      <p:bldP spid="18" grpId="0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9" grpId="0"/>
      <p:bldP spid="40" grpId="0"/>
      <p:bldP spid="44" grpId="0" animBg="1"/>
      <p:bldP spid="45" grpId="0" animBg="1"/>
      <p:bldP spid="48" grpId="0" animBg="1"/>
      <p:bldP spid="49" grpId="0" animBg="1"/>
      <p:bldP spid="51" grpId="0" animBg="1"/>
      <p:bldP spid="52" grpId="0" animBg="1"/>
    </p:bldLst>
  </p:timing>
</p:sld>
</file>

<file path=ppt/theme/theme1.xml><?xml version="1.0" encoding="utf-8"?>
<a:theme xmlns:a="http://schemas.openxmlformats.org/drawingml/2006/main" name="BILS_Annot_Methods_2014_pipelin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BIS_perfec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NBIS_perfect1.thmx</Template>
  <TotalTime>33040</TotalTime>
  <Words>1297</Words>
  <Application>Microsoft Macintosh PowerPoint</Application>
  <PresentationFormat>On-screen Show (4:3)</PresentationFormat>
  <Paragraphs>305</Paragraphs>
  <Slides>26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BILS_Annot_Methods_2014_pipelines</vt:lpstr>
      <vt:lpstr>NBIS_perfect1</vt:lpstr>
      <vt:lpstr>PowerPoint Presentation</vt:lpstr>
      <vt:lpstr>PowerPoint Presentation</vt:lpstr>
      <vt:lpstr>MAKER</vt:lpstr>
      <vt:lpstr>MAKER</vt:lpstr>
      <vt:lpstr>PowerPoint Presentation</vt:lpstr>
      <vt:lpstr>MAKER</vt:lpstr>
      <vt:lpstr>MAKER</vt:lpstr>
      <vt:lpstr>MAKER</vt:lpstr>
      <vt:lpstr>MAKER</vt:lpstr>
      <vt:lpstr>MAKER</vt:lpstr>
      <vt:lpstr>MAKER</vt:lpstr>
      <vt:lpstr>MAKER – Use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Höppner</dc:creator>
  <cp:lastModifiedBy>Jacques Dainat</cp:lastModifiedBy>
  <cp:revision>552</cp:revision>
  <cp:lastPrinted>2013-10-16T11:59:05Z</cp:lastPrinted>
  <dcterms:created xsi:type="dcterms:W3CDTF">2014-03-28T06:07:36Z</dcterms:created>
  <dcterms:modified xsi:type="dcterms:W3CDTF">2019-05-14T15:36:39Z</dcterms:modified>
</cp:coreProperties>
</file>