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420" r:id="rId3"/>
    <p:sldId id="425" r:id="rId4"/>
    <p:sldId id="427" r:id="rId5"/>
    <p:sldId id="423" r:id="rId6"/>
    <p:sldId id="400" r:id="rId7"/>
    <p:sldId id="401" r:id="rId8"/>
    <p:sldId id="440" r:id="rId9"/>
    <p:sldId id="439" r:id="rId10"/>
    <p:sldId id="438" r:id="rId11"/>
    <p:sldId id="430" r:id="rId12"/>
    <p:sldId id="404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4" autoAdjust="0"/>
    <p:restoredTop sz="96693" autoAdjust="0"/>
  </p:normalViewPr>
  <p:slideViewPr>
    <p:cSldViewPr snapToGrid="0" snapToObjects="1">
      <p:cViewPr>
        <p:scale>
          <a:sx n="152" d="100"/>
          <a:sy n="152" d="100"/>
        </p:scale>
        <p:origin x="-2216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19-05-07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19-05-07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sequence data is not useful for most biologist, to be meaningful to them it has to be</a:t>
            </a:r>
            <a:r>
              <a:rPr lang="en-US" baseline="0" dirty="0" smtClean="0"/>
              <a:t> converted into biological significant knowledge =&gt; Gene, mRNAs </a:t>
            </a:r>
            <a:r>
              <a:rPr lang="en-US" baseline="0" dirty="0" err="1" smtClean="0"/>
              <a:t>etc</a:t>
            </a:r>
            <a:r>
              <a:rPr lang="mr-IN" baseline="0" dirty="0" smtClean="0"/>
              <a:t>…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the GOLDEN NUGGETS in the </a:t>
            </a:r>
            <a:r>
              <a:rPr lang="sv-SE" baseline="0" dirty="0" err="1" smtClean="0"/>
              <a:t>middle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hugue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montain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data !!</a:t>
            </a:r>
            <a:endParaRPr lang="en-US" baseline="0" dirty="0" smtClean="0"/>
          </a:p>
          <a:p>
            <a:r>
              <a:rPr lang="en-US" baseline="0" dirty="0" smtClean="0"/>
              <a:t>So annotation is the first step toward the knowledge acquisition (i.e. Leuven)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﻿In top of</a:t>
            </a:r>
            <a:r>
              <a:rPr lang="en-US" baseline="0" dirty="0" smtClean="0"/>
              <a:t> that the format has changed a lot through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Indeed, the development of this format has not been an easy task.</a:t>
            </a:r>
            <a:endParaRPr lang="en-US" dirty="0" smtClean="0"/>
          </a:p>
          <a:p>
            <a:r>
              <a:rPr lang="en-US" dirty="0" smtClean="0"/>
              <a:t>Facing some limitation using the original</a:t>
            </a:r>
            <a:r>
              <a:rPr lang="en-US" baseline="0" dirty="0" smtClean="0"/>
              <a:t> </a:t>
            </a:r>
            <a:r>
              <a:rPr lang="en-US" dirty="0" smtClean="0"/>
              <a:t>specification, GFF has evolved into different flavors depending on the different needs of different laboratories.</a:t>
            </a:r>
          </a:p>
          <a:p>
            <a:r>
              <a:rPr lang="en-US" dirty="0" smtClean="0"/>
              <a:t>In 10 years (97-2007) the format has</a:t>
            </a:r>
            <a:r>
              <a:rPr lang="en-US" baseline="0" dirty="0" smtClean="0"/>
              <a:t> evolved a lot. The GFF3 is stable stable since many years (2004).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How</a:t>
            </a:r>
            <a:r>
              <a:rPr lang="fi-FI" b="1" baseline="0" dirty="0" smtClean="0"/>
              <a:t> look a GFF3 file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baseline="0" dirty="0" smtClean="0"/>
              <a:t>Here </a:t>
            </a:r>
            <a:r>
              <a:rPr lang="fi-FI" b="1" dirty="0" smtClean="0"/>
              <a:t>One gene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/ children relationship provides a mechanism allowing to group features at several hierarchical level allowing representing complex entities like here.</a:t>
            </a:r>
          </a:p>
          <a:p>
            <a:endParaRPr lang="en-US" dirty="0" smtClean="0"/>
          </a:p>
          <a:p>
            <a:pPr marL="0" indent="0">
              <a:buFont typeface="Symbol" charset="0"/>
              <a:buNone/>
            </a:pPr>
            <a:r>
              <a:rPr lang="en-US" dirty="0" smtClean="0"/>
              <a:t>The content can differ a lot according to the tool/group</a:t>
            </a:r>
            <a:r>
              <a:rPr lang="en-US" baseline="0" dirty="0" smtClean="0"/>
              <a:t> producing the file. </a:t>
            </a:r>
          </a:p>
          <a:p>
            <a:pPr marL="0" indent="0">
              <a:buFont typeface="Symbol" charset="0"/>
              <a:buNone/>
            </a:pPr>
            <a:r>
              <a:rPr lang="en-US" baseline="0" dirty="0" smtClean="0"/>
              <a:t>About the feature: One can write transcript instead of mRNA, or say UTR instead of 3’UTR and 5’UTR or the 3/5 number could also be written with letter and so one.</a:t>
            </a:r>
          </a:p>
          <a:p>
            <a:pPr marL="0" indent="0">
              <a:buFont typeface="Symbol" charset="0"/>
              <a:buNone/>
            </a:pPr>
            <a:r>
              <a:rPr lang="en-US" baseline="0" dirty="0" smtClean="0"/>
              <a:t>About the attributes: There is actually no limit for naming the tag. You can use what ever you want.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How</a:t>
            </a:r>
            <a:r>
              <a:rPr lang="fi-FI" b="1" baseline="0" dirty="0" smtClean="0"/>
              <a:t> look a GFF3 file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baseline="0" dirty="0" smtClean="0"/>
              <a:t>Here </a:t>
            </a:r>
            <a:r>
              <a:rPr lang="fi-FI" b="1" dirty="0" smtClean="0"/>
              <a:t>One gene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/ children relationship provides a mechanism allowing to group features at several hierarchical level allowing representing complex entities like here.</a:t>
            </a:r>
          </a:p>
          <a:p>
            <a:endParaRPr lang="en-US" dirty="0" smtClean="0"/>
          </a:p>
          <a:p>
            <a:pPr marL="0" indent="0">
              <a:buFont typeface="Symbol" charset="0"/>
              <a:buNone/>
            </a:pPr>
            <a:r>
              <a:rPr lang="en-US" dirty="0" smtClean="0"/>
              <a:t>The content can differ a lot according to the tool/group</a:t>
            </a:r>
            <a:r>
              <a:rPr lang="en-US" baseline="0" dirty="0" smtClean="0"/>
              <a:t> producing the file. </a:t>
            </a:r>
          </a:p>
          <a:p>
            <a:pPr marL="0" indent="0">
              <a:buFont typeface="Symbol" charset="0"/>
              <a:buNone/>
            </a:pPr>
            <a:r>
              <a:rPr lang="en-US" baseline="0" dirty="0" smtClean="0"/>
              <a:t>About the feature: One can write transcript instead of mRNA, or say UTR instead of 3’UTR and 5’UTR or the 3/5 number could also be written with letter and so one.</a:t>
            </a:r>
          </a:p>
          <a:p>
            <a:pPr marL="0" indent="0">
              <a:buFont typeface="Symbol" charset="0"/>
              <a:buNone/>
            </a:pPr>
            <a:r>
              <a:rPr lang="en-US" baseline="0" dirty="0" smtClean="0"/>
              <a:t>About the attributes: There is actually no limit for naming the tag. You can use what ever you want.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if a locus is completely missing from the assembly, it cannot be annotated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BIAS? Wrong</a:t>
            </a:r>
            <a:r>
              <a:rPr lang="en-US" baseline="0" dirty="0" smtClean="0"/>
              <a:t> annotation are easily propagated</a:t>
            </a:r>
          </a:p>
          <a:p>
            <a:r>
              <a:rPr lang="en-US" baseline="0" dirty="0" smtClean="0"/>
              <a:t>Do not allow defining UTRs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define transcribed portion ! </a:t>
            </a:r>
            <a:r>
              <a:rPr lang="en-US" baseline="0" dirty="0" err="1" smtClean="0"/>
              <a:t>Conpare</a:t>
            </a:r>
            <a:r>
              <a:rPr lang="en-US" baseline="0" dirty="0" smtClean="0"/>
              <a:t> to Protein it contains UTR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7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 sequenced </a:t>
            </a:r>
            <a:r>
              <a:rPr lang="en-US" dirty="0" err="1" smtClean="0"/>
              <a:t>preMRNA</a:t>
            </a:r>
            <a:r>
              <a:rPr lang="en-US" baseline="0" dirty="0" smtClean="0"/>
              <a:t> some reads will span into the </a:t>
            </a:r>
            <a:r>
              <a:rPr lang="en-US" baseline="0" dirty="0" err="1" smtClean="0"/>
              <a:t>intronic</a:t>
            </a:r>
            <a:r>
              <a:rPr lang="en-US" baseline="0" dirty="0" smtClean="0"/>
              <a:t> regions and provide wrong information about what is CDS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AC70-0CEC-F44D-B675-C59DDEAEBA17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C314-F473-F640-A74C-B7B4846B09A1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A058-74F4-5A49-8817-2FF4DA681EC9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A253-07F6-E449-8BDB-3F2653FE6196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DD0-FCB4-F249-A45D-545543FAD423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2D2A-AF80-7B44-9C5D-EE1A8E99D155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EB18-12A4-E547-8E9D-5E1C2D11D6C5}" type="datetime1">
              <a:rPr lang="en-US" smtClean="0"/>
              <a:t>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1F3-3738-EA4D-A985-0162B4398F7F}" type="datetime1">
              <a:rPr lang="en-US" smtClean="0"/>
              <a:t>19-05-07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FFC5-03F1-E94F-8B65-65C149A69E07}" type="datetime1">
              <a:rPr lang="en-US" smtClean="0"/>
              <a:t>19-05-07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149B-BD11-B742-99B1-CD50B9C54BE7}" type="datetime1">
              <a:rPr lang="en-US" smtClean="0"/>
              <a:t>19-05-07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6B0F-5078-054D-A66B-D6D15CD925EF}" type="datetime1">
              <a:rPr lang="en-US" smtClean="0"/>
              <a:t>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BDD2-262E-E949-9A5A-2F51E67E956B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CBC-A31E-924E-AF6E-B26F68455515}" type="datetime1">
              <a:rPr lang="en-US" smtClean="0"/>
              <a:t>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AFF-682F-8440-83D2-BC2EA32972E6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BEB3-72CC-6641-AC8B-F4A50D574B1A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7448-0913-A649-952A-64C8B32E23DD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2660-597C-CF48-BDF3-0BCA0B1C7AB6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975A-D37E-2F4A-82AF-03D19BCB1F85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C640-2762-1941-AC1C-67F71E0E788E}" type="datetime1">
              <a:rPr lang="en-US" smtClean="0"/>
              <a:t>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FD4E-D1D6-F547-B9F5-70EA656D11AE}" type="datetime1">
              <a:rPr lang="en-US" smtClean="0"/>
              <a:t>19-05-07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7D35-DAA7-524A-A24F-94D24C6DACDE}" type="datetime1">
              <a:rPr lang="en-US" smtClean="0"/>
              <a:t>19-05-07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3E5F-6D4A-634B-9AB1-21464D1290AE}" type="datetime1">
              <a:rPr lang="en-US" smtClean="0"/>
              <a:t>19-05-07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43A-435C-F044-A4BE-2B0253A7C911}" type="datetime1">
              <a:rPr lang="en-US" smtClean="0"/>
              <a:t>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2BA-4381-E04A-915B-AEC90860580F}" type="datetime1">
              <a:rPr lang="en-US" smtClean="0"/>
              <a:t>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9358-7979-DA46-A599-70FC211FAAEB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8916" y="6356350"/>
            <a:ext cx="497884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E952-9A84-9243-8465-21FAC5F3430B}" type="datetime1">
              <a:rPr lang="en-US" smtClean="0"/>
              <a:t>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peatmasker.org/RepeatModeler/" TargetMode="External"/><Relationship Id="rId3" Type="http://schemas.openxmlformats.org/officeDocument/2006/relationships/hyperlink" Target="http://www.repeatmasker.or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7" Type="http://schemas.microsoft.com/office/2007/relationships/hdphoto" Target="../media/hdphoto2.wdp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BISweden/GAAS/blob/master/annotation/CheatSheet/gxf.m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Methods in genome annotation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Jacques Dainat PhD</a:t>
            </a:r>
            <a:endParaRPr lang="sv-SE" sz="1600" b="0" dirty="0"/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6267409" y="6553212"/>
            <a:ext cx="2740098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SLU Uppsala </a:t>
            </a:r>
            <a:r>
              <a:rPr lang="mr-IN" sz="1600" b="0" dirty="0" smtClean="0"/>
              <a:t>–</a:t>
            </a:r>
            <a:r>
              <a:rPr lang="sv-SE" sz="1600" b="0" dirty="0" smtClean="0"/>
              <a:t> Februari 2019</a:t>
            </a:r>
            <a:endParaRPr lang="sv-SE" sz="1600" b="0" dirty="0"/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4411049"/>
            <a:ext cx="9143999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rgbClr val="000000"/>
                </a:solidFill>
              </a:rPr>
              <a:t>DNA</a:t>
            </a:r>
            <a:endParaRPr lang="sv-SE" sz="14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42536" y="5055457"/>
            <a:ext cx="6442698" cy="142876"/>
            <a:chOff x="1239252" y="4042701"/>
            <a:chExt cx="6442698" cy="142876"/>
          </a:xfrm>
        </p:grpSpPr>
        <p:grpSp>
          <p:nvGrpSpPr>
            <p:cNvPr id="16" name="Group 15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7952" y="3538076"/>
            <a:ext cx="6153938" cy="556019"/>
            <a:chOff x="1528012" y="5396194"/>
            <a:chExt cx="6153938" cy="556019"/>
          </a:xfrm>
        </p:grpSpPr>
        <p:sp>
          <p:nvSpPr>
            <p:cNvPr id="49" name="Rectangle 48"/>
            <p:cNvSpPr/>
            <p:nvPr/>
          </p:nvSpPr>
          <p:spPr>
            <a:xfrm>
              <a:off x="1840831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19138" y="5401204"/>
              <a:ext cx="489284" cy="13836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53526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64705" y="5421794"/>
              <a:ext cx="72190" cy="138362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8012" y="5396194"/>
              <a:ext cx="116304" cy="14337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3573015" y="5813848"/>
              <a:ext cx="428626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439193" y="3538076"/>
            <a:ext cx="6442698" cy="2251300"/>
            <a:chOff x="1194802" y="3776160"/>
            <a:chExt cx="6442698" cy="22513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194802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9986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48356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97047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36186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59614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6163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106734" y="3776160"/>
              <a:ext cx="2342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672219" y="3776160"/>
              <a:ext cx="234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31791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389768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50875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78599" y="3776160"/>
              <a:ext cx="234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252703" y="3776160"/>
              <a:ext cx="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63750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51835" y="4992611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Annotation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0" y="3398196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Alignment</a:t>
            </a:r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169" name="Right Brace 168"/>
          <p:cNvSpPr/>
          <p:nvPr/>
        </p:nvSpPr>
        <p:spPr>
          <a:xfrm>
            <a:off x="8011376" y="4976983"/>
            <a:ext cx="129040" cy="6752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/>
          <p:cNvSpPr/>
          <p:nvPr/>
        </p:nvSpPr>
        <p:spPr>
          <a:xfrm>
            <a:off x="8095773" y="3938895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8228157" y="5061138"/>
            <a:ext cx="6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8203394" y="3817096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sz="1200" dirty="0"/>
              <a:t>(</a:t>
            </a:r>
            <a:r>
              <a:rPr lang="en-US" sz="1200" dirty="0" smtClean="0"/>
              <a:t>protein2)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886104" y="2523611"/>
            <a:ext cx="13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Match_part</a:t>
            </a:r>
            <a:endParaRPr lang="en-US" dirty="0"/>
          </a:p>
        </p:txBody>
      </p:sp>
      <p:cxnSp>
        <p:nvCxnSpPr>
          <p:cNvPr id="175" name="Straight Arrow Connector 174"/>
          <p:cNvCxnSpPr>
            <a:stCxn id="173" idx="1"/>
            <a:endCxn id="53" idx="0"/>
          </p:cNvCxnSpPr>
          <p:nvPr/>
        </p:nvCxnSpPr>
        <p:spPr>
          <a:xfrm flipH="1">
            <a:off x="1786104" y="2708277"/>
            <a:ext cx="2100000" cy="82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203396" y="3286677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sz="1200" dirty="0" smtClean="0"/>
              <a:t>(protein1)</a:t>
            </a:r>
            <a:endParaRPr lang="en-US" sz="1200" dirty="0"/>
          </a:p>
        </p:txBody>
      </p:sp>
      <p:sp>
        <p:nvSpPr>
          <p:cNvPr id="178" name="Right Brace 177"/>
          <p:cNvSpPr/>
          <p:nvPr/>
        </p:nvSpPr>
        <p:spPr>
          <a:xfrm>
            <a:off x="8095773" y="3457132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2557460" y="5363754"/>
            <a:ext cx="5327774" cy="142876"/>
            <a:chOff x="2354176" y="4042701"/>
            <a:chExt cx="5327774" cy="142876"/>
          </a:xfrm>
        </p:grpSpPr>
        <p:grpSp>
          <p:nvGrpSpPr>
            <p:cNvPr id="180" name="Group 179"/>
            <p:cNvGrpSpPr/>
            <p:nvPr/>
          </p:nvGrpSpPr>
          <p:grpSpPr>
            <a:xfrm>
              <a:off x="2354176" y="4042701"/>
              <a:ext cx="5015167" cy="142876"/>
              <a:chOff x="2354176" y="3365341"/>
              <a:chExt cx="5015167" cy="1428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40594" y="3365341"/>
                <a:ext cx="4728749" cy="142876"/>
                <a:chOff x="2640594" y="5330489"/>
                <a:chExt cx="4728749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640594" y="5365080"/>
                  <a:ext cx="4656559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3" name="Rectangle 182"/>
              <p:cNvSpPr/>
              <p:nvPr/>
            </p:nvSpPr>
            <p:spPr>
              <a:xfrm>
                <a:off x="2354176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1" name="Rectangle 180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93" name="Straight Arrow Connector 192"/>
          <p:cNvCxnSpPr>
            <a:stCxn id="173" idx="1"/>
          </p:cNvCxnSpPr>
          <p:nvPr/>
        </p:nvCxnSpPr>
        <p:spPr>
          <a:xfrm flipH="1">
            <a:off x="2606256" y="2708277"/>
            <a:ext cx="1279848" cy="48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3" idx="2"/>
            <a:endCxn id="60" idx="0"/>
          </p:cNvCxnSpPr>
          <p:nvPr/>
        </p:nvCxnSpPr>
        <p:spPr>
          <a:xfrm flipH="1">
            <a:off x="3987268" y="2892943"/>
            <a:ext cx="577444" cy="106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73" idx="1"/>
            <a:endCxn id="50" idx="0"/>
          </p:cNvCxnSpPr>
          <p:nvPr/>
        </p:nvCxnSpPr>
        <p:spPr>
          <a:xfrm flipH="1">
            <a:off x="3163720" y="2708277"/>
            <a:ext cx="722384" cy="83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3" idx="3"/>
            <a:endCxn id="57" idx="0"/>
          </p:cNvCxnSpPr>
          <p:nvPr/>
        </p:nvCxnSpPr>
        <p:spPr>
          <a:xfrm>
            <a:off x="5243320" y="2708277"/>
            <a:ext cx="1545915" cy="1247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73" idx="3"/>
            <a:endCxn id="51" idx="0"/>
          </p:cNvCxnSpPr>
          <p:nvPr/>
        </p:nvCxnSpPr>
        <p:spPr>
          <a:xfrm>
            <a:off x="5243320" y="2708277"/>
            <a:ext cx="392889" cy="83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5243320" y="2714502"/>
            <a:ext cx="1357420" cy="124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3" idx="3"/>
            <a:endCxn id="58" idx="1"/>
          </p:cNvCxnSpPr>
          <p:nvPr/>
        </p:nvCxnSpPr>
        <p:spPr>
          <a:xfrm>
            <a:off x="5243320" y="2708277"/>
            <a:ext cx="2253773" cy="131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104834" y="5906852"/>
            <a:ext cx="491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Intron, exon, </a:t>
            </a:r>
            <a:r>
              <a:rPr lang="en-US" dirty="0" err="1" smtClean="0"/>
              <a:t>CDS,splice</a:t>
            </a:r>
            <a:r>
              <a:rPr lang="en-US" dirty="0" smtClean="0"/>
              <a:t> site, UTR, mRNA, isoforms</a:t>
            </a: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1603183" y="1725456"/>
            <a:ext cx="627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 smtClean="0">
                <a:solidFill>
                  <a:schemeClr val="dk1"/>
                </a:solidFill>
              </a:rPr>
              <a:t>/!\ </a:t>
            </a:r>
            <a:r>
              <a:rPr lang="fi-FI" dirty="0">
                <a:solidFill>
                  <a:schemeClr val="dk1"/>
                </a:solidFill>
              </a:rPr>
              <a:t>different </a:t>
            </a:r>
            <a:r>
              <a:rPr lang="fi-FI" dirty="0" smtClean="0">
                <a:solidFill>
                  <a:schemeClr val="dk1"/>
                </a:solidFill>
              </a:rPr>
              <a:t>type of gff: </a:t>
            </a:r>
            <a:r>
              <a:rPr lang="fi-FI" b="1" dirty="0" smtClean="0">
                <a:solidFill>
                  <a:srgbClr val="3366FF"/>
                </a:solidFill>
              </a:rPr>
              <a:t>annotation</a:t>
            </a:r>
            <a:r>
              <a:rPr lang="fi-FI" dirty="0" smtClean="0">
                <a:solidFill>
                  <a:srgbClr val="3366FF"/>
                </a:solidFill>
              </a:rPr>
              <a:t> </a:t>
            </a:r>
            <a:r>
              <a:rPr lang="fi-FI" dirty="0" smtClean="0">
                <a:solidFill>
                  <a:schemeClr val="dk1"/>
                </a:solidFill>
              </a:rPr>
              <a:t>/ </a:t>
            </a:r>
            <a:r>
              <a:rPr lang="fi-FI" b="1" dirty="0" smtClean="0">
                <a:solidFill>
                  <a:schemeClr val="accent3">
                    <a:lumMod val="75000"/>
                  </a:schemeClr>
                </a:solidFill>
              </a:rPr>
              <a:t>alignment</a:t>
            </a:r>
            <a:r>
              <a:rPr lang="fi-FI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i-FI" dirty="0" smtClean="0">
                <a:solidFill>
                  <a:schemeClr val="dk1"/>
                </a:solidFill>
              </a:rPr>
              <a:t>/ other</a:t>
            </a:r>
            <a:endParaRPr lang="fi-FI" dirty="0"/>
          </a:p>
        </p:txBody>
      </p:sp>
      <p:sp>
        <p:nvSpPr>
          <p:cNvPr id="220" name="TextBox 219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Introduction to annotation</a:t>
            </a:r>
            <a:endParaRPr lang="en-US" sz="2000" dirty="0">
              <a:solidFill>
                <a:srgbClr val="984807"/>
              </a:solidFill>
            </a:endParaRPr>
          </a:p>
        </p:txBody>
      </p:sp>
      <p:cxnSp>
        <p:nvCxnSpPr>
          <p:cNvPr id="99" name="Straight Arrow Connector 98"/>
          <p:cNvCxnSpPr>
            <a:stCxn id="173" idx="3"/>
            <a:endCxn id="52" idx="1"/>
          </p:cNvCxnSpPr>
          <p:nvPr/>
        </p:nvCxnSpPr>
        <p:spPr>
          <a:xfrm>
            <a:off x="5243320" y="2708277"/>
            <a:ext cx="1321325" cy="92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10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Structural annotation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QC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Functional annotation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Submission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Downstream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Manual </a:t>
            </a:r>
            <a:r>
              <a:rPr lang="en-US" sz="2000" dirty="0" err="1" smtClean="0"/>
              <a:t>curation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31" name="Picture 30" descr="Screen Shot 2018-09-06 at 13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EuGene</a:t>
            </a:r>
            <a:r>
              <a:rPr lang="en-US" sz="1600" dirty="0"/>
              <a:t>-EP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11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52586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r>
              <a:rPr lang="mr-IN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check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assembly quality</a:t>
            </a:r>
          </a:p>
          <a:p>
            <a:endParaRPr lang="en-US" sz="2000" dirty="0" smtClean="0"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quality of the assembly will heavily influence the quality of the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annotation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SNP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-errors can change start/stop-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codons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Indels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can cause frame-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shifts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High fragmentation could break loci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missing loci cannot be annotated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=&gt; Annotation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tools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have difficulties to deal with those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12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sv-SE" sz="2400" dirty="0" err="1" smtClean="0">
                <a:solidFill>
                  <a:schemeClr val="tx1"/>
                </a:solidFill>
                <a:latin typeface="Calibri" charset="0"/>
                <a:ea typeface="MS PGothic" charset="0"/>
              </a:rPr>
              <a:t>Assembly</a:t>
            </a:r>
            <a:r>
              <a:rPr lang="sv-SE" sz="24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 check and preparation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 </a:t>
            </a:r>
          </a:p>
          <a:p>
            <a:endParaRPr lang="en-US" sz="2000" dirty="0" smtClean="0"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Fragmentation (N50, number of sequences, how many small </a:t>
            </a:r>
            <a:r>
              <a:rPr lang="en-US" sz="20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contigs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Sanity of the </a:t>
            </a:r>
            <a:r>
              <a:rPr lang="en-US" sz="20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fasta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file (Ns, IUPAC, lowercase nucleotides)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Completeness / duplication / fragmentation</a:t>
            </a:r>
          </a:p>
          <a:p>
            <a:endParaRPr lang="en-US" sz="20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Presence of Organelles</a:t>
            </a:r>
          </a:p>
          <a:p>
            <a:endParaRPr lang="en-US" sz="20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Other (GC content, how distant from other species)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5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6" y="3474040"/>
            <a:ext cx="2404995" cy="90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13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BUSCO output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248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-Regular"/>
              </a:rPr>
              <a:t># BUSCO version is: 3.0.2 </a:t>
            </a:r>
          </a:p>
          <a:p>
            <a:r>
              <a:rPr lang="en-US" dirty="0">
                <a:latin typeface="Menlo-Regular"/>
              </a:rPr>
              <a:t># The lineage dataset is: </a:t>
            </a:r>
            <a:r>
              <a:rPr lang="en-US" b="1" dirty="0">
                <a:latin typeface="Menlo-Regular"/>
              </a:rPr>
              <a:t>fungi_odb9</a:t>
            </a:r>
            <a:r>
              <a:rPr lang="en-US" dirty="0">
                <a:latin typeface="Menlo-Regular"/>
              </a:rPr>
              <a:t> (Creation date: 2016-02-13, number of species: 85, number of BUSCOs: </a:t>
            </a:r>
            <a:r>
              <a:rPr lang="en-US" b="1" dirty="0">
                <a:latin typeface="Menlo-Regular"/>
              </a:rPr>
              <a:t>290</a:t>
            </a:r>
            <a:r>
              <a:rPr lang="en-US" dirty="0">
                <a:latin typeface="Menlo-Regular"/>
              </a:rPr>
              <a:t>)</a:t>
            </a:r>
          </a:p>
          <a:p>
            <a:r>
              <a:rPr lang="en-US" dirty="0" smtClean="0">
                <a:latin typeface="Menlo-Regular"/>
              </a:rPr>
              <a:t>#</a:t>
            </a:r>
          </a:p>
          <a:p>
            <a:r>
              <a:rPr lang="en-US" dirty="0" smtClean="0">
                <a:latin typeface="Menlo-Regular"/>
              </a:rPr>
              <a:t># Summarized benchmarking in BUSCO notation for file </a:t>
            </a:r>
            <a:r>
              <a:rPr lang="en-US" dirty="0" err="1" smtClean="0">
                <a:latin typeface="Menlo-Regular"/>
              </a:rPr>
              <a:t>genome.fa</a:t>
            </a:r>
            <a:endParaRPr lang="en-US" dirty="0" smtClean="0">
              <a:latin typeface="Menlo-Regular"/>
            </a:endParaRPr>
          </a:p>
          <a:p>
            <a:r>
              <a:rPr lang="en-US" dirty="0" smtClean="0">
                <a:latin typeface="Menlo-Regular"/>
              </a:rPr>
              <a:t># </a:t>
            </a:r>
            <a:r>
              <a:rPr lang="en-US" dirty="0">
                <a:latin typeface="Menlo-Regular"/>
              </a:rPr>
              <a:t>BUSCO was run in mode: </a:t>
            </a:r>
            <a:r>
              <a:rPr lang="en-US" b="1" dirty="0" smtClean="0">
                <a:latin typeface="Menlo-Regular"/>
              </a:rPr>
              <a:t>genome</a:t>
            </a:r>
            <a:endParaRPr lang="en-US" b="1" dirty="0">
              <a:latin typeface="Menlo-Regular"/>
            </a:endParaRPr>
          </a:p>
          <a:p>
            <a:endParaRPr lang="en-US" dirty="0">
              <a:latin typeface="Menlo-Regular"/>
            </a:endParaRPr>
          </a:p>
          <a:p>
            <a:r>
              <a:rPr lang="mr-IN" dirty="0" smtClean="0">
                <a:latin typeface="Menlo-Regular"/>
              </a:rPr>
              <a:t>	</a:t>
            </a:r>
            <a:r>
              <a:rPr lang="mr-IN" b="1" dirty="0" smtClean="0">
                <a:latin typeface="Menlo-Regular"/>
              </a:rPr>
              <a:t>C:98.</a:t>
            </a:r>
            <a:r>
              <a:rPr lang="sv-SE" b="1" dirty="0" smtClean="0">
                <a:latin typeface="Menlo-Regular"/>
              </a:rPr>
              <a:t>6</a:t>
            </a:r>
            <a:r>
              <a:rPr lang="mr-IN" b="1" dirty="0" smtClean="0">
                <a:latin typeface="Menlo-Regular"/>
              </a:rPr>
              <a:t>%</a:t>
            </a:r>
            <a:r>
              <a:rPr lang="sv-SE" dirty="0">
                <a:latin typeface="Menlo-Regular"/>
              </a:rPr>
              <a:t>[</a:t>
            </a:r>
            <a:r>
              <a:rPr lang="mr-IN" dirty="0" smtClean="0">
                <a:latin typeface="Menlo-Regular"/>
              </a:rPr>
              <a:t>S:97.</a:t>
            </a:r>
            <a:r>
              <a:rPr lang="sv-SE" dirty="0" smtClean="0">
                <a:latin typeface="Menlo-Regular"/>
              </a:rPr>
              <a:t>9</a:t>
            </a:r>
            <a:r>
              <a:rPr lang="mr-IN" dirty="0" smtClean="0">
                <a:latin typeface="Menlo-Regular"/>
              </a:rPr>
              <a:t>%,D:0.7%</a:t>
            </a:r>
            <a:r>
              <a:rPr lang="sv-SE" dirty="0" smtClean="0">
                <a:latin typeface="Menlo-Regular"/>
              </a:rPr>
              <a:t>]</a:t>
            </a:r>
            <a:r>
              <a:rPr lang="mr-IN" dirty="0" smtClean="0">
                <a:latin typeface="Menlo-Regular"/>
              </a:rPr>
              <a:t>,F:</a:t>
            </a:r>
            <a:r>
              <a:rPr lang="sv-SE" dirty="0" smtClean="0">
                <a:latin typeface="Menlo-Regular"/>
              </a:rPr>
              <a:t>0</a:t>
            </a:r>
            <a:r>
              <a:rPr lang="mr-IN" dirty="0" smtClean="0">
                <a:latin typeface="Menlo-Regular"/>
              </a:rPr>
              <a:t>.</a:t>
            </a:r>
            <a:r>
              <a:rPr lang="sv-SE" dirty="0" smtClean="0">
                <a:latin typeface="Menlo-Regular"/>
              </a:rPr>
              <a:t>0</a:t>
            </a:r>
            <a:r>
              <a:rPr lang="mr-IN" dirty="0" smtClean="0">
                <a:latin typeface="Menlo-Regular"/>
              </a:rPr>
              <a:t>%,M:</a:t>
            </a:r>
            <a:r>
              <a:rPr lang="sv-SE" dirty="0" smtClean="0">
                <a:latin typeface="Menlo-Regular"/>
              </a:rPr>
              <a:t>1</a:t>
            </a:r>
            <a:r>
              <a:rPr lang="mr-IN" dirty="0" smtClean="0">
                <a:latin typeface="Menlo-Regular"/>
              </a:rPr>
              <a:t>.</a:t>
            </a:r>
            <a:r>
              <a:rPr lang="sv-SE" dirty="0" smtClean="0">
                <a:latin typeface="Menlo-Regular"/>
              </a:rPr>
              <a:t>4</a:t>
            </a:r>
            <a:r>
              <a:rPr lang="mr-IN" dirty="0" smtClean="0">
                <a:latin typeface="Menlo-Regular"/>
              </a:rPr>
              <a:t>%,n:290</a:t>
            </a:r>
          </a:p>
          <a:p>
            <a:endParaRPr lang="mr-IN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	</a:t>
            </a:r>
            <a:r>
              <a:rPr lang="en-US" dirty="0" smtClean="0">
                <a:latin typeface="Menlo-Regular"/>
              </a:rPr>
              <a:t>286</a:t>
            </a:r>
            <a:r>
              <a:rPr lang="en-US" dirty="0">
                <a:latin typeface="Menlo-Regular"/>
              </a:rPr>
              <a:t>	Complete BUSCOs (C)</a:t>
            </a:r>
          </a:p>
          <a:p>
            <a:r>
              <a:rPr lang="en-US" dirty="0">
                <a:latin typeface="Menlo-Regular"/>
              </a:rPr>
              <a:t>	</a:t>
            </a:r>
            <a:r>
              <a:rPr lang="en-US" dirty="0" smtClean="0">
                <a:latin typeface="Menlo-Regular"/>
              </a:rPr>
              <a:t>284</a:t>
            </a:r>
            <a:r>
              <a:rPr lang="en-US" dirty="0">
                <a:latin typeface="Menlo-Regular"/>
              </a:rPr>
              <a:t>	Complete and single-copy BUSCOs (S)</a:t>
            </a:r>
          </a:p>
          <a:p>
            <a:r>
              <a:rPr lang="en-US" dirty="0">
                <a:latin typeface="Menlo-Regular"/>
              </a:rPr>
              <a:t>	2	Complete and duplicated BUSCOs (D)</a:t>
            </a:r>
          </a:p>
          <a:p>
            <a:r>
              <a:rPr lang="en-US" dirty="0">
                <a:latin typeface="Menlo-Regular"/>
              </a:rPr>
              <a:t>	</a:t>
            </a:r>
            <a:r>
              <a:rPr lang="en-US" dirty="0" smtClean="0">
                <a:latin typeface="Menlo-Regular"/>
              </a:rPr>
              <a:t>0</a:t>
            </a:r>
            <a:r>
              <a:rPr lang="en-US" dirty="0">
                <a:latin typeface="Menlo-Regular"/>
              </a:rPr>
              <a:t>	Fragmented BUSCOs (F)</a:t>
            </a:r>
          </a:p>
          <a:p>
            <a:r>
              <a:rPr lang="en-US" dirty="0" smtClean="0">
                <a:latin typeface="Menlo-Regular"/>
              </a:rPr>
              <a:t>	</a:t>
            </a:r>
            <a:r>
              <a:rPr lang="en-US" b="1" dirty="0" smtClean="0">
                <a:latin typeface="Menlo-Regular"/>
              </a:rPr>
              <a:t>4</a:t>
            </a:r>
            <a:r>
              <a:rPr lang="en-US" b="1" dirty="0">
                <a:latin typeface="Menlo-Regular"/>
              </a:rPr>
              <a:t>	Missing BUSCOs (M)</a:t>
            </a:r>
          </a:p>
          <a:p>
            <a:r>
              <a:rPr lang="en-US" dirty="0">
                <a:latin typeface="Menlo-Regular"/>
              </a:rPr>
              <a:t>	290	Total BUSCO groups searched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14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68788" y="146200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Repeat Masking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88" y="2323440"/>
            <a:ext cx="7797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Calibri" charset="0"/>
                <a:ea typeface="MS PGothic" charset="0"/>
              </a:rPr>
              <a:t>Repeatmodeler</a:t>
            </a:r>
            <a:r>
              <a:rPr lang="en-US" sz="2400" dirty="0" smtClean="0">
                <a:latin typeface="Calibri" charset="0"/>
                <a:ea typeface="MS PGothic" charset="0"/>
              </a:rPr>
              <a:t> </a:t>
            </a:r>
            <a:r>
              <a:rPr lang="en-US" sz="2400" dirty="0">
                <a:latin typeface="Calibri" charset="0"/>
                <a:ea typeface="MS PGothic" charset="0"/>
              </a:rPr>
              <a:t>to find new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2"/>
              </a:rPr>
              <a:t>http://www.repeatmasker.org/RepeatModeler</a:t>
            </a:r>
            <a:r>
              <a:rPr lang="en-US" sz="2400" dirty="0" smtClean="0">
                <a:latin typeface="Calibri" charset="0"/>
                <a:ea typeface="MS PGothic" charset="0"/>
                <a:hlinkClick r:id="rId2"/>
              </a:rPr>
              <a:t>/</a:t>
            </a:r>
            <a:endParaRPr lang="en-US" sz="2400" dirty="0" smtClean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alibri" charset="0"/>
                <a:ea typeface="MS PGothic" charset="0"/>
              </a:rPr>
              <a:t>Repeatmasker</a:t>
            </a:r>
            <a:r>
              <a:rPr lang="en-US" sz="2400" dirty="0">
                <a:latin typeface="Calibri" charset="0"/>
                <a:ea typeface="MS PGothic" charset="0"/>
              </a:rPr>
              <a:t> to mask known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3"/>
              </a:rPr>
              <a:t>http://</a:t>
            </a:r>
            <a:r>
              <a:rPr lang="en-US" sz="2400" dirty="0" smtClean="0">
                <a:latin typeface="Calibri" charset="0"/>
                <a:ea typeface="MS PGothic" charset="0"/>
                <a:hlinkClick r:id="rId3"/>
              </a:rPr>
              <a:t>www.repeatmasker.org</a:t>
            </a:r>
            <a:endParaRPr lang="en-US" sz="2400" dirty="0" smtClean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 smtClean="0">
              <a:latin typeface="Calibri" charset="0"/>
              <a:ea typeface="MS PGothic" charset="0"/>
            </a:endParaRPr>
          </a:p>
          <a:p>
            <a:pPr lvl="1"/>
            <a:r>
              <a:rPr lang="en-US" sz="2400" dirty="0" smtClean="0">
                <a:latin typeface="Calibri" charset="0"/>
                <a:ea typeface="MS PGothic" charset="0"/>
              </a:rPr>
              <a:t>+ Save time </a:t>
            </a:r>
          </a:p>
          <a:p>
            <a:pPr lvl="1"/>
            <a:r>
              <a:rPr lang="en-US" sz="2400" dirty="0" smtClean="0">
                <a:latin typeface="Calibri" charset="0"/>
                <a:ea typeface="MS PGothic" charset="0"/>
              </a:rPr>
              <a:t>+ Increase quality of the annotation</a:t>
            </a:r>
            <a:endParaRPr lang="en-US" sz="2400" dirty="0">
              <a:latin typeface="Calibri" charset="0"/>
              <a:ea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15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2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external data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used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650882" y="2297819"/>
            <a:ext cx="2464169" cy="11173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254625" y="2297819"/>
            <a:ext cx="4038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charset="0"/>
                <a:ea typeface="MS PGothic" charset="0"/>
              </a:rPr>
              <a:t>Assembled from RNA-</a:t>
            </a:r>
            <a:r>
              <a:rPr lang="en-US" dirty="0" err="1" smtClean="0">
                <a:latin typeface="Calibri" charset="0"/>
                <a:ea typeface="MS PGothic" charset="0"/>
              </a:rPr>
              <a:t>seq</a:t>
            </a:r>
            <a:r>
              <a:rPr lang="en-US" dirty="0" smtClean="0">
                <a:latin typeface="Calibri" charset="0"/>
                <a:ea typeface="MS PGothic" charset="0"/>
              </a:rPr>
              <a:t> or downloaded ESTs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3082925" y="176217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503988" y="175013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53" y="376120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48972" y="175042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89872" y="3920618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648591" y="3609338"/>
            <a:ext cx="3248816" cy="18986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16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Proteins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71688" y="2068166"/>
            <a:ext cx="7497763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>
              <a:lnSpc>
                <a:spcPct val="80000"/>
              </a:lnSpc>
            </a:pPr>
            <a:r>
              <a:rPr lang="en-US" sz="27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>
              <a:lnSpc>
                <a:spcPct val="80000"/>
              </a:lnSpc>
            </a:pPr>
            <a:r>
              <a:rPr lang="en-US" sz="27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 =&gt; problems as many annotation procedures are heavily dependent on protein alignments</a:t>
            </a:r>
          </a:p>
          <a:p>
            <a:pPr>
              <a:lnSpc>
                <a:spcPct val="80000"/>
              </a:lnSpc>
            </a:pPr>
            <a:endParaRPr lang="en-US" sz="27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851515" y="5076237"/>
            <a:ext cx="118570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 dirty="0"/>
              <a:t>&gt;ENSTGUP00000017616 </a:t>
            </a:r>
            <a:r>
              <a:rPr lang="en-US" sz="1000" dirty="0" err="1"/>
              <a:t>pep:novel</a:t>
            </a:r>
            <a:r>
              <a:rPr lang="en-US" sz="1000" dirty="0"/>
              <a:t> chromosome:taeGut3.2.4:8_random:2849599:2959678:-1 gene:ENSTGUG00000017338 transcript:ENSTGUT00000018018 </a:t>
            </a:r>
            <a:r>
              <a:rPr lang="en-US" sz="1000" dirty="0" err="1"/>
              <a:t>gene_biotype:protein_coding</a:t>
            </a:r>
            <a:r>
              <a:rPr lang="en-US" sz="1000" dirty="0"/>
              <a:t> </a:t>
            </a:r>
            <a:r>
              <a:rPr lang="en-US" sz="1000" dirty="0" err="1"/>
              <a:t>transcript_biotype:protein_coding</a:t>
            </a:r>
            <a:endParaRPr lang="en-US" sz="1000" dirty="0"/>
          </a:p>
          <a:p>
            <a:pPr eaLnBrk="1" hangingPunct="1"/>
            <a:r>
              <a:rPr lang="en-US" sz="1000" dirty="0"/>
              <a:t>RSPNATEYNWHHLRYPKIPERLNPPAAAGPALSTAEGWMLPWGNGQHPLLARAPGKGRER</a:t>
            </a:r>
          </a:p>
          <a:p>
            <a:pPr eaLnBrk="1" hangingPunct="1"/>
            <a:r>
              <a:rPr lang="en-US" sz="1000" dirty="0"/>
              <a:t>DGKELIKKPKTFKFTFLKKKKKKKKKTFK</a:t>
            </a:r>
          </a:p>
          <a:p>
            <a:pPr eaLnBrk="1" hangingPunct="1"/>
            <a:r>
              <a:rPr lang="en-US" sz="1000" dirty="0"/>
              <a:t>&gt;ENSTGUP00000017615 </a:t>
            </a:r>
            <a:r>
              <a:rPr lang="en-US" sz="1000" dirty="0" err="1"/>
              <a:t>pep:novel</a:t>
            </a:r>
            <a:r>
              <a:rPr lang="en-US" sz="1000" dirty="0"/>
              <a:t> chromosome:taeGut3.2.4:23_random:205321:209117:1 gene:ENSTGUG00000017337 transcript:ENSTGUT00000018017 </a:t>
            </a:r>
            <a:r>
              <a:rPr lang="en-US" sz="1000" dirty="0" err="1"/>
              <a:t>gene_biotype:protein_coding</a:t>
            </a:r>
            <a:r>
              <a:rPr lang="en-US" sz="1000" dirty="0"/>
              <a:t> </a:t>
            </a:r>
            <a:r>
              <a:rPr lang="en-US" sz="1000" dirty="0" err="1"/>
              <a:t>transcript_biotype:protein_coding</a:t>
            </a:r>
            <a:endParaRPr lang="en-US" sz="1000" dirty="0"/>
          </a:p>
          <a:p>
            <a:pPr eaLnBrk="1" hangingPunct="1"/>
            <a:r>
              <a:rPr lang="en-US" sz="1000" dirty="0"/>
              <a:t>PDLRELVLMFEHLHRVRNGGFRNSEVKKWPDRSPPPYHSFTPAQKSFSLAGCSGESTKMG</a:t>
            </a:r>
          </a:p>
          <a:p>
            <a:pPr eaLnBrk="1" hangingPunct="1"/>
            <a:r>
              <a:rPr lang="en-US" sz="1000" dirty="0"/>
              <a:t>IKERMRLSSSQRQGSRGRQQHLGPPLHRSPSPEDVAEATSPTKVQKSWSFNDRTRFRASL</a:t>
            </a:r>
          </a:p>
          <a:p>
            <a:pPr eaLnBrk="1" hangingPunct="1"/>
            <a:r>
              <a:rPr lang="en-US" sz="1000" dirty="0"/>
              <a:t>RLKPRIPAEGDCPPEDSGEERSSPCDLTFEDIMPAVKTLIRAVRILKFLVAKRKFKETLR</a:t>
            </a:r>
          </a:p>
          <a:p>
            <a:pPr eaLnBrk="1" hangingPunct="1"/>
            <a:r>
              <a:rPr lang="en-US" sz="1000" dirty="0"/>
              <a:t>PYDVKDVIEQYSAGHLDMLGRIKSLQTRVEQIVGRDRALPADKKVREKGEKPALEAELVD</a:t>
            </a:r>
          </a:p>
          <a:p>
            <a:pPr eaLnBrk="1" hangingPunct="1"/>
            <a:r>
              <a:rPr lang="en-US" sz="1000" dirty="0"/>
              <a:t>ELSMMGRVVKVERQVQSIEHKLDLLLGLYSRCLRKGSANSLVLAAVRVPPGEPDVTSDYQ</a:t>
            </a:r>
          </a:p>
          <a:p>
            <a:pPr eaLnBrk="1" hangingPunct="1"/>
            <a:r>
              <a:rPr lang="en-US" sz="1000" dirty="0"/>
              <a:t>SPVEHEDISTSAQSLSISRLASTNMD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17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7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Screen Shot 2018-02-28 at 17.1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41"/>
            <a:ext cx="9144000" cy="4778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18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4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7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9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70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71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2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3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5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6" name="Oval 75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19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4332286" y="954425"/>
            <a:ext cx="4679757" cy="64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sv-SE" sz="3600" dirty="0" smtClean="0">
                <a:latin typeface="Calibri" charset="0"/>
              </a:rPr>
              <a:t>… </a:t>
            </a:r>
            <a:r>
              <a:rPr lang="sv-SE" sz="3600" dirty="0" err="1" smtClean="0">
                <a:latin typeface="Calibri" charset="0"/>
              </a:rPr>
              <a:t>prices</a:t>
            </a:r>
            <a:r>
              <a:rPr lang="sv-SE" sz="3600" dirty="0" smtClean="0">
                <a:latin typeface="Calibri" charset="0"/>
              </a:rPr>
              <a:t> go down</a:t>
            </a:r>
            <a:endParaRPr lang="sv-SE" sz="3600" dirty="0">
              <a:latin typeface="Calibri" charset="0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229370" y="18240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sv-SE" sz="2800" dirty="0" smtClean="0">
                <a:latin typeface="Calibri" charset="0"/>
              </a:rPr>
              <a:t>	Human </a:t>
            </a:r>
            <a:r>
              <a:rPr lang="sv-SE" sz="2800" dirty="0" err="1">
                <a:latin typeface="Calibri" charset="0"/>
              </a:rPr>
              <a:t>genome</a:t>
            </a:r>
            <a:r>
              <a:rPr lang="sv-SE" sz="2800" dirty="0">
                <a:latin typeface="Calibri" charset="0"/>
              </a:rPr>
              <a:t> </a:t>
            </a:r>
            <a:r>
              <a:rPr lang="sv-SE" sz="2800" dirty="0" err="1" smtClean="0">
                <a:latin typeface="Calibri" charset="0"/>
              </a:rPr>
              <a:t>sequencing</a:t>
            </a:r>
            <a:r>
              <a:rPr lang="sv-SE" sz="2800" dirty="0" smtClean="0">
                <a:latin typeface="Calibri" charset="0"/>
              </a:rPr>
              <a:t>:</a:t>
            </a:r>
          </a:p>
          <a:p>
            <a:pPr lvl="1">
              <a:spcBef>
                <a:spcPct val="20000"/>
              </a:spcBef>
            </a:pPr>
            <a:r>
              <a:rPr lang="sv-SE" sz="2400" dirty="0" smtClean="0">
                <a:latin typeface="Calibri" charset="0"/>
              </a:rPr>
              <a:t>2004: </a:t>
            </a:r>
            <a:r>
              <a:rPr lang="sv-SE" sz="2400" dirty="0" err="1" smtClean="0">
                <a:latin typeface="Calibri" charset="0"/>
              </a:rPr>
              <a:t>Genome</a:t>
            </a:r>
            <a:r>
              <a:rPr lang="sv-SE" sz="2400" dirty="0" smtClean="0">
                <a:latin typeface="Calibri" charset="0"/>
              </a:rPr>
              <a:t> </a:t>
            </a:r>
            <a:r>
              <a:rPr lang="sv-SE" sz="2400" dirty="0" err="1">
                <a:latin typeface="Calibri" charset="0"/>
              </a:rPr>
              <a:t>of</a:t>
            </a:r>
            <a:r>
              <a:rPr lang="sv-SE" sz="2400" dirty="0">
                <a:latin typeface="Calibri" charset="0"/>
              </a:rPr>
              <a:t> Craig </a:t>
            </a:r>
            <a:r>
              <a:rPr lang="sv-SE" sz="2400" dirty="0" err="1">
                <a:latin typeface="Calibri" charset="0"/>
              </a:rPr>
              <a:t>Wenter</a:t>
            </a:r>
            <a:r>
              <a:rPr lang="sv-SE" sz="2400" dirty="0">
                <a:latin typeface="Calibri" charset="0"/>
              </a:rPr>
              <a:t> </a:t>
            </a:r>
            <a:r>
              <a:rPr lang="sv-SE" sz="2400" dirty="0" err="1">
                <a:latin typeface="Calibri" charset="0"/>
              </a:rPr>
              <a:t>costs</a:t>
            </a:r>
            <a:r>
              <a:rPr lang="sv-SE" sz="2400" dirty="0">
                <a:latin typeface="Calibri" charset="0"/>
              </a:rPr>
              <a:t> 70 </a:t>
            </a:r>
            <a:r>
              <a:rPr lang="sv-SE" sz="2400" dirty="0" err="1">
                <a:latin typeface="Calibri" charset="0"/>
              </a:rPr>
              <a:t>mln</a:t>
            </a:r>
            <a:r>
              <a:rPr lang="sv-SE" sz="2400" dirty="0">
                <a:latin typeface="Calibri" charset="0"/>
              </a:rPr>
              <a:t> $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sv-SE" sz="1600" dirty="0" err="1">
                <a:latin typeface="Calibri" charset="0"/>
              </a:rPr>
              <a:t>Sanger’s</a:t>
            </a:r>
            <a:r>
              <a:rPr lang="sv-SE" sz="1600" dirty="0">
                <a:latin typeface="Calibri" charset="0"/>
              </a:rPr>
              <a:t> </a:t>
            </a:r>
            <a:r>
              <a:rPr lang="sv-SE" sz="1600" dirty="0" err="1">
                <a:latin typeface="Calibri" charset="0"/>
              </a:rPr>
              <a:t>sequencing</a:t>
            </a:r>
            <a:endParaRPr lang="sv-SE" sz="1600" dirty="0">
              <a:latin typeface="Calibri" charset="0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endParaRPr lang="sv-SE" sz="1600" dirty="0" smtClean="0">
              <a:latin typeface="Calibri" charset="0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endParaRPr lang="sv-SE" sz="1600" dirty="0">
              <a:latin typeface="Calibri" charset="0"/>
            </a:endParaRPr>
          </a:p>
          <a:p>
            <a:pPr lvl="1">
              <a:spcBef>
                <a:spcPct val="20000"/>
              </a:spcBef>
            </a:pPr>
            <a:r>
              <a:rPr lang="sv-SE" sz="2400" dirty="0" smtClean="0">
                <a:latin typeface="Calibri" charset="0"/>
              </a:rPr>
              <a:t>2007: </a:t>
            </a:r>
            <a:r>
              <a:rPr lang="sv-SE" sz="2400" dirty="0" err="1" smtClean="0">
                <a:latin typeface="Calibri" charset="0"/>
              </a:rPr>
              <a:t>Genome</a:t>
            </a:r>
            <a:r>
              <a:rPr lang="sv-SE" sz="2400" dirty="0" smtClean="0">
                <a:latin typeface="Calibri" charset="0"/>
              </a:rPr>
              <a:t> </a:t>
            </a:r>
            <a:r>
              <a:rPr lang="sv-SE" sz="2400" dirty="0" err="1">
                <a:latin typeface="Calibri" charset="0"/>
              </a:rPr>
              <a:t>of</a:t>
            </a:r>
            <a:r>
              <a:rPr lang="sv-SE" sz="2400" dirty="0">
                <a:latin typeface="Calibri" charset="0"/>
              </a:rPr>
              <a:t> James Watson </a:t>
            </a:r>
            <a:r>
              <a:rPr lang="sv-SE" sz="2400" dirty="0" err="1">
                <a:latin typeface="Calibri" charset="0"/>
              </a:rPr>
              <a:t>costs</a:t>
            </a:r>
            <a:r>
              <a:rPr lang="sv-SE" sz="2400" dirty="0">
                <a:latin typeface="Calibri" charset="0"/>
              </a:rPr>
              <a:t> 2 </a:t>
            </a:r>
            <a:r>
              <a:rPr lang="sv-SE" sz="2400" dirty="0" err="1">
                <a:latin typeface="Calibri" charset="0"/>
              </a:rPr>
              <a:t>mln</a:t>
            </a:r>
            <a:r>
              <a:rPr lang="sv-SE" sz="2400" dirty="0">
                <a:latin typeface="Calibri" charset="0"/>
              </a:rPr>
              <a:t> $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sv-SE" sz="1600" dirty="0">
                <a:latin typeface="Calibri" charset="0"/>
              </a:rPr>
              <a:t>454 </a:t>
            </a:r>
            <a:r>
              <a:rPr lang="sv-SE" sz="1600" dirty="0" err="1">
                <a:latin typeface="Calibri" charset="0"/>
              </a:rPr>
              <a:t>pyrosequencing</a:t>
            </a:r>
            <a:endParaRPr lang="sv-SE" sz="1600" dirty="0">
              <a:latin typeface="Calibri" charset="0"/>
            </a:endParaRPr>
          </a:p>
          <a:p>
            <a:pPr lvl="1">
              <a:spcBef>
                <a:spcPct val="20000"/>
              </a:spcBef>
            </a:pPr>
            <a:endParaRPr lang="sv-SE" sz="1600" dirty="0" smtClean="0">
              <a:latin typeface="Calibri" charset="0"/>
            </a:endParaRPr>
          </a:p>
          <a:p>
            <a:pPr lvl="1">
              <a:spcBef>
                <a:spcPct val="20000"/>
              </a:spcBef>
            </a:pPr>
            <a:endParaRPr lang="sv-SE" sz="1600" dirty="0">
              <a:latin typeface="Calibri" charset="0"/>
            </a:endParaRPr>
          </a:p>
          <a:p>
            <a:pPr lvl="1">
              <a:spcBef>
                <a:spcPct val="20000"/>
              </a:spcBef>
            </a:pPr>
            <a:r>
              <a:rPr lang="sv-SE" sz="2400" dirty="0" smtClean="0">
                <a:latin typeface="Calibri" charset="0"/>
              </a:rPr>
              <a:t>2014: Ultimate </a:t>
            </a:r>
            <a:r>
              <a:rPr lang="sv-SE" sz="2400" dirty="0" err="1">
                <a:latin typeface="Calibri" charset="0"/>
              </a:rPr>
              <a:t>goal</a:t>
            </a:r>
            <a:r>
              <a:rPr lang="sv-SE" sz="2400" dirty="0">
                <a:latin typeface="Calibri" charset="0"/>
              </a:rPr>
              <a:t>: 1000 $ / </a:t>
            </a:r>
            <a:r>
              <a:rPr lang="sv-SE" sz="2400" dirty="0" err="1" smtClean="0">
                <a:latin typeface="Calibri" charset="0"/>
              </a:rPr>
              <a:t>individual</a:t>
            </a:r>
            <a:endParaRPr lang="sv-SE" sz="2400" dirty="0" smtClean="0">
              <a:latin typeface="Calibri" charset="0"/>
            </a:endParaRPr>
          </a:p>
          <a:p>
            <a:pPr lvl="1">
              <a:spcBef>
                <a:spcPct val="20000"/>
              </a:spcBef>
            </a:pPr>
            <a:r>
              <a:rPr lang="sv-SE" sz="2400" dirty="0" smtClean="0">
                <a:latin typeface="Calibri" charset="0"/>
              </a:rPr>
              <a:t>2016: </a:t>
            </a:r>
            <a:r>
              <a:rPr lang="sv-SE" sz="2400" dirty="0" err="1" smtClean="0">
                <a:latin typeface="Calibri" charset="0"/>
              </a:rPr>
              <a:t>Illumina</a:t>
            </a:r>
            <a:r>
              <a:rPr lang="sv-SE" sz="2400" dirty="0" smtClean="0">
                <a:latin typeface="Calibri" charset="0"/>
              </a:rPr>
              <a:t> </a:t>
            </a:r>
            <a:r>
              <a:rPr lang="sv-SE" sz="2400" dirty="0" err="1" smtClean="0">
                <a:latin typeface="Calibri" charset="0"/>
              </a:rPr>
              <a:t>Xten</a:t>
            </a:r>
            <a:r>
              <a:rPr lang="sv-SE" sz="2400" dirty="0" smtClean="0">
                <a:latin typeface="Calibri" charset="0"/>
              </a:rPr>
              <a:t>: </a:t>
            </a:r>
            <a:r>
              <a:rPr lang="sv-SE" sz="2400" dirty="0" err="1" smtClean="0">
                <a:latin typeface="Calibri" charset="0"/>
              </a:rPr>
              <a:t>Almost</a:t>
            </a:r>
            <a:r>
              <a:rPr lang="sv-SE" sz="2400" dirty="0" smtClean="0">
                <a:latin typeface="Calibri" charset="0"/>
              </a:rPr>
              <a:t> </a:t>
            </a:r>
            <a:r>
              <a:rPr lang="sv-SE" sz="2400" dirty="0" err="1" smtClean="0">
                <a:latin typeface="Calibri" charset="0"/>
              </a:rPr>
              <a:t>there</a:t>
            </a:r>
            <a:r>
              <a:rPr lang="sv-SE" sz="2400" dirty="0" smtClean="0">
                <a:latin typeface="Calibri" charset="0"/>
              </a:rPr>
              <a:t>! (1200 $)</a:t>
            </a:r>
          </a:p>
          <a:p>
            <a:pPr lvl="1">
              <a:spcBef>
                <a:spcPct val="20000"/>
              </a:spcBef>
            </a:pPr>
            <a:r>
              <a:rPr lang="sv-SE" sz="2400" dirty="0" smtClean="0">
                <a:latin typeface="Calibri" charset="0"/>
              </a:rPr>
              <a:t>2017: </a:t>
            </a:r>
            <a:r>
              <a:rPr lang="sv-SE" sz="2400" dirty="0" err="1" smtClean="0">
                <a:latin typeface="Calibri" charset="0"/>
              </a:rPr>
              <a:t>NovaSeq</a:t>
            </a:r>
            <a:r>
              <a:rPr lang="sv-SE" sz="2400" dirty="0" smtClean="0">
                <a:latin typeface="Calibri" charset="0"/>
              </a:rPr>
              <a:t>: ”</a:t>
            </a:r>
            <a:r>
              <a:rPr lang="sv-SE" sz="2400" dirty="0" err="1" smtClean="0">
                <a:latin typeface="Calibri" charset="0"/>
              </a:rPr>
              <a:t>Hold</a:t>
            </a:r>
            <a:r>
              <a:rPr lang="sv-SE" sz="2400" dirty="0" smtClean="0">
                <a:latin typeface="Calibri" charset="0"/>
              </a:rPr>
              <a:t> my </a:t>
            </a:r>
            <a:r>
              <a:rPr lang="sv-SE" sz="2400" dirty="0" err="1" smtClean="0">
                <a:latin typeface="Calibri" charset="0"/>
              </a:rPr>
              <a:t>beer</a:t>
            </a:r>
            <a:r>
              <a:rPr lang="sv-SE" sz="2400" dirty="0" smtClean="0">
                <a:latin typeface="Calibri" charset="0"/>
              </a:rPr>
              <a:t>…” (100 $)</a:t>
            </a:r>
            <a:endParaRPr lang="sv-SE" sz="2400" dirty="0">
              <a:latin typeface="Calibri" charset="0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endParaRPr lang="sv-SE" sz="1600" dirty="0">
              <a:latin typeface="Calibri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6545" y="1880639"/>
            <a:ext cx="1120679" cy="14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66" y="3641696"/>
            <a:ext cx="1661001" cy="11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703" y="5017330"/>
            <a:ext cx="1918267" cy="1277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441" y="210270"/>
            <a:ext cx="2497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Let’s get philosophical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393149"/>
            <a:ext cx="8229600" cy="3733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Should always be included in an annotation project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/!\ Can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be very noisy (tissue/species dependent), can include pre-mRNA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Avoid gonads; muscle or liver is good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20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- Spliced reads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4914" y="226060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39239" y="226060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18739" y="226060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98239" y="226060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79327" y="226060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58827" y="226060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39914" y="226060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4" name="TextBox 3"/>
          <p:cNvSpPr txBox="1">
            <a:spLocks noChangeArrowheads="1"/>
          </p:cNvSpPr>
          <p:nvPr/>
        </p:nvSpPr>
        <p:spPr bwMode="auto">
          <a:xfrm>
            <a:off x="254914" y="1468438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85" name="TextBox 4"/>
          <p:cNvSpPr txBox="1">
            <a:spLocks noChangeArrowheads="1"/>
          </p:cNvSpPr>
          <p:nvPr/>
        </p:nvSpPr>
        <p:spPr bwMode="auto">
          <a:xfrm>
            <a:off x="1982114" y="1900238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86" name="TextBox 14"/>
          <p:cNvSpPr txBox="1">
            <a:spLocks noChangeArrowheads="1"/>
          </p:cNvSpPr>
          <p:nvPr/>
        </p:nvSpPr>
        <p:spPr bwMode="auto">
          <a:xfrm>
            <a:off x="4215727" y="1900238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/>
              <a:t>Intron</a:t>
            </a:r>
          </a:p>
        </p:txBody>
      </p:sp>
      <p:sp>
        <p:nvSpPr>
          <p:cNvPr id="87" name="TextBox 15"/>
          <p:cNvSpPr txBox="1">
            <a:spLocks noChangeArrowheads="1"/>
          </p:cNvSpPr>
          <p:nvPr/>
        </p:nvSpPr>
        <p:spPr bwMode="auto">
          <a:xfrm>
            <a:off x="6374727" y="1900238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88" name="TextBox 12"/>
          <p:cNvSpPr txBox="1">
            <a:spLocks noChangeArrowheads="1"/>
          </p:cNvSpPr>
          <p:nvPr/>
        </p:nvSpPr>
        <p:spPr bwMode="auto">
          <a:xfrm>
            <a:off x="3207664" y="1900238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89" name="TextBox 17"/>
          <p:cNvSpPr txBox="1">
            <a:spLocks noChangeArrowheads="1"/>
          </p:cNvSpPr>
          <p:nvPr/>
        </p:nvSpPr>
        <p:spPr bwMode="auto">
          <a:xfrm>
            <a:off x="5366664" y="1900238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90" name="TextBox 18"/>
          <p:cNvSpPr txBox="1">
            <a:spLocks noChangeArrowheads="1"/>
          </p:cNvSpPr>
          <p:nvPr/>
        </p:nvSpPr>
        <p:spPr bwMode="auto">
          <a:xfrm>
            <a:off x="758152" y="1900238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91" name="TextBox 19"/>
          <p:cNvSpPr txBox="1">
            <a:spLocks noChangeArrowheads="1"/>
          </p:cNvSpPr>
          <p:nvPr/>
        </p:nvSpPr>
        <p:spPr bwMode="auto">
          <a:xfrm>
            <a:off x="7743152" y="1900238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254914" y="218916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93" name="TextBox 21"/>
          <p:cNvSpPr txBox="1">
            <a:spLocks noChangeArrowheads="1"/>
          </p:cNvSpPr>
          <p:nvPr/>
        </p:nvSpPr>
        <p:spPr bwMode="auto">
          <a:xfrm>
            <a:off x="8319414" y="218916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058189" y="226060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23"/>
          <p:cNvSpPr txBox="1">
            <a:spLocks noChangeArrowheads="1"/>
          </p:cNvSpPr>
          <p:nvPr/>
        </p:nvSpPr>
        <p:spPr bwMode="auto">
          <a:xfrm>
            <a:off x="542252" y="247650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7941589" y="226060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25"/>
          <p:cNvSpPr txBox="1">
            <a:spLocks noChangeArrowheads="1"/>
          </p:cNvSpPr>
          <p:nvPr/>
        </p:nvSpPr>
        <p:spPr bwMode="auto">
          <a:xfrm>
            <a:off x="7311352" y="254793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54914" y="382587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39239" y="382587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18739" y="382587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98239" y="382587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79327" y="382587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158827" y="382587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239914" y="382587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5" name="TextBox 36"/>
          <p:cNvSpPr txBox="1">
            <a:spLocks noChangeArrowheads="1"/>
          </p:cNvSpPr>
          <p:nvPr/>
        </p:nvSpPr>
        <p:spPr bwMode="auto">
          <a:xfrm>
            <a:off x="254914" y="3033713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106" name="TextBox 44"/>
          <p:cNvSpPr txBox="1">
            <a:spLocks noChangeArrowheads="1"/>
          </p:cNvSpPr>
          <p:nvPr/>
        </p:nvSpPr>
        <p:spPr bwMode="auto">
          <a:xfrm>
            <a:off x="254914" y="375285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107" name="TextBox 45"/>
          <p:cNvSpPr txBox="1">
            <a:spLocks noChangeArrowheads="1"/>
          </p:cNvSpPr>
          <p:nvPr/>
        </p:nvSpPr>
        <p:spPr bwMode="auto">
          <a:xfrm>
            <a:off x="8319414" y="375285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58189" y="382587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47"/>
          <p:cNvSpPr txBox="1">
            <a:spLocks noChangeArrowheads="1"/>
          </p:cNvSpPr>
          <p:nvPr/>
        </p:nvSpPr>
        <p:spPr bwMode="auto">
          <a:xfrm>
            <a:off x="542252" y="404177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7941589" y="382587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49"/>
          <p:cNvSpPr txBox="1">
            <a:spLocks noChangeArrowheads="1"/>
          </p:cNvSpPr>
          <p:nvPr/>
        </p:nvSpPr>
        <p:spPr bwMode="auto">
          <a:xfrm>
            <a:off x="7311352" y="411321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503064" y="2620963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50"/>
          <p:cNvSpPr txBox="1">
            <a:spLocks noChangeArrowheads="1"/>
          </p:cNvSpPr>
          <p:nvPr/>
        </p:nvSpPr>
        <p:spPr bwMode="auto">
          <a:xfrm>
            <a:off x="4574502" y="2765425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03064" y="4276725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55"/>
          <p:cNvSpPr txBox="1">
            <a:spLocks noChangeArrowheads="1"/>
          </p:cNvSpPr>
          <p:nvPr/>
        </p:nvSpPr>
        <p:spPr bwMode="auto">
          <a:xfrm>
            <a:off x="4836439" y="4421188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839239" y="521335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7" name="TextBox 62"/>
          <p:cNvSpPr txBox="1">
            <a:spLocks noChangeArrowheads="1"/>
          </p:cNvSpPr>
          <p:nvPr/>
        </p:nvSpPr>
        <p:spPr bwMode="auto">
          <a:xfrm>
            <a:off x="1839239" y="514032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642514" y="521335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423564" y="521335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03064" y="521335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2564" y="521335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2" name="TextBox 68"/>
          <p:cNvSpPr txBox="1">
            <a:spLocks noChangeArrowheads="1"/>
          </p:cNvSpPr>
          <p:nvPr/>
        </p:nvSpPr>
        <p:spPr bwMode="auto">
          <a:xfrm>
            <a:off x="6663652" y="5140325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6285827" y="521335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70"/>
          <p:cNvSpPr txBox="1">
            <a:spLocks noChangeArrowheads="1"/>
          </p:cNvSpPr>
          <p:nvPr/>
        </p:nvSpPr>
        <p:spPr bwMode="auto">
          <a:xfrm>
            <a:off x="5655589" y="5500688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839239" y="4060825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918739" y="4060825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98239" y="4060825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503064" y="4060825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582564" y="4060825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582564" y="4060825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85"/>
          <p:cNvSpPr txBox="1">
            <a:spLocks noChangeArrowheads="1"/>
          </p:cNvSpPr>
          <p:nvPr/>
        </p:nvSpPr>
        <p:spPr bwMode="auto">
          <a:xfrm>
            <a:off x="2126577" y="5500688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132" name="TextBox 83"/>
          <p:cNvSpPr txBox="1">
            <a:spLocks noChangeArrowheads="1"/>
          </p:cNvSpPr>
          <p:nvPr/>
        </p:nvSpPr>
        <p:spPr bwMode="auto">
          <a:xfrm>
            <a:off x="326352" y="4637088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503064" y="5573713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84"/>
          <p:cNvSpPr txBox="1">
            <a:spLocks noChangeArrowheads="1"/>
          </p:cNvSpPr>
          <p:nvPr/>
        </p:nvSpPr>
        <p:spPr bwMode="auto">
          <a:xfrm>
            <a:off x="3998239" y="6364288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135" name="TextBox 86"/>
          <p:cNvSpPr txBox="1">
            <a:spLocks noChangeArrowheads="1"/>
          </p:cNvSpPr>
          <p:nvPr/>
        </p:nvSpPr>
        <p:spPr bwMode="auto">
          <a:xfrm>
            <a:off x="1766214" y="2405063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136" name="TextBox 90"/>
          <p:cNvSpPr txBox="1">
            <a:spLocks noChangeArrowheads="1"/>
          </p:cNvSpPr>
          <p:nvPr/>
        </p:nvSpPr>
        <p:spPr bwMode="auto">
          <a:xfrm>
            <a:off x="3926802" y="2405063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137" name="TextBox 91"/>
          <p:cNvSpPr txBox="1">
            <a:spLocks noChangeArrowheads="1"/>
          </p:cNvSpPr>
          <p:nvPr/>
        </p:nvSpPr>
        <p:spPr bwMode="auto">
          <a:xfrm>
            <a:off x="6087389" y="2405063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3134639" y="5573713"/>
            <a:ext cx="647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50314" y="3700463"/>
            <a:ext cx="2889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918739" y="3700463"/>
            <a:ext cx="2889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TextBox 12293"/>
          <p:cNvSpPr txBox="1">
            <a:spLocks noChangeArrowheads="1"/>
          </p:cNvSpPr>
          <p:nvPr/>
        </p:nvSpPr>
        <p:spPr bwMode="auto">
          <a:xfrm>
            <a:off x="8751214" y="3773488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142" name="TextBox 102"/>
          <p:cNvSpPr txBox="1">
            <a:spLocks noChangeArrowheads="1"/>
          </p:cNvSpPr>
          <p:nvPr/>
        </p:nvSpPr>
        <p:spPr bwMode="auto">
          <a:xfrm>
            <a:off x="8859164" y="3989388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143" name="TextBox 104"/>
          <p:cNvSpPr txBox="1">
            <a:spLocks noChangeArrowheads="1"/>
          </p:cNvSpPr>
          <p:nvPr/>
        </p:nvSpPr>
        <p:spPr bwMode="auto">
          <a:xfrm>
            <a:off x="7095452" y="5140325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144" name="TextBox 106"/>
          <p:cNvSpPr txBox="1">
            <a:spLocks noChangeArrowheads="1"/>
          </p:cNvSpPr>
          <p:nvPr/>
        </p:nvSpPr>
        <p:spPr bwMode="auto">
          <a:xfrm>
            <a:off x="2631402" y="2405063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145" name="TextBox 107"/>
          <p:cNvSpPr txBox="1">
            <a:spLocks noChangeArrowheads="1"/>
          </p:cNvSpPr>
          <p:nvPr/>
        </p:nvSpPr>
        <p:spPr bwMode="auto">
          <a:xfrm>
            <a:off x="4790402" y="2384425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146" name="TextBox 108"/>
          <p:cNvSpPr txBox="1">
            <a:spLocks noChangeArrowheads="1"/>
          </p:cNvSpPr>
          <p:nvPr/>
        </p:nvSpPr>
        <p:spPr bwMode="auto">
          <a:xfrm>
            <a:off x="6950989" y="2405063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21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2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- Spliced reads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3" name="Picture 2" descr="Screen Shot 2018-02-28 at 18.1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462"/>
            <a:ext cx="9144000" cy="3833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22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Pre-mRNA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1654" y="232489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85979" y="2324893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65479" y="232489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044979" y="2324893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26067" y="232489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205567" y="2324893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286654" y="232489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51" name="TextBox 3"/>
          <p:cNvSpPr txBox="1">
            <a:spLocks noChangeArrowheads="1"/>
          </p:cNvSpPr>
          <p:nvPr/>
        </p:nvSpPr>
        <p:spPr bwMode="auto">
          <a:xfrm>
            <a:off x="301654" y="1532731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2" name="TextBox 4"/>
          <p:cNvSpPr txBox="1">
            <a:spLocks noChangeArrowheads="1"/>
          </p:cNvSpPr>
          <p:nvPr/>
        </p:nvSpPr>
        <p:spPr bwMode="auto">
          <a:xfrm>
            <a:off x="2028854" y="1964531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53" name="TextBox 14"/>
          <p:cNvSpPr txBox="1">
            <a:spLocks noChangeArrowheads="1"/>
          </p:cNvSpPr>
          <p:nvPr/>
        </p:nvSpPr>
        <p:spPr bwMode="auto">
          <a:xfrm>
            <a:off x="4262467" y="1964531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54" name="TextBox 15"/>
          <p:cNvSpPr txBox="1">
            <a:spLocks noChangeArrowheads="1"/>
          </p:cNvSpPr>
          <p:nvPr/>
        </p:nvSpPr>
        <p:spPr bwMode="auto">
          <a:xfrm>
            <a:off x="6421467" y="1964531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55" name="TextBox 12"/>
          <p:cNvSpPr txBox="1">
            <a:spLocks noChangeArrowheads="1"/>
          </p:cNvSpPr>
          <p:nvPr/>
        </p:nvSpPr>
        <p:spPr bwMode="auto">
          <a:xfrm>
            <a:off x="3254404" y="1964531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6" name="TextBox 17"/>
          <p:cNvSpPr txBox="1">
            <a:spLocks noChangeArrowheads="1"/>
          </p:cNvSpPr>
          <p:nvPr/>
        </p:nvSpPr>
        <p:spPr bwMode="auto">
          <a:xfrm>
            <a:off x="5413404" y="1964531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7" name="TextBox 18"/>
          <p:cNvSpPr txBox="1">
            <a:spLocks noChangeArrowheads="1"/>
          </p:cNvSpPr>
          <p:nvPr/>
        </p:nvSpPr>
        <p:spPr bwMode="auto">
          <a:xfrm>
            <a:off x="804892" y="1964531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7789892" y="1964531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9" name="TextBox 13"/>
          <p:cNvSpPr txBox="1">
            <a:spLocks noChangeArrowheads="1"/>
          </p:cNvSpPr>
          <p:nvPr/>
        </p:nvSpPr>
        <p:spPr bwMode="auto">
          <a:xfrm>
            <a:off x="301654" y="2253456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160" name="TextBox 21"/>
          <p:cNvSpPr txBox="1">
            <a:spLocks noChangeArrowheads="1"/>
          </p:cNvSpPr>
          <p:nvPr/>
        </p:nvSpPr>
        <p:spPr bwMode="auto">
          <a:xfrm>
            <a:off x="8366154" y="2253456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104929" y="232489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23"/>
          <p:cNvSpPr txBox="1">
            <a:spLocks noChangeArrowheads="1"/>
          </p:cNvSpPr>
          <p:nvPr/>
        </p:nvSpPr>
        <p:spPr bwMode="auto">
          <a:xfrm>
            <a:off x="588992" y="254079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988329" y="232489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25"/>
          <p:cNvSpPr txBox="1">
            <a:spLocks noChangeArrowheads="1"/>
          </p:cNvSpPr>
          <p:nvPr/>
        </p:nvSpPr>
        <p:spPr bwMode="auto">
          <a:xfrm>
            <a:off x="7358092" y="2612231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01654" y="3890168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885979" y="3890168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65479" y="3890168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44979" y="3890168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126067" y="3890168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05567" y="3890168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86654" y="3890168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301654" y="3098006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173" name="TextBox 44"/>
          <p:cNvSpPr txBox="1">
            <a:spLocks noChangeArrowheads="1"/>
          </p:cNvSpPr>
          <p:nvPr/>
        </p:nvSpPr>
        <p:spPr bwMode="auto">
          <a:xfrm>
            <a:off x="301654" y="381714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174" name="TextBox 45"/>
          <p:cNvSpPr txBox="1">
            <a:spLocks noChangeArrowheads="1"/>
          </p:cNvSpPr>
          <p:nvPr/>
        </p:nvSpPr>
        <p:spPr bwMode="auto">
          <a:xfrm>
            <a:off x="8366154" y="381714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104929" y="3890168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47"/>
          <p:cNvSpPr txBox="1">
            <a:spLocks noChangeArrowheads="1"/>
          </p:cNvSpPr>
          <p:nvPr/>
        </p:nvSpPr>
        <p:spPr bwMode="auto">
          <a:xfrm>
            <a:off x="588992" y="4106068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7988329" y="3890168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49"/>
          <p:cNvSpPr txBox="1">
            <a:spLocks noChangeArrowheads="1"/>
          </p:cNvSpPr>
          <p:nvPr/>
        </p:nvSpPr>
        <p:spPr bwMode="auto">
          <a:xfrm>
            <a:off x="7358092" y="4177506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549804" y="2685256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50"/>
          <p:cNvSpPr txBox="1">
            <a:spLocks noChangeArrowheads="1"/>
          </p:cNvSpPr>
          <p:nvPr/>
        </p:nvSpPr>
        <p:spPr bwMode="auto">
          <a:xfrm>
            <a:off x="4621242" y="2829718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4549804" y="4341018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55"/>
          <p:cNvSpPr txBox="1">
            <a:spLocks noChangeArrowheads="1"/>
          </p:cNvSpPr>
          <p:nvPr/>
        </p:nvSpPr>
        <p:spPr bwMode="auto">
          <a:xfrm>
            <a:off x="4883179" y="4485481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885979" y="527764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4" name="TextBox 62"/>
          <p:cNvSpPr txBox="1">
            <a:spLocks noChangeArrowheads="1"/>
          </p:cNvSpPr>
          <p:nvPr/>
        </p:nvSpPr>
        <p:spPr bwMode="auto">
          <a:xfrm>
            <a:off x="1885979" y="520461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689254" y="527764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470304" y="527764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549804" y="527764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629304" y="527764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9" name="TextBox 68"/>
          <p:cNvSpPr txBox="1">
            <a:spLocks noChangeArrowheads="1"/>
          </p:cNvSpPr>
          <p:nvPr/>
        </p:nvSpPr>
        <p:spPr bwMode="auto">
          <a:xfrm>
            <a:off x="6710392" y="5204618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6332567" y="527764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70"/>
          <p:cNvSpPr txBox="1">
            <a:spLocks noChangeArrowheads="1"/>
          </p:cNvSpPr>
          <p:nvPr/>
        </p:nvSpPr>
        <p:spPr bwMode="auto">
          <a:xfrm>
            <a:off x="5702329" y="5564981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1885979" y="4125118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965479" y="4125118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044979" y="4125118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4549804" y="4125118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5629304" y="4125118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5629304" y="4125118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85"/>
          <p:cNvSpPr txBox="1">
            <a:spLocks noChangeArrowheads="1"/>
          </p:cNvSpPr>
          <p:nvPr/>
        </p:nvSpPr>
        <p:spPr bwMode="auto">
          <a:xfrm>
            <a:off x="2173317" y="5564981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199" name="TextBox 83"/>
          <p:cNvSpPr txBox="1">
            <a:spLocks noChangeArrowheads="1"/>
          </p:cNvSpPr>
          <p:nvPr/>
        </p:nvSpPr>
        <p:spPr bwMode="auto">
          <a:xfrm>
            <a:off x="373092" y="4701381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4549804" y="5638006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TextBox 84"/>
          <p:cNvSpPr txBox="1">
            <a:spLocks noChangeArrowheads="1"/>
          </p:cNvSpPr>
          <p:nvPr/>
        </p:nvSpPr>
        <p:spPr bwMode="auto">
          <a:xfrm>
            <a:off x="4044979" y="6428581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202" name="TextBox 86"/>
          <p:cNvSpPr txBox="1">
            <a:spLocks noChangeArrowheads="1"/>
          </p:cNvSpPr>
          <p:nvPr/>
        </p:nvSpPr>
        <p:spPr bwMode="auto">
          <a:xfrm>
            <a:off x="1812954" y="2469356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203" name="TextBox 90"/>
          <p:cNvSpPr txBox="1">
            <a:spLocks noChangeArrowheads="1"/>
          </p:cNvSpPr>
          <p:nvPr/>
        </p:nvSpPr>
        <p:spPr bwMode="auto">
          <a:xfrm>
            <a:off x="3973542" y="2469356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204" name="TextBox 91"/>
          <p:cNvSpPr txBox="1">
            <a:spLocks noChangeArrowheads="1"/>
          </p:cNvSpPr>
          <p:nvPr/>
        </p:nvSpPr>
        <p:spPr bwMode="auto">
          <a:xfrm>
            <a:off x="6134129" y="2469356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2028854" y="3764756"/>
            <a:ext cx="7921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6" name="TextBox 12293"/>
          <p:cNvSpPr txBox="1">
            <a:spLocks noChangeArrowheads="1"/>
          </p:cNvSpPr>
          <p:nvPr/>
        </p:nvSpPr>
        <p:spPr bwMode="auto">
          <a:xfrm>
            <a:off x="8797954" y="3837781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207" name="TextBox 102"/>
          <p:cNvSpPr txBox="1">
            <a:spLocks noChangeArrowheads="1"/>
          </p:cNvSpPr>
          <p:nvPr/>
        </p:nvSpPr>
        <p:spPr bwMode="auto">
          <a:xfrm>
            <a:off x="8905904" y="4053681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23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mr-IN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–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pre-mRNA noise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Screen Shot 2018-02-28 at 18.1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34" y="1970774"/>
            <a:ext cx="5039951" cy="4750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24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9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68788" y="1994291"/>
            <a:ext cx="8229600" cy="3733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(short-reads) need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to be assembled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first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Genome guided assembly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=&gt; Cufflinks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Stringtie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/</a:t>
            </a:r>
            <a:r>
              <a:rPr lang="mr-IN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…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mapped reads -&gt;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transcripts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=&gt; Trinity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: assembles transcripts without a genome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TrinityComposit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3" y="5478100"/>
            <a:ext cx="1943810" cy="12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25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3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2" y="1191791"/>
            <a:ext cx="1919111" cy="2507639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789" y="2732817"/>
            <a:ext cx="6590530" cy="1933223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82" y="5066072"/>
            <a:ext cx="7182555" cy="1690999"/>
          </a:xfrm>
          <a:prstGeom prst="rect">
            <a:avLst/>
          </a:prstGeom>
        </p:spPr>
      </p:pic>
      <p:sp>
        <p:nvSpPr>
          <p:cNvPr id="7" name="textruta 8"/>
          <p:cNvSpPr txBox="1"/>
          <p:nvPr/>
        </p:nvSpPr>
        <p:spPr>
          <a:xfrm>
            <a:off x="3625447" y="4911558"/>
            <a:ext cx="6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IF 2.9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8" name="textruta 9"/>
          <p:cNvSpPr txBox="1"/>
          <p:nvPr/>
        </p:nvSpPr>
        <p:spPr>
          <a:xfrm>
            <a:off x="5320759" y="2620566"/>
            <a:ext cx="81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IF 31.6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9" name="Ellips 10"/>
          <p:cNvSpPr/>
          <p:nvPr/>
        </p:nvSpPr>
        <p:spPr>
          <a:xfrm>
            <a:off x="2607789" y="2620567"/>
            <a:ext cx="1732074" cy="40922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11"/>
          <p:cNvSpPr/>
          <p:nvPr/>
        </p:nvSpPr>
        <p:spPr>
          <a:xfrm>
            <a:off x="239892" y="4921333"/>
            <a:ext cx="1919111" cy="49388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2607791" y="1191791"/>
            <a:ext cx="677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 scientific value diminishes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441" y="210270"/>
            <a:ext cx="2497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Let’s get philosophical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3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mountain-height-blue-lake-rocks-huge-valley-cliffs-asia-mountains-water-lakes-wallpaper-for-mac-1366x7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65" b="99567" l="45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07701" y="4264294"/>
            <a:ext cx="2245634" cy="2593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2462" r="99538">
                        <a14:foregroundMark x1="52308" y1="24946" x2="52308" y2="24946"/>
                        <a14:backgroundMark x1="44308" y1="37364" x2="44308" y2="37364"/>
                        <a14:backgroundMark x1="43462" y1="47386" x2="43462" y2="47386"/>
                        <a14:backgroundMark x1="63692" y1="28322" x2="63692" y2="28322"/>
                      </a14:backgroundRemoval>
                    </a14:imgEffect>
                  </a14:imgLayer>
                </a14:imgProps>
              </a:ext>
            </a:extLst>
          </a:blip>
          <a:srcRect b="12397"/>
          <a:stretch/>
        </p:blipFill>
        <p:spPr>
          <a:xfrm rot="19630601" flipH="1">
            <a:off x="5285733" y="5884852"/>
            <a:ext cx="1119812" cy="692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2441" y="210270"/>
            <a:ext cx="2497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Let’s get philosophical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747351"/>
            <a:ext cx="2560471" cy="30784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0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annotation ?</a:t>
            </a:r>
            <a:endParaRPr lang="en-US" sz="2400" dirty="0" smtClean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</a:t>
            </a:r>
            <a:r>
              <a:rPr lang="en-US" sz="2400" u="sng" dirty="0" smtClean="0"/>
              <a:t>annotation:</a:t>
            </a:r>
            <a:endParaRPr lang="en-US" sz="2400" dirty="0"/>
          </a:p>
          <a:p>
            <a:endParaRPr lang="sv-SE" sz="2000" dirty="0" smtClean="0">
              <a:latin typeface="Calibri" charset="0"/>
              <a:ea typeface="MS PGothic" charset="0"/>
            </a:endParaRPr>
          </a:p>
          <a:p>
            <a:r>
              <a:rPr lang="sv-SE" sz="2000" dirty="0" err="1" smtClean="0">
                <a:latin typeface="Calibri" charset="0"/>
                <a:ea typeface="MS PGothic" charset="0"/>
              </a:rPr>
              <a:t>Find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out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where</a:t>
            </a:r>
            <a:r>
              <a:rPr lang="sv-SE" sz="2000" dirty="0" smtClean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 smtClean="0">
                <a:latin typeface="Calibri" charset="0"/>
                <a:ea typeface="MS PGothic" charset="0"/>
              </a:rPr>
              <a:t>of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interest</a:t>
            </a:r>
            <a:r>
              <a:rPr lang="sv-SE" sz="2000" dirty="0" smtClean="0">
                <a:latin typeface="Calibri" charset="0"/>
                <a:ea typeface="MS PGothic" charset="0"/>
              </a:rPr>
              <a:t> (</a:t>
            </a:r>
            <a:r>
              <a:rPr lang="sv-SE" sz="2000" dirty="0" err="1" smtClean="0">
                <a:latin typeface="Calibri" charset="0"/>
                <a:ea typeface="MS PGothic" charset="0"/>
              </a:rPr>
              <a:t>usually</a:t>
            </a:r>
            <a:r>
              <a:rPr lang="sv-SE" sz="2000" dirty="0" smtClean="0">
                <a:latin typeface="Calibri" charset="0"/>
                <a:ea typeface="MS PGothic" charset="0"/>
              </a:rPr>
              <a:t> genes) </a:t>
            </a:r>
            <a:r>
              <a:rPr lang="sv-SE" sz="2000" dirty="0" err="1" smtClean="0">
                <a:latin typeface="Calibri" charset="0"/>
                <a:ea typeface="MS PGothic" charset="0"/>
              </a:rPr>
              <a:t>are</a:t>
            </a:r>
            <a:r>
              <a:rPr lang="sv-SE" sz="2000" dirty="0" smtClean="0">
                <a:latin typeface="Calibri" charset="0"/>
                <a:ea typeface="MS PGothic" charset="0"/>
              </a:rPr>
              <a:t> in the </a:t>
            </a:r>
            <a:r>
              <a:rPr lang="sv-SE" sz="2000" dirty="0" err="1" smtClean="0">
                <a:latin typeface="Calibri" charset="0"/>
                <a:ea typeface="MS PGothic" charset="0"/>
              </a:rPr>
              <a:t>sequence</a:t>
            </a:r>
            <a:r>
              <a:rPr lang="sv-SE" sz="2000" dirty="0" smtClean="0">
                <a:latin typeface="Calibri" charset="0"/>
                <a:ea typeface="MS PGothic" charset="0"/>
              </a:rPr>
              <a:t> data and </a:t>
            </a:r>
            <a:r>
              <a:rPr lang="sv-SE" sz="2000" dirty="0" err="1" smtClean="0">
                <a:latin typeface="Calibri" charset="0"/>
                <a:ea typeface="MS PGothic" charset="0"/>
              </a:rPr>
              <a:t>what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they</a:t>
            </a:r>
            <a:r>
              <a:rPr lang="sv-SE" sz="2000" dirty="0" smtClean="0">
                <a:latin typeface="Calibri" charset="0"/>
                <a:ea typeface="MS PGothic" charset="0"/>
              </a:rPr>
              <a:t> look like. </a:t>
            </a:r>
            <a:endParaRPr lang="sv-SE" sz="2000" dirty="0"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functional annotation:</a:t>
            </a:r>
          </a:p>
          <a:p>
            <a:pPr algn="ctr"/>
            <a:endParaRPr lang="sv-SE" sz="2000" dirty="0" smtClean="0">
              <a:latin typeface="Calibri" charset="0"/>
              <a:ea typeface="MS PGothic" charset="0"/>
            </a:endParaRPr>
          </a:p>
          <a:p>
            <a:r>
              <a:rPr lang="sv-SE" sz="2000" dirty="0" err="1" smtClean="0">
                <a:latin typeface="Calibri" charset="0"/>
                <a:ea typeface="MS PGothic" charset="0"/>
              </a:rPr>
              <a:t>Find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</a:t>
            </a:r>
            <a:r>
              <a:rPr lang="sv-SE" sz="2000" dirty="0" smtClean="0">
                <a:latin typeface="Calibri" charset="0"/>
                <a:ea typeface="MS PGothic" charset="0"/>
              </a:rPr>
              <a:t>?</a:t>
            </a:r>
            <a:endParaRPr lang="sv-SE" sz="2000" dirty="0"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520670" cy="4616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Introduction to annotation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</a:t>
            </a:fld>
            <a:r>
              <a:rPr lang="en-US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6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</a:t>
            </a:r>
            <a:r>
              <a:rPr lang="en-US" dirty="0" smtClean="0">
                <a:latin typeface="Calibri" charset="0"/>
                <a:ea typeface="MS PGothic" charset="0"/>
              </a:rPr>
              <a:t>…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smtClean="0">
                <a:latin typeface="Calibri" charset="0"/>
                <a:ea typeface="MS PGothic" charset="0"/>
              </a:rPr>
              <a:t>gene</a:t>
            </a:r>
          </a:p>
          <a:p>
            <a:r>
              <a:rPr lang="sv-SE" sz="2400" b="1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 smtClean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1 </a:t>
            </a:r>
            <a:r>
              <a:rPr lang="fi-FI" dirty="0"/>
              <a:t>feature = 1 </a:t>
            </a:r>
            <a:r>
              <a:rPr lang="fi-FI" dirty="0" smtClean="0"/>
              <a:t>line</a:t>
            </a:r>
            <a:endParaRPr lang="fi-FI" dirty="0"/>
          </a:p>
        </p:txBody>
      </p:sp>
      <p:sp>
        <p:nvSpPr>
          <p:cNvPr id="11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 smtClean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 smtClean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 smtClean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2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3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7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8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0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1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" name="Rounded Rectangle 41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9820" y="6585623"/>
            <a:ext cx="587277" cy="272377"/>
          </a:xfrm>
        </p:spPr>
        <p:txBody>
          <a:bodyPr/>
          <a:lstStyle/>
          <a:p>
            <a:fld id="{933B0580-DF84-9446-904E-939BF4084F75}" type="slidenum">
              <a:rPr lang="en-US" smtClean="0"/>
              <a:pPr/>
              <a:t>6</a:t>
            </a:fld>
            <a:r>
              <a:rPr lang="en-US" dirty="0" smtClean="0"/>
              <a:t>/55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70" y="2185048"/>
            <a:ext cx="9390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://github.com/NBISweden/GAAS/blob/master/annotation/CheatSheet/</a:t>
            </a:r>
            <a:r>
              <a:rPr lang="en-US" sz="1600" dirty="0" smtClean="0">
                <a:hlinkClick r:id="rId3"/>
              </a:rPr>
              <a:t>gxf.md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172338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 smtClean="0"/>
              <a:t>GFF / GTF </a:t>
            </a:r>
            <a:r>
              <a:rPr lang="en-US" sz="2400" b="1" dirty="0" smtClean="0"/>
              <a:t>formats</a:t>
            </a:r>
            <a:endParaRPr lang="en-US" sz="2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55781" y="5816927"/>
            <a:ext cx="5603532" cy="1568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6977" y="5096028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1997 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7670255" y="4634363"/>
            <a:ext cx="148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/>
              <a:t>Nowadays</a:t>
            </a:r>
            <a:endParaRPr 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30775" y="3722179"/>
            <a:ext cx="2179196" cy="898064"/>
          </a:xfrm>
          <a:prstGeom prst="wedgeRoundRectCallout">
            <a:avLst>
              <a:gd name="adj1" fmla="val -11666"/>
              <a:gd name="adj2" fmla="val 8617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Richard </a:t>
            </a:r>
            <a:r>
              <a:rPr lang="en-US" i="1" dirty="0">
                <a:solidFill>
                  <a:srgbClr val="000000"/>
                </a:solidFill>
              </a:rPr>
              <a:t>Durbin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David Haussler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3155781" y="5982217"/>
            <a:ext cx="733810" cy="470293"/>
          </a:xfrm>
          <a:prstGeom prst="wedgeRoundRectCallout">
            <a:avLst>
              <a:gd name="adj1" fmla="val -18091"/>
              <a:gd name="adj2" fmla="val -7432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GFF2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75495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2000</a:t>
            </a:r>
            <a:endParaRPr lang="en-US" sz="24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155781" y="4129491"/>
            <a:ext cx="5577997" cy="216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2936" y="4973209"/>
            <a:ext cx="237838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81316" y="4129491"/>
            <a:ext cx="0" cy="1687436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3206851" y="3331417"/>
            <a:ext cx="743667" cy="565854"/>
          </a:xfrm>
          <a:prstGeom prst="wedgeRoundRectCallout">
            <a:avLst>
              <a:gd name="adj1" fmla="val -30759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GTF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28306" y="6468500"/>
            <a:ext cx="26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Format</a:t>
            </a:r>
            <a:endParaRPr lang="en-US" sz="2000" dirty="0"/>
          </a:p>
        </p:txBody>
      </p:sp>
      <p:sp>
        <p:nvSpPr>
          <p:cNvPr id="75" name="Rectangle 74"/>
          <p:cNvSpPr/>
          <p:nvPr/>
        </p:nvSpPr>
        <p:spPr>
          <a:xfrm>
            <a:off x="4300358" y="2889771"/>
            <a:ext cx="24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 Transfer Format</a:t>
            </a:r>
            <a:endParaRPr lang="en-US" sz="2000" dirty="0"/>
          </a:p>
        </p:txBody>
      </p:sp>
      <p:sp>
        <p:nvSpPr>
          <p:cNvPr id="76" name="Rounded Rectangular Callout 75"/>
          <p:cNvSpPr/>
          <p:nvPr/>
        </p:nvSpPr>
        <p:spPr>
          <a:xfrm>
            <a:off x="4210288" y="5998207"/>
            <a:ext cx="1159486" cy="470293"/>
          </a:xfrm>
          <a:prstGeom prst="wedgeRoundRectCallout">
            <a:avLst>
              <a:gd name="adj1" fmla="val -514"/>
              <a:gd name="adj2" fmla="val -8432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GFF2.5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6648386" y="3331417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GTF2.2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>
          <a:xfrm>
            <a:off x="4300358" y="3331417"/>
            <a:ext cx="795565" cy="565854"/>
          </a:xfrm>
          <a:prstGeom prst="wedgeRoundRectCallout">
            <a:avLst>
              <a:gd name="adj1" fmla="val 10624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GTF2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5773729" y="5982217"/>
            <a:ext cx="1159486" cy="470293"/>
          </a:xfrm>
          <a:prstGeom prst="wedgeRoundRectCallout">
            <a:avLst>
              <a:gd name="adj1" fmla="val -33199"/>
              <a:gd name="adj2" fmla="val -8053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GFF3 v1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44837" y="5311115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2004</a:t>
            </a:r>
            <a:endParaRPr lang="en-US" sz="24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823094" y="4171211"/>
            <a:ext cx="0" cy="1687436"/>
          </a:xfrm>
          <a:prstGeom prst="straightConnector1">
            <a:avLst/>
          </a:prstGeom>
          <a:ln w="76200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18776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2003</a:t>
            </a:r>
            <a:endParaRPr lang="en-US" sz="2400" b="1" dirty="0"/>
          </a:p>
        </p:txBody>
      </p:sp>
      <p:sp>
        <p:nvSpPr>
          <p:cNvPr id="83" name="Rectangle 82"/>
          <p:cNvSpPr/>
          <p:nvPr/>
        </p:nvSpPr>
        <p:spPr>
          <a:xfrm>
            <a:off x="6776567" y="4192871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2007</a:t>
            </a:r>
            <a:endParaRPr lang="en-US" sz="2400" b="1" dirty="0"/>
          </a:p>
        </p:txBody>
      </p:sp>
      <p:sp>
        <p:nvSpPr>
          <p:cNvPr id="84" name="Rounded Rectangular Callout 83"/>
          <p:cNvSpPr/>
          <p:nvPr/>
        </p:nvSpPr>
        <p:spPr>
          <a:xfrm>
            <a:off x="7393413" y="5998207"/>
            <a:ext cx="1365899" cy="470293"/>
          </a:xfrm>
          <a:prstGeom prst="wedgeRoundRectCallout">
            <a:avLst>
              <a:gd name="adj1" fmla="val -5266"/>
              <a:gd name="adj2" fmla="val -8363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GFF3 v1.23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85202" y="5326860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2013</a:t>
            </a:r>
            <a:endParaRPr lang="en-US" sz="2400" b="1" dirty="0"/>
          </a:p>
        </p:txBody>
      </p:sp>
      <p:sp>
        <p:nvSpPr>
          <p:cNvPr id="86" name="Rounded Rectangular Callout 85"/>
          <p:cNvSpPr/>
          <p:nvPr/>
        </p:nvSpPr>
        <p:spPr>
          <a:xfrm>
            <a:off x="5369774" y="3323217"/>
            <a:ext cx="983698" cy="565854"/>
          </a:xfrm>
          <a:prstGeom prst="wedgeRoundRectCallout">
            <a:avLst>
              <a:gd name="adj1" fmla="val 31570"/>
              <a:gd name="adj2" fmla="val 9474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GTF2.1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71169" y="4216527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2005</a:t>
            </a:r>
            <a:endParaRPr lang="en-US" sz="2400" b="1" dirty="0"/>
          </a:p>
        </p:txBody>
      </p:sp>
      <p:sp>
        <p:nvSpPr>
          <p:cNvPr id="88" name="Rounded Rectangular Callout 87"/>
          <p:cNvSpPr/>
          <p:nvPr/>
        </p:nvSpPr>
        <p:spPr>
          <a:xfrm>
            <a:off x="7775614" y="3309706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GTF2.X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0" y="3312559"/>
            <a:ext cx="2690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</a:t>
            </a:r>
            <a:r>
              <a:rPr lang="en-US" sz="2000" dirty="0" smtClean="0">
                <a:solidFill>
                  <a:srgbClr val="000000"/>
                </a:solidFill>
              </a:rPr>
              <a:t>Finding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212441" y="210270"/>
            <a:ext cx="297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annotation</a:t>
            </a:r>
          </a:p>
        </p:txBody>
      </p:sp>
    </p:spTree>
    <p:extLst>
      <p:ext uri="{BB962C8B-B14F-4D97-AF65-F5344CB8AC3E}">
        <p14:creationId xmlns:p14="http://schemas.microsoft.com/office/powerpoint/2010/main" val="326262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5911" y="1207897"/>
            <a:ext cx="9271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#gff-version 3.2.1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#sequence-region ctg123 1 1497228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tg123  .  Gene  1000  9000  .  + 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gene1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;Name=EDEN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tg123  .  mRNA  1050  9000  .  + 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gene1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;Name=EDEN.1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mRNA  1050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9000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.  + 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gene1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;Name=EDEN.2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1300  1500  .  + 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exon1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mRNA3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1050  1500  .  + 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exon2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3000  3902  .  +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. 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exon3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5000  5500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exon4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7000  9000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.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exon5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ID=cds1;Parent=mRNA1;Name=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eden1</a:t>
            </a:r>
            <a:endParaRPr lang="de-DE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3000  3902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0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cds1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eden1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5000  5500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0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cds1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eden1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CDS 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7000  7600  .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0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cds1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mRNA1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eden1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1201  1500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0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cds2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eden2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cds2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eden2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Ctg123  .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CDS 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 7000  7600  .  +  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0  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ID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cds2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;Parent=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mRNA2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;Name=</a:t>
            </a:r>
            <a:r>
              <a:rPr lang="de-DE" sz="1600" dirty="0" smtClean="0">
                <a:solidFill>
                  <a:srgbClr val="000000"/>
                </a:solidFill>
                <a:latin typeface="Consolas"/>
                <a:cs typeface="Consolas"/>
              </a:rPr>
              <a:t>eden2</a:t>
            </a:r>
            <a:endParaRPr lang="de-DE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391" y="1767775"/>
            <a:ext cx="867410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391" y="1207897"/>
            <a:ext cx="3962676" cy="5541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3801" y="1767404"/>
            <a:ext cx="305935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249736" y="1762064"/>
            <a:ext cx="73524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004075" y="1767774"/>
            <a:ext cx="626569" cy="3723802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284726" y="1773360"/>
            <a:ext cx="348527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630645" y="1773360"/>
            <a:ext cx="65408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633252" y="1762064"/>
            <a:ext cx="310329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953130" y="1755601"/>
            <a:ext cx="350912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15977" y="1772467"/>
            <a:ext cx="4478304" cy="37295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039067" y="1422611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163199" y="1219817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Header</a:t>
            </a:r>
            <a:endParaRPr lang="en-US" sz="18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7200" y="5511529"/>
            <a:ext cx="0" cy="41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-66486" y="5859138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/>
              <a:t>)</a:t>
            </a:r>
            <a:r>
              <a:rPr lang="en-US" sz="1600" dirty="0" smtClean="0"/>
              <a:t> sequence </a:t>
            </a:r>
            <a:r>
              <a:rPr lang="en-US" sz="1600" dirty="0" smtClean="0"/>
              <a:t>id</a:t>
            </a:r>
            <a:endParaRPr lang="en-US" sz="1600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12441" y="6113470"/>
            <a:ext cx="2664569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feature </a:t>
            </a:r>
            <a:r>
              <a:rPr lang="en-US" sz="1600" dirty="0" smtClean="0">
                <a:solidFill>
                  <a:srgbClr val="000000"/>
                </a:solidFill>
              </a:rPr>
              <a:t>type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(SO term = 2278 possibilities)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281374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1789237" y="57051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) </a:t>
            </a:r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470559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2877010" y="5644609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score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158614" y="5484588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 txBox="1">
            <a:spLocks/>
          </p:cNvSpPr>
          <p:nvPr/>
        </p:nvSpPr>
        <p:spPr>
          <a:xfrm>
            <a:off x="3848372" y="56543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8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phase</a:t>
            </a:r>
            <a:endParaRPr lang="en-US" sz="1600" dirty="0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2368676" y="5961999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5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3241189" y="6113470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7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strand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613278" y="5511530"/>
            <a:ext cx="0" cy="6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875837" y="5493285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789292" y="5493284"/>
            <a:ext cx="0" cy="715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548844" y="5491579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5906103" y="5749120"/>
            <a:ext cx="1285482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9</a:t>
            </a:r>
            <a:r>
              <a:rPr lang="en-US" sz="1600" dirty="0" smtClean="0">
                <a:solidFill>
                  <a:srgbClr val="000000"/>
                </a:solidFill>
              </a:rPr>
              <a:t>) </a:t>
            </a:r>
            <a:r>
              <a:rPr lang="en-US" sz="1600" dirty="0" smtClean="0">
                <a:solidFill>
                  <a:srgbClr val="000000"/>
                </a:solidFill>
              </a:rPr>
              <a:t>attributes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i="1" dirty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ag=value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6103726" y="1120941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1 </a:t>
            </a:r>
            <a:r>
              <a:rPr lang="fi-FI" dirty="0"/>
              <a:t>feature = 1 </a:t>
            </a:r>
            <a:r>
              <a:rPr lang="fi-FI" dirty="0" smtClean="0"/>
              <a:t>line</a:t>
            </a:r>
            <a:endParaRPr lang="fi-FI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3629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</a:t>
            </a:r>
            <a:r>
              <a:rPr lang="en-US" sz="2000" dirty="0" smtClean="0">
                <a:solidFill>
                  <a:srgbClr val="984807"/>
                </a:solidFill>
              </a:rPr>
              <a:t>annotation: GFF3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1308" y="6488668"/>
            <a:ext cx="454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! Features are grouped by </a:t>
            </a:r>
            <a:r>
              <a:rPr lang="en-US" b="1" dirty="0" smtClean="0"/>
              <a:t>parent</a:t>
            </a:r>
            <a:r>
              <a:rPr lang="en-US" dirty="0" smtClean="0"/>
              <a:t> relationship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087036" y="5501979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itle 1"/>
          <p:cNvSpPr txBox="1">
            <a:spLocks/>
          </p:cNvSpPr>
          <p:nvPr/>
        </p:nvSpPr>
        <p:spPr>
          <a:xfrm>
            <a:off x="532954" y="5660997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176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5911" y="1207897"/>
            <a:ext cx="9271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!genome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-build GRCz11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!genome-date 2017-05</a:t>
            </a:r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Gene  		1000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9000 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gene1;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ame EDEN;</a:t>
            </a:r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tg123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Transcript	1050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9000 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 transcript_id=t1;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name EDEN;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Transcript	1050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9000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=t2;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name EDEN;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 exon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1300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1500 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transcript_id=t1; name EDEN;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 exon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1050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1500 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gene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tg123   .  exon  		1050  1500  .  +  .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transcript_id=t2; name EDEN;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		3000  3902  .  +  .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gene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  <a:endParaRPr lang="de-DE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 exon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5000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5500  .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gene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transcript_id=t2; name EDEN;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gene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transcript_id=t2; name EDEN;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 CDS 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1201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1500  .  +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gene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		3000  3902  .  +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.  CDS 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5000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5500  .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0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CDS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7000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7600  .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1201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1500  .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+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CDS 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5000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5500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Ctg123  .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CDS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		7000 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Consolas"/>
              </a:rPr>
              <a:t>7600  .  + 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391" y="1688780"/>
            <a:ext cx="744224" cy="3871547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3767" y="1277106"/>
            <a:ext cx="2304910" cy="39391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20615" y="1685149"/>
            <a:ext cx="266421" cy="3875177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087037" y="1677485"/>
            <a:ext cx="1261594" cy="388284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48631" y="1688781"/>
            <a:ext cx="557685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494464" y="1688781"/>
            <a:ext cx="294829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906316" y="1688781"/>
            <a:ext cx="588147" cy="387154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789293" y="1677484"/>
            <a:ext cx="292258" cy="3882841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081550" y="1671021"/>
            <a:ext cx="288514" cy="388930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76594" y="1677484"/>
            <a:ext cx="4478304" cy="3882843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348631" y="1479900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2472763" y="1277106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Header</a:t>
            </a:r>
            <a:endParaRPr lang="en-US" sz="18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7200" y="5564942"/>
            <a:ext cx="0" cy="46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-66486" y="5927521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sequence id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944628" y="5541943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532954" y="5686065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source</a:t>
            </a:r>
            <a:endParaRPr lang="en-US" sz="1600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943801" y="6113470"/>
            <a:ext cx="1597275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feature </a:t>
            </a:r>
            <a:r>
              <a:rPr lang="en-US" sz="1600" dirty="0" smtClean="0">
                <a:solidFill>
                  <a:srgbClr val="000000"/>
                </a:solidFill>
              </a:rPr>
              <a:t>type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(9 possibilities)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543004" y="5564942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2137994" y="5788753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46567" y="5558050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2978467" y="5718175"/>
            <a:ext cx="110308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score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226001" y="5537466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 txBox="1">
            <a:spLocks/>
          </p:cNvSpPr>
          <p:nvPr/>
        </p:nvSpPr>
        <p:spPr>
          <a:xfrm>
            <a:off x="3955887" y="5731983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8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phase</a:t>
            </a:r>
            <a:endParaRPr lang="en-US" sz="1600" dirty="0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2543004" y="6017746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5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3575950" y="6037567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7</a:t>
            </a:r>
            <a:r>
              <a:rPr lang="en-US" sz="1600" dirty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strand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613278" y="5511530"/>
            <a:ext cx="0" cy="6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113088" y="5537466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991353" y="5544025"/>
            <a:ext cx="0" cy="56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883605" y="5567386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6240864" y="5793301"/>
            <a:ext cx="137197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attributes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ag value;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6103726" y="1042450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1 </a:t>
            </a:r>
            <a:r>
              <a:rPr lang="fi-FI" dirty="0"/>
              <a:t>feature = 1 </a:t>
            </a:r>
            <a:r>
              <a:rPr lang="fi-FI" dirty="0" smtClean="0"/>
              <a:t>line</a:t>
            </a:r>
            <a:endParaRPr lang="fi-FI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383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 to </a:t>
            </a:r>
            <a:r>
              <a:rPr lang="en-US" sz="2000" dirty="0" smtClean="0">
                <a:solidFill>
                  <a:srgbClr val="984807"/>
                </a:solidFill>
              </a:rPr>
              <a:t>annotation: GTF2.X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2500" y="6485368"/>
            <a:ext cx="63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! Features grouped by a </a:t>
            </a:r>
            <a:r>
              <a:rPr lang="en-US" b="1" dirty="0" smtClean="0"/>
              <a:t>common attribute </a:t>
            </a:r>
            <a:r>
              <a:rPr lang="en-US" dirty="0" smtClean="0"/>
              <a:t>(</a:t>
            </a:r>
            <a:r>
              <a:rPr lang="en-US" sz="1600" dirty="0" err="1" smtClean="0"/>
              <a:t>gene_id</a:t>
            </a:r>
            <a:r>
              <a:rPr lang="en-US" sz="1600" dirty="0" smtClean="0"/>
              <a:t> / </a:t>
            </a:r>
            <a:r>
              <a:rPr lang="en-US" sz="1600" dirty="0" err="1" smtClean="0"/>
              <a:t>transcript_id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26972</TotalTime>
  <Words>1835</Words>
  <Application>Microsoft Macintosh PowerPoint</Application>
  <PresentationFormat>On-screen Show (4:3)</PresentationFormat>
  <Paragraphs>441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BILS_Annot_Methods_2014_pipelines</vt:lpstr>
      <vt:lpstr>NBIS_perfect1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Jacques Dainat</cp:lastModifiedBy>
  <cp:revision>525</cp:revision>
  <cp:lastPrinted>2013-10-16T11:59:05Z</cp:lastPrinted>
  <dcterms:created xsi:type="dcterms:W3CDTF">2014-03-28T06:07:36Z</dcterms:created>
  <dcterms:modified xsi:type="dcterms:W3CDTF">2019-05-07T14:40:23Z</dcterms:modified>
</cp:coreProperties>
</file>