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2" r:id="rId2"/>
  </p:sldMasterIdLst>
  <p:notesMasterIdLst>
    <p:notesMasterId r:id="rId38"/>
  </p:notesMasterIdLst>
  <p:handoutMasterIdLst>
    <p:handoutMasterId r:id="rId39"/>
  </p:handoutMasterIdLst>
  <p:sldIdLst>
    <p:sldId id="420" r:id="rId3"/>
    <p:sldId id="311" r:id="rId4"/>
    <p:sldId id="439" r:id="rId5"/>
    <p:sldId id="436" r:id="rId6"/>
    <p:sldId id="394" r:id="rId7"/>
    <p:sldId id="437" r:id="rId8"/>
    <p:sldId id="438" r:id="rId9"/>
    <p:sldId id="349" r:id="rId10"/>
    <p:sldId id="398" r:id="rId11"/>
    <p:sldId id="435" r:id="rId12"/>
    <p:sldId id="396" r:id="rId13"/>
    <p:sldId id="356" r:id="rId14"/>
    <p:sldId id="397" r:id="rId15"/>
    <p:sldId id="351" r:id="rId16"/>
    <p:sldId id="355" r:id="rId17"/>
    <p:sldId id="393" r:id="rId18"/>
    <p:sldId id="353" r:id="rId19"/>
    <p:sldId id="399" r:id="rId20"/>
    <p:sldId id="385" r:id="rId21"/>
    <p:sldId id="379" r:id="rId22"/>
    <p:sldId id="371" r:id="rId23"/>
    <p:sldId id="434" r:id="rId24"/>
    <p:sldId id="365" r:id="rId25"/>
    <p:sldId id="362" r:id="rId26"/>
    <p:sldId id="357" r:id="rId27"/>
    <p:sldId id="440" r:id="rId28"/>
    <p:sldId id="433" r:id="rId29"/>
    <p:sldId id="388" r:id="rId30"/>
    <p:sldId id="431" r:id="rId31"/>
    <p:sldId id="383" r:id="rId32"/>
    <p:sldId id="382" r:id="rId33"/>
    <p:sldId id="387" r:id="rId34"/>
    <p:sldId id="392" r:id="rId35"/>
    <p:sldId id="432" r:id="rId36"/>
    <p:sldId id="359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56007B"/>
    <a:srgbClr val="F0681A"/>
    <a:srgbClr val="74B333"/>
    <a:srgbClr val="078000"/>
    <a:srgbClr val="89C962"/>
    <a:srgbClr val="A6A6A6"/>
    <a:srgbClr val="136520"/>
    <a:srgbClr val="177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9" autoAdjust="0"/>
    <p:restoredTop sz="96693" autoAdjust="0"/>
  </p:normalViewPr>
  <p:slideViewPr>
    <p:cSldViewPr snapToGrid="0" snapToObjects="1">
      <p:cViewPr>
        <p:scale>
          <a:sx n="63" d="100"/>
          <a:sy n="63" d="100"/>
        </p:scale>
        <p:origin x="-2520" y="-9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8FD63-CB25-D544-A86F-0808070D1011}" type="datetimeFigureOut">
              <a:rPr lang="en-US" smtClean="0"/>
              <a:t>19-05-15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286BE-BC4F-1544-BB40-3164DD3DC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A62C5-ED92-5849-A074-9B37B39996B8}" type="datetimeFigureOut">
              <a:rPr lang="en-US" smtClean="0"/>
              <a:t>19-05-15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12BA9-FA49-8C49-913C-9903FA16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525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pubmed/?term=Zickmann%20F%5Bauth%5D" TargetMode="External"/><Relationship Id="rId4" Type="http://schemas.openxmlformats.org/officeDocument/2006/relationships/hyperlink" Target="http://www.ncbi.nlm.nih.gov/pubmed/?term=Renard%20BY%5Bauth%5D" TargetMode="External"/><Relationship Id="rId5" Type="http://schemas.openxmlformats.org/officeDocument/2006/relationships/hyperlink" Target="http://dx.doi.org/10.1186/s12864-015-1315-9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hyperlink" Target="https://en.wikipedia.org/wiki/Hidden_Markov_model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62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Glimmer: apparently easy to train but</a:t>
            </a:r>
            <a:r>
              <a:rPr lang="en-US" baseline="0" dirty="0" smtClean="0"/>
              <a:t> manually </a:t>
            </a:r>
            <a:r>
              <a:rPr lang="en-US" baseline="0" smtClean="0"/>
              <a:t>tuning needed.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87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Gene finders generally do </a:t>
            </a:r>
            <a:r>
              <a:rPr lang="en-US" b="1" dirty="0" smtClean="0">
                <a:solidFill>
                  <a:srgbClr val="F6C16A"/>
                </a:solidFill>
              </a:rPr>
              <a:t>a poor job (~50%)</a:t>
            </a:r>
            <a:r>
              <a:rPr lang="en-US" dirty="0" smtClean="0"/>
              <a:t> predicting genes in eukaryotes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31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GenomeScan</a:t>
            </a:r>
            <a:r>
              <a:rPr lang="en-US" b="1" dirty="0" smtClean="0"/>
              <a:t> </a:t>
            </a:r>
            <a:r>
              <a:rPr lang="en-US" baseline="0" dirty="0" smtClean="0"/>
              <a:t>: The blast hits have to be converted into a probability, but this is made relatively easily, as the E-values give guidance… (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Understanding Bioinformatics,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Marketa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J.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Zvelebil,Jeremy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O. Baum). It’s a version based on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genscan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b="1" dirty="0" err="1" smtClean="0"/>
              <a:t>EuGene</a:t>
            </a:r>
            <a:r>
              <a:rPr lang="en-US" b="1" dirty="0" smtClean="0"/>
              <a:t>*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 can be seen as a combiner because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 information about splice sites and ATG has to be done outside the program.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65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GenomeScan</a:t>
            </a:r>
            <a:r>
              <a:rPr lang="en-US" b="1" dirty="0" smtClean="0"/>
              <a:t> </a:t>
            </a:r>
            <a:r>
              <a:rPr lang="en-US" baseline="0" dirty="0" smtClean="0"/>
              <a:t>: The blast hits have to be converted into a probability, but this is made relatively easily, as the E-values give guidance… (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Understanding Bioinformatics,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Marketa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J.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Zvelebil,Jeremy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O. Baum). It’s a version based on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genscan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b="1" dirty="0" err="1" smtClean="0"/>
              <a:t>EuGene</a:t>
            </a:r>
            <a:r>
              <a:rPr lang="en-US" b="1" dirty="0" smtClean="0"/>
              <a:t>*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 can be seen as a combiner because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 information about splice sites and ATG has to be done outside the program.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37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88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EVM</a:t>
            </a:r>
            <a:r>
              <a:rPr lang="en-US" baseline="0" dirty="0" smtClean="0"/>
              <a:t> choose the post-processed gene model that is most consistent with the evidences</a:t>
            </a:r>
          </a:p>
          <a:p>
            <a:r>
              <a:rPr lang="en-US" dirty="0" smtClean="0"/>
              <a:t>~ GAZE :</a:t>
            </a:r>
            <a:r>
              <a:rPr lang="en-US" baseline="0" dirty="0" smtClean="0"/>
              <a:t> GAZE (Howe et al. 2002), pro- vides a general framework to assemble an optimal set of gene structures given a user-supplied feature set, scoring scheme,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 invalidUrl="http://www.ncbi.nlm.nih.gov/pubmed/?term=Zickmann F[auth]"/>
              </a:rPr>
              <a:t>Ipred</a:t>
            </a:r>
            <a:r>
              <a:rPr lang="en-US" u="sng" dirty="0" smtClean="0">
                <a:hlinkClick r:id="rId3" invalidUrl="http://www.ncbi.nlm.nih.gov/pubmed/?term=Zickmann F[auth]"/>
              </a:rPr>
              <a:t>: Franziska Zickmann and </a:t>
            </a:r>
            <a:r>
              <a:rPr lang="en-US" u="sng" dirty="0" smtClean="0">
                <a:hlinkClick r:id="rId4" invalidUrl="http://www.ncbi.nlm.nih.gov/pubmed/?term=Renard BY[auth]"/>
              </a:rPr>
              <a:t>Bernhard Y Renard</a:t>
            </a:r>
            <a:r>
              <a:rPr lang="en-US" u="sng" dirty="0" smtClean="0"/>
              <a:t> </a:t>
            </a:r>
            <a:r>
              <a:rPr lang="hu-HU" u="sng" dirty="0" smtClean="0"/>
              <a:t>BMC Genomics. 2015; 16(1): 134.</a:t>
            </a:r>
            <a:r>
              <a:rPr lang="en-US" dirty="0" err="1" smtClean="0"/>
              <a:t>doi</a:t>
            </a:r>
            <a:r>
              <a:rPr lang="en-US" dirty="0" smtClean="0"/>
              <a:t>:  </a:t>
            </a:r>
            <a:r>
              <a:rPr lang="en-US" u="sng" dirty="0" smtClean="0">
                <a:hlinkClick r:id="rId5"/>
              </a:rPr>
              <a:t>10.1186/s12864-015-1315-9</a:t>
            </a:r>
            <a:endParaRPr lang="en-US" dirty="0" smtClean="0"/>
          </a:p>
          <a:p>
            <a:r>
              <a:rPr lang="en-US" dirty="0" smtClean="0"/>
              <a:t>EVIGAN</a:t>
            </a:r>
            <a:r>
              <a:rPr lang="en-US" baseline="0" dirty="0" smtClean="0"/>
              <a:t> is the </a:t>
            </a:r>
            <a:r>
              <a:rPr lang="en-US" baseline="0" dirty="0" err="1" smtClean="0"/>
              <a:t>scuccessor</a:t>
            </a:r>
            <a:r>
              <a:rPr lang="en-US" baseline="0" dirty="0" smtClean="0"/>
              <a:t> of GLEAN</a:t>
            </a:r>
          </a:p>
          <a:p>
            <a:r>
              <a:rPr lang="en-US" baseline="0" dirty="0" smtClean="0"/>
              <a:t>* Are pipelines that contain chooser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00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Much more complex, align themselves the evidences, annotate UTRs,</a:t>
            </a:r>
            <a:r>
              <a:rPr lang="en-US" baseline="0" dirty="0" smtClean="0"/>
              <a:t> repeat mask, annotate other kind of features within the genome…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383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PASA: </a:t>
            </a:r>
            <a:r>
              <a:rPr lang="en-US" dirty="0" smtClean="0"/>
              <a:t>Does not do anything else that align evidences and</a:t>
            </a:r>
            <a:r>
              <a:rPr lang="en-US" baseline="0" dirty="0" smtClean="0"/>
              <a:t> define</a:t>
            </a:r>
            <a:r>
              <a:rPr lang="en-US" dirty="0" smtClean="0"/>
              <a:t> gene models with UTRs</a:t>
            </a:r>
            <a:endParaRPr lang="en-US" b="1" dirty="0" smtClean="0"/>
          </a:p>
          <a:p>
            <a:r>
              <a:rPr lang="en-US" b="1" dirty="0" smtClean="0"/>
              <a:t>NCBI </a:t>
            </a:r>
            <a:r>
              <a:rPr lang="en-US" b="0" dirty="0" smtClean="0"/>
              <a:t>pipeline integrates gnomon</a:t>
            </a:r>
            <a:r>
              <a:rPr lang="en-US" b="0" baseline="0" dirty="0" smtClean="0"/>
              <a:t> ; </a:t>
            </a:r>
            <a:r>
              <a:rPr lang="en-US" b="0" dirty="0" smtClean="0"/>
              <a:t>data formatting =</a:t>
            </a:r>
            <a:r>
              <a:rPr lang="en-US" b="0" baseline="0" dirty="0" smtClean="0"/>
              <a:t> Save in correct format for </a:t>
            </a:r>
            <a:r>
              <a:rPr lang="en-US" b="0" baseline="0" dirty="0" err="1" smtClean="0"/>
              <a:t>dowmstream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hanmdling</a:t>
            </a:r>
            <a:r>
              <a:rPr lang="en-US" b="0" baseline="0" dirty="0" smtClean="0"/>
              <a:t>/analysis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65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ncRNA</a:t>
            </a:r>
            <a:r>
              <a:rPr lang="en-US" dirty="0" smtClean="0"/>
              <a:t> annotation</a:t>
            </a:r>
            <a:r>
              <a:rPr lang="en-US" baseline="0" dirty="0" smtClean="0"/>
              <a:t> are less reliable but are of good interest to give clue about them. Should call them putative </a:t>
            </a:r>
            <a:r>
              <a:rPr lang="en-US" baseline="0" dirty="0" err="1" smtClean="0"/>
              <a:t>ncRNA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SCFG and HMM</a:t>
            </a:r>
            <a:r>
              <a:rPr lang="en-US" b="0" baseline="0" dirty="0" smtClean="0"/>
              <a:t> are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 probabilistic models </a:t>
            </a:r>
            <a:endParaRPr lang="en-US" b="1" baseline="0" dirty="0" smtClean="0"/>
          </a:p>
          <a:p>
            <a:r>
              <a:rPr lang="en-US" b="1" baseline="0" dirty="0" smtClean="0"/>
              <a:t>CM </a:t>
            </a:r>
            <a:r>
              <a:rPr lang="en-US" b="0" baseline="0" dirty="0" smtClean="0"/>
              <a:t>is a type of stochastic context-free grammar (profile </a:t>
            </a:r>
            <a:r>
              <a:rPr lang="en-US" b="1" baseline="0" dirty="0" smtClean="0"/>
              <a:t>SCFG</a:t>
            </a:r>
            <a:r>
              <a:rPr lang="en-US" b="0" baseline="0" dirty="0" smtClean="0"/>
              <a:t>) that describes both sequence and secondary structure.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more capable of identifying RNA homologs that conserve their secondary structure more than their primary sequence.</a:t>
            </a:r>
          </a:p>
          <a:p>
            <a:r>
              <a:rPr lang="en-US" b="1" dirty="0" smtClean="0"/>
              <a:t>Infernal </a:t>
            </a:r>
            <a:r>
              <a:rPr lang="en-US" b="0" dirty="0" smtClean="0"/>
              <a:t>uses CMs to search for new family members in sequence databases and to create potentially large multiple sequence alignments. Version 1.1 of Infernal introduces a new filter pipeline for RNA homology search based on accelerated profile hidden Markov model (HMM) methods and HMM-banded CM alignment methods.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WMA =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weight matrix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anaylsis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snoRNAs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Small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nucleolar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RNAs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snoGPS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the detection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pseudouridylation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-guide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snoRNAs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b="1" dirty="0" err="1" smtClean="0"/>
              <a:t>Pseudopipe</a:t>
            </a:r>
            <a:r>
              <a:rPr lang="en-US" b="1" dirty="0" smtClean="0"/>
              <a:t> : </a:t>
            </a:r>
            <a:r>
              <a:rPr lang="en-US" b="0" dirty="0" smtClean="0"/>
              <a:t>To be launched after gene annotation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65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3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will not talk</a:t>
            </a:r>
            <a:r>
              <a:rPr lang="en-US" baseline="0" dirty="0" smtClean="0"/>
              <a:t> about prokaryote annotation that are </a:t>
            </a:r>
            <a:r>
              <a:rPr lang="en-US" baseline="0" smtClean="0"/>
              <a:t>easy to resolve.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03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</a:t>
            </a:r>
            <a:r>
              <a:rPr lang="en-US" baseline="0" dirty="0" smtClean="0"/>
              <a:t> is a p</a:t>
            </a:r>
            <a:r>
              <a:rPr lang="en-US" dirty="0" smtClean="0"/>
              <a:t>lethoric choice of methods</a:t>
            </a:r>
          </a:p>
          <a:p>
            <a:endParaRPr lang="en-US" dirty="0" smtClean="0"/>
          </a:p>
          <a:p>
            <a:r>
              <a:rPr lang="en-US" dirty="0" smtClean="0"/>
              <a:t>conservative will be more based on evidence without </a:t>
            </a:r>
            <a:r>
              <a:rPr lang="en-US" i="1" dirty="0" err="1" smtClean="0"/>
              <a:t>ab</a:t>
            </a:r>
            <a:r>
              <a:rPr lang="en-US" i="1" dirty="0" smtClean="0"/>
              <a:t>-initio</a:t>
            </a:r>
            <a:r>
              <a:rPr lang="en-US" i="1" baseline="0" dirty="0" smtClean="0"/>
              <a:t> </a:t>
            </a:r>
            <a:r>
              <a:rPr lang="en-US" baseline="0" dirty="0" smtClean="0"/>
              <a:t>(</a:t>
            </a:r>
            <a:r>
              <a:rPr lang="en-US" baseline="0" dirty="0" err="1" smtClean="0"/>
              <a:t>Ensembl</a:t>
            </a:r>
            <a:r>
              <a:rPr lang="en-US" baseline="0" dirty="0" smtClean="0"/>
              <a:t>). &lt;= You want only real/existing gene</a:t>
            </a:r>
          </a:p>
          <a:p>
            <a:r>
              <a:rPr lang="en-US" baseline="0" dirty="0" smtClean="0"/>
              <a:t>Exhaustive will be more </a:t>
            </a:r>
            <a:r>
              <a:rPr lang="en-US" i="1" baseline="0" dirty="0" err="1" smtClean="0"/>
              <a:t>ab</a:t>
            </a:r>
            <a:r>
              <a:rPr lang="en-US" i="1" baseline="0" dirty="0" smtClean="0"/>
              <a:t> initio 	&lt;=</a:t>
            </a:r>
            <a:r>
              <a:rPr lang="en-US" i="0" u="none" baseline="0" dirty="0" smtClean="0"/>
              <a:t> you don’t care about over prediction (you will filter … by </a:t>
            </a:r>
            <a:r>
              <a:rPr lang="en-US" i="0" u="none" baseline="0" dirty="0" err="1" smtClean="0"/>
              <a:t>clusterisation</a:t>
            </a:r>
            <a:r>
              <a:rPr lang="en-US" i="0" u="none" baseline="0" dirty="0" smtClean="0"/>
              <a:t> ?)</a:t>
            </a: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44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know how to stop,</a:t>
            </a:r>
            <a:r>
              <a:rPr lang="en-US" baseline="0" dirty="0" smtClean="0"/>
              <a:t> otherwise you could spend your whole thesis on an annotation. So when is good enough for the scientific question you want to answer, don’t hesitate to stop.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5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made</a:t>
            </a:r>
            <a:r>
              <a:rPr lang="en-US" baseline="0" dirty="0" smtClean="0"/>
              <a:t> based on </a:t>
            </a:r>
            <a:r>
              <a:rPr lang="fr-FR" baseline="0" dirty="0" smtClean="0"/>
              <a:t>10.1371/journal.pone0050609.t001</a:t>
            </a:r>
            <a:endParaRPr lang="pt-B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Evaluating High-Throughput </a:t>
            </a:r>
            <a:r>
              <a:rPr lang="pt-B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 Initio</a:t>
            </a: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Gene Finders to Discover Proteins Encoded in Eukaryotic Pathogen Genomes Missed by Laboratory Techniques</a:t>
            </a:r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Stephen J. Goodswen, Paul J. Kennedy, John T. Ellis </a:t>
            </a:r>
            <a:r>
              <a:rPr lang="fr-FR" baseline="0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CRAIG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abinitio</a:t>
            </a:r>
            <a:r>
              <a:rPr lang="en-US" baseline="0" dirty="0" smtClean="0"/>
              <a:t> the first CRF (conditional random fields ) (1 CRF). Use only </a:t>
            </a:r>
            <a:r>
              <a:rPr lang="en-US" baseline="0" dirty="0" err="1" smtClean="0"/>
              <a:t>targested</a:t>
            </a:r>
            <a:r>
              <a:rPr lang="en-US" baseline="0" dirty="0" smtClean="0"/>
              <a:t> genome</a:t>
            </a:r>
          </a:p>
          <a:p>
            <a:r>
              <a:rPr lang="en-US" baseline="0" dirty="0" smtClean="0"/>
              <a:t>Conrad = 2em CRF (not adapted to big genome). Use multi genome, many of its parameters are trained in the same way as GHMM parameters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Contrast = 3em CRF , Use multi genome</a:t>
            </a:r>
          </a:p>
          <a:p>
            <a:r>
              <a:rPr lang="en-US" dirty="0" smtClean="0"/>
              <a:t>FGENESH</a:t>
            </a:r>
            <a:r>
              <a:rPr lang="en-US" baseline="0" dirty="0" smtClean="0"/>
              <a:t> = widely used for plant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Salzberg</a:t>
            </a:r>
            <a:r>
              <a:rPr lang="en-US" baseline="0" dirty="0" smtClean="0"/>
              <a:t> says: </a:t>
            </a:r>
            <a:r>
              <a:rPr lang="en-US" sz="1200" u="sng" dirty="0" smtClean="0">
                <a:latin typeface="Arial" charset="0"/>
                <a:cs typeface="Arial" charset="0"/>
              </a:rPr>
              <a:t>Integrated approaches</a:t>
            </a:r>
            <a:r>
              <a:rPr lang="en-US" sz="1200" dirty="0" smtClean="0">
                <a:latin typeface="Arial" charset="0"/>
                <a:cs typeface="Arial" charset="0"/>
              </a:rPr>
              <a:t>. These combine multiple forms of evidence, such as the predictions of other gene finders </a:t>
            </a:r>
            <a:endParaRPr lang="en-US" baseline="0" dirty="0" smtClean="0"/>
          </a:p>
          <a:p>
            <a:r>
              <a:rPr lang="en-US" sz="1200" dirty="0" smtClean="0">
                <a:latin typeface="Arial" charset="0"/>
                <a:cs typeface="Arial" charset="0"/>
              </a:rPr>
              <a:t>Jigsaw, </a:t>
            </a:r>
            <a:r>
              <a:rPr lang="en-US" sz="1200" dirty="0" err="1" smtClean="0">
                <a:latin typeface="Arial" charset="0"/>
                <a:cs typeface="Arial" charset="0"/>
              </a:rPr>
              <a:t>EuGène</a:t>
            </a:r>
            <a:r>
              <a:rPr lang="en-US" sz="1200" dirty="0" smtClean="0">
                <a:latin typeface="Arial" charset="0"/>
                <a:cs typeface="Arial" charset="0"/>
              </a:rPr>
              <a:t>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graph-based </a:t>
            </a:r>
            <a:r>
              <a:rPr lang="en-US" sz="1200" dirty="0" smtClean="0">
                <a:latin typeface="Arial" charset="0"/>
                <a:cs typeface="Arial" charset="0"/>
              </a:rPr>
              <a:t>), Gaze.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Mark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Yandell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says:</a:t>
            </a:r>
            <a:r>
              <a:rPr lang="en-US" sz="1200" baseline="0" dirty="0" smtClean="0">
                <a:solidFill>
                  <a:schemeClr val="bg1">
                    <a:lumMod val="50000"/>
                  </a:schemeClr>
                </a:solidFill>
              </a:rPr>
              <a:t> GAZE Highly configurable gene predictor (</a:t>
            </a:r>
            <a:r>
              <a:rPr lang="en-US" sz="1200" baseline="0" dirty="0" err="1" smtClean="0">
                <a:solidFill>
                  <a:schemeClr val="bg1">
                    <a:lumMod val="50000"/>
                  </a:schemeClr>
                </a:solidFill>
              </a:rPr>
              <a:t>Ab</a:t>
            </a:r>
            <a:r>
              <a:rPr lang="en-US" sz="1200" baseline="0" dirty="0" smtClean="0">
                <a:solidFill>
                  <a:schemeClr val="bg1">
                    <a:lumMod val="50000"/>
                  </a:schemeClr>
                </a:solidFill>
              </a:rPr>
              <a:t> initio tool)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Dans</a:t>
            </a:r>
            <a:r>
              <a:rPr lang="en-US" dirty="0" smtClean="0"/>
              <a:t> la publication</a:t>
            </a:r>
            <a:r>
              <a:rPr lang="en-US" baseline="0" dirty="0" smtClean="0"/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EuGène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they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: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GAZE: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not a proper gene predictor, because it cannot produce a list of possible coding regions alone.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another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EuGene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publication they say about Eugene 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first collect information about splice sites and ATG by submitting the sequence to NetGene2 [20],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SplicePredictor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[2]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[13] using a dedicated Perl script.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72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a plethoric choice of annotation tools.</a:t>
            </a:r>
          </a:p>
          <a:p>
            <a:r>
              <a:rPr lang="en-US" dirty="0" smtClean="0"/>
              <a:t>Vast majority</a:t>
            </a:r>
            <a:r>
              <a:rPr lang="en-US" baseline="0" dirty="0" smtClean="0"/>
              <a:t> of annotation tools (at least modern one </a:t>
            </a:r>
            <a:r>
              <a:rPr lang="mr-IN" baseline="0" dirty="0" smtClean="0"/>
              <a:t>–</a:t>
            </a:r>
            <a:r>
              <a:rPr lang="en-US" baseline="0" dirty="0" smtClean="0"/>
              <a:t> let say since the the early 2000s)  produce GFF outputs. </a:t>
            </a:r>
          </a:p>
          <a:p>
            <a:r>
              <a:rPr lang="en-US" dirty="0" smtClean="0"/>
              <a:t>The GFF format allows</a:t>
            </a:r>
            <a:r>
              <a:rPr lang="en-US" baseline="0" dirty="0" smtClean="0"/>
              <a:t> some freedom/flexibility and</a:t>
            </a:r>
            <a:r>
              <a:rPr lang="en-US" dirty="0" smtClean="0"/>
              <a:t> can hold wide variety of information.</a:t>
            </a:r>
          </a:p>
          <a:p>
            <a:r>
              <a:rPr lang="en-US" dirty="0" smtClean="0"/>
              <a:t>The GFF</a:t>
            </a:r>
            <a:r>
              <a:rPr lang="en-US" baseline="0" dirty="0" smtClean="0"/>
              <a:t> </a:t>
            </a:r>
            <a:r>
              <a:rPr lang="en-US" dirty="0" smtClean="0"/>
              <a:t>format </a:t>
            </a:r>
            <a:r>
              <a:rPr lang="en-US" baseline="0" dirty="0" smtClean="0"/>
              <a:t>became a reference format for annotations and the v</a:t>
            </a:r>
            <a:r>
              <a:rPr lang="en-US" dirty="0" smtClean="0"/>
              <a:t>ast majority</a:t>
            </a:r>
            <a:r>
              <a:rPr lang="en-US" baseline="0" dirty="0" smtClean="0"/>
              <a:t> of annotation tools produce GFF.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 each tool can</a:t>
            </a:r>
            <a:r>
              <a:rPr lang="en-US" baseline="0" dirty="0" smtClean="0"/>
              <a:t> produce the GFF in its own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74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05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05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7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HMM =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hidden Markov models </a:t>
            </a:r>
            <a:endParaRPr lang="en-US" dirty="0" smtClean="0"/>
          </a:p>
          <a:p>
            <a:r>
              <a:rPr lang="en-US" dirty="0" smtClean="0"/>
              <a:t>GHMM =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 Hidden Markov Mode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(GHMM may be a DNA sequence of any length, whereas in ordinary HMMs, the observation is always a single nucleotide.)</a:t>
            </a:r>
            <a:endParaRPr lang="en-US" dirty="0" smtClean="0"/>
          </a:p>
          <a:p>
            <a:r>
              <a:rPr lang="en-US" dirty="0" smtClean="0"/>
              <a:t>WAM = Weight</a:t>
            </a:r>
            <a:r>
              <a:rPr lang="en-US" baseline="0" dirty="0" smtClean="0"/>
              <a:t> array model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WMM = Weight</a:t>
            </a:r>
            <a:r>
              <a:rPr lang="en-US" baseline="0" dirty="0" smtClean="0"/>
              <a:t> matrix model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7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12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goal for a good annotation is to get keep these two values as high as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15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61D-E614-8241-BF42-66ACDF9C6650}" type="datetime1">
              <a:rPr lang="en-US" smtClean="0"/>
              <a:t>19-05-15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6723" y="6585623"/>
            <a:ext cx="587277" cy="27237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933B0580-DF84-9446-904E-939BF4084F75}" type="slidenum">
              <a:rPr lang="en-US" smtClean="0"/>
              <a:pPr/>
              <a:t>‹#›</a:t>
            </a:fld>
            <a:r>
              <a:rPr lang="en-US" dirty="0" smtClean="0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83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1E0B-16C9-564D-811E-65E5C6F03BEF}" type="datetime1">
              <a:rPr lang="en-US" smtClean="0"/>
              <a:t>19-05-15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2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9497-7D72-0A4A-93E2-7BB7D9C284BA}" type="datetime1">
              <a:rPr lang="en-US" smtClean="0"/>
              <a:t>19-05-15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4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172D-2560-FD4F-803B-D43D28502185}" type="datetime1">
              <a:rPr lang="en-US" smtClean="0"/>
              <a:t>19-05-15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3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D35B-ED80-A14C-B598-728A5E399461}" type="datetime1">
              <a:rPr lang="en-US" smtClean="0"/>
              <a:t>19-05-15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160E-604E-9441-B2DB-0816CC37D902}" type="datetime1">
              <a:rPr lang="en-US" smtClean="0"/>
              <a:t>19-05-15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1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07B5-A571-6447-B43A-86C3DB978184}" type="datetime1">
              <a:rPr lang="en-US" smtClean="0"/>
              <a:t>19-05-15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6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18D5-4C80-8A49-88AB-FD78A29F5A40}" type="datetime1">
              <a:rPr lang="en-US" smtClean="0"/>
              <a:t>19-05-15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1455-DB72-8044-8353-9961830E5B24}" type="datetime1">
              <a:rPr lang="en-US" smtClean="0"/>
              <a:t>19-05-15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0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A4EA-02A8-4647-ADCF-333EE21E4C22}" type="datetime1">
              <a:rPr lang="en-US" smtClean="0"/>
              <a:t>19-05-15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00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52A9-6D7B-0B45-AD03-C57299EB6A85}" type="datetime1">
              <a:rPr lang="en-US" smtClean="0"/>
              <a:t>19-05-15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7BB2-1C6A-AA4F-BCD7-97CDB88C68EB}" type="datetime1">
              <a:rPr lang="en-US" smtClean="0"/>
              <a:t>19-05-15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6723" y="6585623"/>
            <a:ext cx="587277" cy="27237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933B0580-DF84-9446-904E-939BF4084F75}" type="slidenum">
              <a:rPr lang="en-US" smtClean="0"/>
              <a:pPr/>
              <a:t>‹#›</a:t>
            </a:fld>
            <a:r>
              <a:rPr lang="en-US" dirty="0" smtClean="0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93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0FBB-61F7-024E-9C4C-92D5EFDCA474}" type="datetime1">
              <a:rPr lang="en-US" smtClean="0"/>
              <a:t>19-05-15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4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827E-7383-6446-B0A7-0DD22A7523A3}" type="datetime1">
              <a:rPr lang="en-US" smtClean="0"/>
              <a:t>19-05-15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21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6660-4EE3-1340-AB94-10B2FC7A3795}" type="datetime1">
              <a:rPr lang="en-US" smtClean="0"/>
              <a:t>19-05-15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44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3319-9C12-3F48-B7BD-8B2C57768A68}" type="datetime1">
              <a:rPr lang="en-US" smtClean="0"/>
              <a:t>19-05-15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6344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0D13-B5B2-694D-B2FD-FE4A691CEE7B}" type="datetime1">
              <a:rPr lang="en-US" smtClean="0"/>
              <a:t>19-05-15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</p:spTree>
    <p:extLst>
      <p:ext uri="{BB962C8B-B14F-4D97-AF65-F5344CB8AC3E}">
        <p14:creationId xmlns:p14="http://schemas.microsoft.com/office/powerpoint/2010/main" val="220566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1EE6-A11A-484C-ABF6-28717866D851}" type="datetime1">
              <a:rPr lang="en-US" smtClean="0"/>
              <a:t>19-05-15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7F0D-B4F6-2847-8EFE-5D9280785F30}" type="datetime1">
              <a:rPr lang="en-US" smtClean="0"/>
              <a:t>19-05-15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603A-8253-5148-8430-C040FCE74FF2}" type="datetime1">
              <a:rPr lang="en-US" smtClean="0"/>
              <a:t>19-05-15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C1B4-EEEB-1F45-BF84-6E574AC3A29E}" type="datetime1">
              <a:rPr lang="en-US" smtClean="0"/>
              <a:t>19-05-15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4461-4267-2942-AD0C-F3794CD30E6D}" type="datetime1">
              <a:rPr lang="en-US" smtClean="0"/>
              <a:t>19-05-15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0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4553-4E54-7148-BBAF-0F0E4EA781FF}" type="datetime1">
              <a:rPr lang="en-US" smtClean="0"/>
              <a:t>19-05-15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8897-B2DE-1644-AEEC-240DBFE04EF7}" type="datetime1">
              <a:rPr lang="en-US" smtClean="0"/>
              <a:t>19-05-15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8" Type="http://schemas.openxmlformats.org/officeDocument/2006/relationships/image" Target="../media/image5.png"/><Relationship Id="rId19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C267D-4EC1-4946-B8F1-9816207F0E8B}" type="datetime1">
              <a:rPr lang="en-US" smtClean="0"/>
              <a:t>19-05-15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0536" y="885906"/>
            <a:ext cx="8982927" cy="37171"/>
          </a:xfrm>
          <a:prstGeom prst="line">
            <a:avLst/>
          </a:prstGeom>
          <a:ln>
            <a:solidFill>
              <a:srgbClr val="F0681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nbislogo-text-orange-mm-4.em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78" y="109448"/>
            <a:ext cx="1224156" cy="709575"/>
          </a:xfrm>
          <a:prstGeom prst="rect">
            <a:avLst/>
          </a:prstGeom>
        </p:spPr>
      </p:pic>
      <p:sp>
        <p:nvSpPr>
          <p:cNvPr id="23" name="Rounded Rectangle 22"/>
          <p:cNvSpPr/>
          <p:nvPr userDrawn="1"/>
        </p:nvSpPr>
        <p:spPr>
          <a:xfrm>
            <a:off x="538976" y="762637"/>
            <a:ext cx="87970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24" name="Rounded Rectangle 23"/>
          <p:cNvSpPr/>
          <p:nvPr userDrawn="1"/>
        </p:nvSpPr>
        <p:spPr>
          <a:xfrm>
            <a:off x="1571083" y="762637"/>
            <a:ext cx="163551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>
            <a:off x="1989873" y="762637"/>
            <a:ext cx="103334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4B333"/>
              </a:solidFill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3411035" y="762637"/>
            <a:ext cx="1033347" cy="2465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 userDrawn="1"/>
        </p:nvSpPr>
        <p:spPr>
          <a:xfrm>
            <a:off x="4444382" y="849999"/>
            <a:ext cx="241610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 userDrawn="1"/>
        </p:nvSpPr>
        <p:spPr>
          <a:xfrm>
            <a:off x="397107" y="849999"/>
            <a:ext cx="142488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1578" y="6356350"/>
            <a:ext cx="845222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r>
              <a:rPr lang="en-US" dirty="0" smtClean="0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0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000" kern="1200">
          <a:solidFill>
            <a:srgbClr val="13652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74B33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AD1F6-F8AB-874D-9F36-D7F15AABE867}" type="datetime1">
              <a:rPr lang="en-US" smtClean="0"/>
              <a:t>19-05-15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0536" y="885906"/>
            <a:ext cx="8982927" cy="37171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38976" y="762637"/>
            <a:ext cx="87970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71083" y="762637"/>
            <a:ext cx="163551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989873" y="762637"/>
            <a:ext cx="103334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4B333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11035" y="762637"/>
            <a:ext cx="1033347" cy="2465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444382" y="849999"/>
            <a:ext cx="241610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97107" y="849999"/>
            <a:ext cx="142488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Bildobjekt 8" descr="SciLifeLab_logotyp_green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5900" y="141325"/>
            <a:ext cx="1773973" cy="573264"/>
          </a:xfrm>
          <a:prstGeom prst="rect">
            <a:avLst/>
          </a:prstGeom>
        </p:spPr>
      </p:pic>
      <p:pic>
        <p:nvPicPr>
          <p:cNvPr id="22" name="Bildobjekt 9" descr="pattern_start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pic>
        <p:nvPicPr>
          <p:cNvPr id="26" name="Picture 25" descr="Elixir-logo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4805681"/>
            <a:ext cx="1106742" cy="833119"/>
          </a:xfrm>
          <a:prstGeom prst="rect">
            <a:avLst/>
          </a:prstGeom>
        </p:spPr>
      </p:pic>
      <p:pic>
        <p:nvPicPr>
          <p:cNvPr id="27" name="Picture 26" descr="Excelerate-Logo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83846">
            <a:off x="5700567" y="4106058"/>
            <a:ext cx="2314381" cy="697515"/>
          </a:xfrm>
          <a:prstGeom prst="rect">
            <a:avLst/>
          </a:prstGeom>
        </p:spPr>
      </p:pic>
      <p:pic>
        <p:nvPicPr>
          <p:cNvPr id="17" name="Picture 16" descr="nbislogo-text-orange-mm-4.emf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78" y="109448"/>
            <a:ext cx="1224156" cy="7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0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000" kern="1200">
          <a:solidFill>
            <a:srgbClr val="13652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74B33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NBISweden/GAAS/blob/master/annotation/CheatSheet/annotation_tools.md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NBISweden/GAAS/blob/master/annotation/CheatSheet/annotation_tools.m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8380"/>
            <a:ext cx="9254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Methods in genome annotation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6" name="Rubrik 6"/>
          <p:cNvSpPr txBox="1">
            <a:spLocks/>
          </p:cNvSpPr>
          <p:nvPr/>
        </p:nvSpPr>
        <p:spPr>
          <a:xfrm>
            <a:off x="7178351" y="960381"/>
            <a:ext cx="1985511" cy="30478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sz="1600" b="0" dirty="0" smtClean="0"/>
              <a:t>Jacques Dainat PhD</a:t>
            </a:r>
            <a:endParaRPr lang="sv-SE" sz="1600" b="0" dirty="0"/>
          </a:p>
        </p:txBody>
      </p:sp>
      <p:sp>
        <p:nvSpPr>
          <p:cNvPr id="7" name="Rubrik 6"/>
          <p:cNvSpPr txBox="1">
            <a:spLocks/>
          </p:cNvSpPr>
          <p:nvPr/>
        </p:nvSpPr>
        <p:spPr>
          <a:xfrm>
            <a:off x="7178350" y="6553212"/>
            <a:ext cx="1965649" cy="30478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sz="1600" b="0" dirty="0" smtClean="0"/>
              <a:t>Uppsala </a:t>
            </a:r>
            <a:r>
              <a:rPr lang="mr-IN" sz="1600" b="0" dirty="0" smtClean="0"/>
              <a:t>–</a:t>
            </a:r>
            <a:r>
              <a:rPr lang="sv-SE" sz="1600" b="0" dirty="0" smtClean="0"/>
              <a:t> May 2019</a:t>
            </a:r>
            <a:endParaRPr lang="sv-SE" sz="1600" b="0" dirty="0"/>
          </a:p>
        </p:txBody>
      </p:sp>
    </p:spTree>
    <p:extLst>
      <p:ext uri="{BB962C8B-B14F-4D97-AF65-F5344CB8AC3E}">
        <p14:creationId xmlns:p14="http://schemas.microsoft.com/office/powerpoint/2010/main" val="1542583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689251"/>
            <a:ext cx="500184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method based on </a:t>
            </a:r>
            <a:r>
              <a:rPr lang="en-US" b="1" dirty="0"/>
              <a:t>gene </a:t>
            </a:r>
            <a:r>
              <a:rPr lang="en-US" b="1" dirty="0" smtClean="0"/>
              <a:t>content :</a:t>
            </a:r>
          </a:p>
          <a:p>
            <a:r>
              <a:rPr lang="en-US" sz="1400" dirty="0" smtClean="0"/>
              <a:t>(</a:t>
            </a:r>
            <a:r>
              <a:rPr lang="en-US" sz="1400" dirty="0"/>
              <a:t>statistical properties of protein-coding sequence </a:t>
            </a:r>
            <a:r>
              <a:rPr lang="en-US" sz="1400" dirty="0" smtClean="0"/>
              <a:t>)</a:t>
            </a:r>
          </a:p>
          <a:p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codon usage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hexamer</a:t>
            </a:r>
            <a:r>
              <a:rPr lang="en-US" dirty="0" smtClean="0"/>
              <a:t> usage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GC content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compositional </a:t>
            </a:r>
            <a:r>
              <a:rPr lang="en-US" dirty="0"/>
              <a:t>bias between codon </a:t>
            </a:r>
            <a:r>
              <a:rPr lang="en-US" dirty="0" smtClean="0"/>
              <a:t>positions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nucleotide periodicity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exon/intron size</a:t>
            </a:r>
          </a:p>
          <a:p>
            <a:pPr marL="742950" lvl="1" indent="-285750">
              <a:buFont typeface="Arial"/>
              <a:buChar char="•"/>
            </a:pPr>
            <a:r>
              <a:rPr lang="mr-IN" dirty="0" smtClean="0"/>
              <a:t>…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4806462" y="1689251"/>
            <a:ext cx="4572000" cy="2862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and 	on </a:t>
            </a:r>
            <a:r>
              <a:rPr lang="en-US" b="1" dirty="0"/>
              <a:t>signal detection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Promoter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ORF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Start codon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Splice site (Donor and acceptor)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Stop codon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Poly(A) tail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CpG</a:t>
            </a:r>
            <a:r>
              <a:rPr lang="en-US" dirty="0"/>
              <a:t> islands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646441" y="4925869"/>
            <a:ext cx="57247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=&gt; </a:t>
            </a:r>
            <a:r>
              <a:rPr lang="en-US" i="1" dirty="0"/>
              <a:t>Ab initio </a:t>
            </a:r>
            <a:r>
              <a:rPr lang="en-US" dirty="0" smtClean="0"/>
              <a:t>tools </a:t>
            </a:r>
            <a:r>
              <a:rPr lang="en-US" dirty="0"/>
              <a:t>will </a:t>
            </a:r>
            <a:r>
              <a:rPr lang="en-US" dirty="0" smtClean="0"/>
              <a:t>combine this information </a:t>
            </a:r>
            <a:r>
              <a:rPr lang="en-US" dirty="0"/>
              <a:t>through different Probabilistic models: HMM, GHMM, </a:t>
            </a:r>
            <a:r>
              <a:rPr lang="en-US" dirty="0" smtClean="0"/>
              <a:t>WAM, etc.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2441" y="210270"/>
            <a:ext cx="1937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solidFill>
                  <a:srgbClr val="984807"/>
                </a:solidFill>
              </a:rPr>
              <a:t>Ab</a:t>
            </a:r>
            <a:r>
              <a:rPr lang="en-US" sz="2000" i="1" dirty="0" smtClean="0">
                <a:solidFill>
                  <a:srgbClr val="984807"/>
                </a:solidFill>
              </a:rPr>
              <a:t> initio</a:t>
            </a:r>
            <a:r>
              <a:rPr lang="en-US" sz="2000" dirty="0" smtClean="0">
                <a:solidFill>
                  <a:srgbClr val="984807"/>
                </a:solidFill>
              </a:rPr>
              <a:t> method</a:t>
            </a:r>
            <a:endParaRPr lang="en-US" sz="2000" dirty="0">
              <a:solidFill>
                <a:srgbClr val="984807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46441" y="5623329"/>
            <a:ext cx="57247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These models need to be created if not already existing for your organism =&gt; </a:t>
            </a:r>
            <a:r>
              <a:rPr lang="en-US" b="1" dirty="0" smtClean="0"/>
              <a:t>training!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10</a:t>
            </a:fld>
            <a:r>
              <a:rPr lang="en-US" smtClean="0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65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17784"/>
            <a:ext cx="8229600" cy="2192023"/>
          </a:xfrm>
        </p:spPr>
        <p:txBody>
          <a:bodyPr>
            <a:normAutofit fontScale="92500" lnSpcReduction="1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Training </a:t>
            </a:r>
            <a:r>
              <a:rPr lang="en-US" i="1" dirty="0" smtClean="0">
                <a:solidFill>
                  <a:schemeClr val="tx1"/>
                </a:solidFill>
              </a:rPr>
              <a:t>ab-initio</a:t>
            </a:r>
            <a:r>
              <a:rPr lang="en-US" dirty="0" smtClean="0">
                <a:solidFill>
                  <a:schemeClr val="tx1"/>
                </a:solidFill>
              </a:rPr>
              <a:t> gene-finders</a:t>
            </a:r>
          </a:p>
          <a:p>
            <a:pPr defTabSz="914400">
              <a:spcBef>
                <a:spcPts val="0"/>
              </a:spcBef>
            </a:pPr>
            <a:endParaRPr lang="en-US" dirty="0" smtClean="0">
              <a:solidFill>
                <a:schemeClr val="tx1"/>
              </a:solidFill>
            </a:endParaRPr>
          </a:p>
          <a:p>
            <a:pPr defTabSz="914400">
              <a:lnSpc>
                <a:spcPct val="16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Some gene-finders train themselves, others need a separate training procedure</a:t>
            </a:r>
          </a:p>
          <a:p>
            <a:pPr defTabSz="914400">
              <a:lnSpc>
                <a:spcPct val="16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Around 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00 already known genes are usually needed to train the gene-finder</a:t>
            </a:r>
          </a:p>
          <a:p>
            <a:pPr marL="400050" lvl="1" indent="0" defTabSz="91440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=&gt; These ”known” genes can be inferred from aligned transcripts or proteins</a:t>
            </a:r>
          </a:p>
          <a:p>
            <a:pPr defTabSz="914400">
              <a:lnSpc>
                <a:spcPct val="16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The quality of the gene-finder results hugely relies on the quality of the training!</a:t>
            </a:r>
          </a:p>
          <a:p>
            <a:pPr defTabSz="914400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defTabSz="914400">
              <a:spcBef>
                <a:spcPts val="0"/>
              </a:spcBef>
            </a:pPr>
            <a:endParaRPr lang="en-US" dirty="0" smtClean="0">
              <a:solidFill>
                <a:schemeClr val="tx1"/>
              </a:solidFill>
            </a:endParaRPr>
          </a:p>
          <a:p>
            <a:pPr defTabSz="914400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2441" y="210270"/>
            <a:ext cx="1930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984807"/>
                </a:solidFill>
              </a:rPr>
              <a:t>Ab initio</a:t>
            </a:r>
            <a:r>
              <a:rPr lang="en-US" sz="2000" dirty="0">
                <a:solidFill>
                  <a:srgbClr val="984807"/>
                </a:solidFill>
              </a:rPr>
              <a:t> method</a:t>
            </a:r>
          </a:p>
        </p:txBody>
      </p:sp>
      <p:pic>
        <p:nvPicPr>
          <p:cNvPr id="8" name="Platshållare för innehåll 3" descr="Skärmavbild 2012-10-09 kl. 12.11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3" t="18269" r="2431" b="63718"/>
          <a:stretch>
            <a:fillRect/>
          </a:stretch>
        </p:blipFill>
        <p:spPr bwMode="auto">
          <a:xfrm>
            <a:off x="1092993" y="4818525"/>
            <a:ext cx="695801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85987" y="4345616"/>
            <a:ext cx="1772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fungal genome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2441" y="502683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Fungi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2441" y="5300531"/>
            <a:ext cx="753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11</a:t>
            </a:fld>
            <a:r>
              <a:rPr lang="en-US" smtClean="0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56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6313" y="3986420"/>
            <a:ext cx="39417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Sensitivity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smtClean="0"/>
              <a:t>is the proportion </a:t>
            </a:r>
            <a:r>
              <a:rPr lang="en-US" dirty="0"/>
              <a:t>of true predictions </a:t>
            </a:r>
            <a:r>
              <a:rPr lang="en-US" dirty="0" smtClean="0"/>
              <a:t>compared to the total </a:t>
            </a:r>
            <a:r>
              <a:rPr lang="en-US" dirty="0"/>
              <a:t>number of correct genes </a:t>
            </a:r>
            <a:r>
              <a:rPr lang="en-US" dirty="0" smtClean="0"/>
              <a:t>(including </a:t>
            </a:r>
            <a:r>
              <a:rPr lang="en-US" dirty="0"/>
              <a:t>missed predictions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2615" y="1415534"/>
            <a:ext cx="4820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Assess the </a:t>
            </a:r>
            <a:r>
              <a:rPr lang="en-US" dirty="0" smtClean="0"/>
              <a:t>quality of the</a:t>
            </a:r>
            <a:r>
              <a:rPr lang="en-US" i="1" dirty="0" smtClean="0"/>
              <a:t> </a:t>
            </a:r>
            <a:r>
              <a:rPr lang="en-US" i="1" dirty="0" err="1" smtClean="0"/>
              <a:t>ab</a:t>
            </a:r>
            <a:r>
              <a:rPr lang="en-US" i="1" dirty="0"/>
              <a:t>-initio </a:t>
            </a:r>
            <a:r>
              <a:rPr lang="en-US" dirty="0"/>
              <a:t>model</a:t>
            </a:r>
            <a:r>
              <a:rPr lang="en-US" dirty="0" smtClean="0"/>
              <a:t>/training: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159" y="2551047"/>
            <a:ext cx="5634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v-SE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~</a:t>
            </a:r>
            <a:endParaRPr lang="sv-SE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846" y="2967335"/>
            <a:ext cx="398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60461" y="3986420"/>
            <a:ext cx="39174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3366FF"/>
                </a:solidFill>
              </a:rPr>
              <a:t>Specificity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is the proportion of true predictions among all predicted genes (including incorrectly predicted ones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59692" y="6083301"/>
            <a:ext cx="7424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/>
              <a:t>Ab</a:t>
            </a:r>
            <a:r>
              <a:rPr lang="en-US" i="1" dirty="0"/>
              <a:t> Initio </a:t>
            </a:r>
            <a:r>
              <a:rPr lang="en-US" dirty="0"/>
              <a:t>methods </a:t>
            </a:r>
            <a:r>
              <a:rPr lang="en-US" dirty="0" smtClean="0"/>
              <a:t>can approach </a:t>
            </a:r>
            <a:r>
              <a:rPr lang="en-US" dirty="0"/>
              <a:t>100% </a:t>
            </a:r>
            <a:r>
              <a:rPr lang="en-US" dirty="0" smtClean="0"/>
              <a:t>sensitivity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however as the sensitivity increases, accuracy suffers as a result of increased false positives.</a:t>
            </a:r>
          </a:p>
        </p:txBody>
      </p:sp>
      <p:graphicFrame>
        <p:nvGraphicFramePr>
          <p:cNvPr id="13" name="Object 2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685839704"/>
              </p:ext>
            </p:extLst>
          </p:nvPr>
        </p:nvGraphicFramePr>
        <p:xfrm>
          <a:off x="1184030" y="5153981"/>
          <a:ext cx="1371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" name="Equation" r:id="rId4" imgW="927000" imgH="393480" progId="Equation.3">
                  <p:embed/>
                </p:oleObj>
              </mc:Choice>
              <mc:Fallback>
                <p:oleObj name="Equation" r:id="rId4" imgW="927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030" y="5153981"/>
                        <a:ext cx="13716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35149785"/>
              </p:ext>
            </p:extLst>
          </p:nvPr>
        </p:nvGraphicFramePr>
        <p:xfrm>
          <a:off x="6174154" y="5127625"/>
          <a:ext cx="13716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" name="Equation" r:id="rId6" imgW="863600" imgH="393700" progId="Equation.3">
                  <p:embed/>
                </p:oleObj>
              </mc:Choice>
              <mc:Fallback>
                <p:oleObj name="Equation" r:id="rId6" imgW="863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4154" y="5127625"/>
                        <a:ext cx="13716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Line 5"/>
          <p:cNvSpPr>
            <a:spLocks noChangeShapeType="1"/>
          </p:cNvSpPr>
          <p:nvPr/>
        </p:nvSpPr>
        <p:spPr bwMode="auto">
          <a:xfrm>
            <a:off x="1515696" y="2479312"/>
            <a:ext cx="738688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1515696" y="3012712"/>
            <a:ext cx="7386882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1515696" y="3536587"/>
            <a:ext cx="7386882" cy="9525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2225553" y="2866662"/>
            <a:ext cx="1968500" cy="215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5502153" y="2886200"/>
            <a:ext cx="2462212" cy="215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2662114" y="3400062"/>
            <a:ext cx="1858963" cy="215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chemeClr val="lt1"/>
              </a:solidFill>
            </a:endParaRP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5959353" y="3400062"/>
            <a:ext cx="1663700" cy="215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V="1">
            <a:off x="1515696" y="200623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3"/>
          <p:cNvSpPr>
            <a:spLocks noChangeShapeType="1"/>
          </p:cNvSpPr>
          <p:nvPr/>
        </p:nvSpPr>
        <p:spPr bwMode="auto">
          <a:xfrm flipV="1">
            <a:off x="4201258" y="199988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 flipV="1">
            <a:off x="4521078" y="199988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 flipV="1">
            <a:off x="5491040" y="2009412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 flipV="1">
            <a:off x="5946653" y="2001474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auto">
          <a:xfrm flipV="1">
            <a:off x="7633921" y="2001474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18"/>
          <p:cNvSpPr>
            <a:spLocks noChangeShapeType="1"/>
          </p:cNvSpPr>
          <p:nvPr/>
        </p:nvSpPr>
        <p:spPr bwMode="auto">
          <a:xfrm flipV="1">
            <a:off x="7964365" y="2015762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V="1">
            <a:off x="8915278" y="202528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20"/>
          <p:cNvSpPr>
            <a:spLocks noChangeShapeType="1"/>
          </p:cNvSpPr>
          <p:nvPr/>
        </p:nvSpPr>
        <p:spPr bwMode="auto">
          <a:xfrm flipV="1">
            <a:off x="2222378" y="2010999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 flipV="1">
            <a:off x="2662115" y="200623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1638178" y="1990486"/>
            <a:ext cx="587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TN</a:t>
            </a:r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4164866" y="1991949"/>
            <a:ext cx="520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FP</a:t>
            </a:r>
          </a:p>
        </p:txBody>
      </p:sp>
      <p:sp>
        <p:nvSpPr>
          <p:cNvPr id="62" name="Rectangle 24"/>
          <p:cNvSpPr>
            <a:spLocks noChangeArrowheads="1"/>
          </p:cNvSpPr>
          <p:nvPr/>
        </p:nvSpPr>
        <p:spPr bwMode="auto">
          <a:xfrm>
            <a:off x="2219079" y="1991949"/>
            <a:ext cx="5715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FN</a:t>
            </a:r>
          </a:p>
        </p:txBody>
      </p:sp>
      <p:sp>
        <p:nvSpPr>
          <p:cNvPr id="63" name="Rectangle 25"/>
          <p:cNvSpPr>
            <a:spLocks noChangeArrowheads="1"/>
          </p:cNvSpPr>
          <p:nvPr/>
        </p:nvSpPr>
        <p:spPr bwMode="auto">
          <a:xfrm>
            <a:off x="4705228" y="1991949"/>
            <a:ext cx="587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>
                <a:solidFill>
                  <a:schemeClr val="accent2"/>
                </a:solidFill>
                <a:cs typeface="Arial" charset="0"/>
              </a:rPr>
              <a:t>TN</a:t>
            </a:r>
          </a:p>
        </p:txBody>
      </p:sp>
      <p:sp>
        <p:nvSpPr>
          <p:cNvPr id="64" name="Rectangle 26"/>
          <p:cNvSpPr>
            <a:spLocks noChangeArrowheads="1"/>
          </p:cNvSpPr>
          <p:nvPr/>
        </p:nvSpPr>
        <p:spPr bwMode="auto">
          <a:xfrm>
            <a:off x="8144117" y="1990486"/>
            <a:ext cx="587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TN</a:t>
            </a:r>
          </a:p>
        </p:txBody>
      </p:sp>
      <p:sp>
        <p:nvSpPr>
          <p:cNvPr id="65" name="Rectangle 27"/>
          <p:cNvSpPr>
            <a:spLocks noChangeArrowheads="1"/>
          </p:cNvSpPr>
          <p:nvPr/>
        </p:nvSpPr>
        <p:spPr bwMode="auto">
          <a:xfrm>
            <a:off x="6427665" y="1991949"/>
            <a:ext cx="536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>
                <a:solidFill>
                  <a:schemeClr val="accent2"/>
                </a:solidFill>
                <a:cs typeface="Arial" charset="0"/>
              </a:rPr>
              <a:t>TP</a:t>
            </a: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5485910" y="1991949"/>
            <a:ext cx="5715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FN</a:t>
            </a:r>
          </a:p>
        </p:txBody>
      </p:sp>
      <p:sp>
        <p:nvSpPr>
          <p:cNvPr id="67" name="Rectangle 29"/>
          <p:cNvSpPr>
            <a:spLocks noChangeArrowheads="1"/>
          </p:cNvSpPr>
          <p:nvPr/>
        </p:nvSpPr>
        <p:spPr bwMode="auto">
          <a:xfrm>
            <a:off x="3136778" y="1993537"/>
            <a:ext cx="536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>
                <a:solidFill>
                  <a:schemeClr val="accent2"/>
                </a:solidFill>
                <a:cs typeface="Arial" charset="0"/>
              </a:rPr>
              <a:t>TP</a:t>
            </a:r>
          </a:p>
        </p:txBody>
      </p:sp>
      <p:sp>
        <p:nvSpPr>
          <p:cNvPr id="68" name="Rectangle 30"/>
          <p:cNvSpPr>
            <a:spLocks noChangeArrowheads="1"/>
          </p:cNvSpPr>
          <p:nvPr/>
        </p:nvSpPr>
        <p:spPr bwMode="auto">
          <a:xfrm>
            <a:off x="7572617" y="1991949"/>
            <a:ext cx="5715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FN</a:t>
            </a:r>
          </a:p>
        </p:txBody>
      </p:sp>
      <p:sp>
        <p:nvSpPr>
          <p:cNvPr id="69" name="Rectangle 31"/>
          <p:cNvSpPr>
            <a:spLocks noChangeArrowheads="1"/>
          </p:cNvSpPr>
          <p:nvPr/>
        </p:nvSpPr>
        <p:spPr bwMode="auto">
          <a:xfrm>
            <a:off x="544390" y="2770485"/>
            <a:ext cx="1270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000" i="0" dirty="0">
                <a:solidFill>
                  <a:schemeClr val="tx1"/>
                </a:solidFill>
                <a:cs typeface="Arial" charset="0"/>
              </a:rPr>
              <a:t>REALITY</a:t>
            </a:r>
          </a:p>
        </p:txBody>
      </p:sp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58159" y="3287822"/>
            <a:ext cx="16938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000" i="0" dirty="0">
                <a:solidFill>
                  <a:schemeClr val="tx1"/>
                </a:solidFill>
                <a:cs typeface="Arial" charset="0"/>
              </a:rPr>
              <a:t>PREDICTION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2441" y="210270"/>
            <a:ext cx="1930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984807"/>
                </a:solidFill>
              </a:rPr>
              <a:t>Ab initio</a:t>
            </a:r>
            <a:r>
              <a:rPr lang="en-US" sz="2000" dirty="0">
                <a:solidFill>
                  <a:srgbClr val="984807"/>
                </a:solidFill>
              </a:rPr>
              <a:t> method</a:t>
            </a:r>
          </a:p>
        </p:txBody>
      </p:sp>
      <p:sp>
        <p:nvSpPr>
          <p:cNvPr id="2" name="Oval 1"/>
          <p:cNvSpPr/>
          <p:nvPr/>
        </p:nvSpPr>
        <p:spPr>
          <a:xfrm>
            <a:off x="2219080" y="3317539"/>
            <a:ext cx="443036" cy="393700"/>
          </a:xfrm>
          <a:prstGeom prst="ellipse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201258" y="3317227"/>
            <a:ext cx="334597" cy="393700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12</a:t>
            </a:fld>
            <a:r>
              <a:rPr lang="en-US" smtClean="0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651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12" grpId="0"/>
      <p:bldP spid="2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12071"/>
            <a:ext cx="8229600" cy="3502220"/>
          </a:xfrm>
        </p:spPr>
      </p:pic>
      <p:sp>
        <p:nvSpPr>
          <p:cNvPr id="5" name="Oval 4"/>
          <p:cNvSpPr/>
          <p:nvPr/>
        </p:nvSpPr>
        <p:spPr>
          <a:xfrm>
            <a:off x="4732867" y="5198533"/>
            <a:ext cx="668866" cy="3302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2441" y="210270"/>
            <a:ext cx="1930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984807"/>
                </a:solidFill>
              </a:rPr>
              <a:t>Ab initio</a:t>
            </a:r>
            <a:r>
              <a:rPr lang="en-US" sz="2000" dirty="0">
                <a:solidFill>
                  <a:srgbClr val="984807"/>
                </a:solidFill>
              </a:rPr>
              <a:t> method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13</a:t>
            </a:fld>
            <a:r>
              <a:rPr lang="en-US" smtClean="0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78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87" y="1480069"/>
            <a:ext cx="7121768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Popular tools:</a:t>
            </a:r>
          </a:p>
          <a:p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SNAP</a:t>
            </a:r>
            <a:r>
              <a:rPr lang="en-US" dirty="0" smtClean="0"/>
              <a:t> 		Works ok, </a:t>
            </a:r>
            <a:r>
              <a:rPr lang="en-US" dirty="0"/>
              <a:t>easy to train, not as good as others especially </a:t>
            </a:r>
            <a:r>
              <a:rPr lang="en-US" dirty="0" smtClean="0"/>
              <a:t>			on </a:t>
            </a:r>
            <a:r>
              <a:rPr lang="en-US" dirty="0"/>
              <a:t>longer </a:t>
            </a:r>
            <a:r>
              <a:rPr lang="en-US" dirty="0" smtClean="0"/>
              <a:t>intron genomes.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Augustus</a:t>
            </a:r>
            <a:r>
              <a:rPr lang="en-US" dirty="0" smtClean="0"/>
              <a:t> 	Works </a:t>
            </a:r>
            <a:r>
              <a:rPr lang="en-US" dirty="0"/>
              <a:t>great, hard to </a:t>
            </a:r>
            <a:r>
              <a:rPr lang="en-US" dirty="0" smtClean="0"/>
              <a:t>train (but </a:t>
            </a:r>
            <a:r>
              <a:rPr lang="en-US" dirty="0"/>
              <a:t>getting better</a:t>
            </a:r>
            <a:r>
              <a:rPr lang="en-US" dirty="0" smtClean="0"/>
              <a:t>).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err="1" smtClean="0"/>
              <a:t>GeneMark</a:t>
            </a:r>
            <a:r>
              <a:rPr lang="en-US" b="1" dirty="0" smtClean="0"/>
              <a:t>-ES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Self </a:t>
            </a:r>
            <a:r>
              <a:rPr lang="en-US" dirty="0">
                <a:solidFill>
                  <a:srgbClr val="FF0000"/>
                </a:solidFill>
              </a:rPr>
              <a:t>training</a:t>
            </a:r>
            <a:r>
              <a:rPr lang="en-US" dirty="0"/>
              <a:t>, no hints, buggy, not good for fragmented </a:t>
            </a:r>
            <a:r>
              <a:rPr lang="en-US" dirty="0" smtClean="0"/>
              <a:t>			genomes </a:t>
            </a:r>
            <a:r>
              <a:rPr lang="en-US" dirty="0"/>
              <a:t>or </a:t>
            </a:r>
            <a:r>
              <a:rPr lang="en-US" dirty="0" smtClean="0"/>
              <a:t>long introns (Best suited for Fungi).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FGENESH</a:t>
            </a:r>
            <a:r>
              <a:rPr lang="en-US" dirty="0" smtClean="0"/>
              <a:t> 	Works </a:t>
            </a:r>
            <a:r>
              <a:rPr lang="en-US" dirty="0"/>
              <a:t>great, costs money even for </a:t>
            </a:r>
            <a:r>
              <a:rPr lang="en-US" dirty="0" smtClean="0"/>
              <a:t>training.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err="1" smtClean="0"/>
              <a:t>GlimmerHMM</a:t>
            </a:r>
            <a:r>
              <a:rPr lang="en-US" dirty="0" smtClean="0"/>
              <a:t>  (Eukaryote)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err="1" smtClean="0"/>
              <a:t>GenScan</a:t>
            </a:r>
            <a:endParaRPr lang="en-US" b="1" dirty="0" smtClean="0"/>
          </a:p>
          <a:p>
            <a:pPr marL="285750" indent="-285750">
              <a:buFont typeface="Arial"/>
              <a:buChar char="•"/>
            </a:pPr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Gnomon </a:t>
            </a:r>
            <a:r>
              <a:rPr lang="en-US" dirty="0" smtClean="0"/>
              <a:t>(NCBI)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7190155" y="2138069"/>
            <a:ext cx="234460" cy="241863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78615" y="2911231"/>
            <a:ext cx="1279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Supported by MAKER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4293" y="4556703"/>
            <a:ext cx="449970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weatherby.genetics.utah.edu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/MAKER/wiki/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index.php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MAKER_Tutorial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1937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solidFill>
                  <a:srgbClr val="984807"/>
                </a:solidFill>
              </a:rPr>
              <a:t>Ab</a:t>
            </a:r>
            <a:r>
              <a:rPr lang="en-US" sz="2000" i="1" dirty="0" smtClean="0">
                <a:solidFill>
                  <a:srgbClr val="984807"/>
                </a:solidFill>
              </a:rPr>
              <a:t> initio</a:t>
            </a:r>
            <a:r>
              <a:rPr lang="en-US" sz="2000" dirty="0" smtClean="0">
                <a:solidFill>
                  <a:srgbClr val="984807"/>
                </a:solidFill>
              </a:rPr>
              <a:t> method</a:t>
            </a:r>
            <a:endParaRPr lang="en-US" sz="2000" dirty="0">
              <a:solidFill>
                <a:srgbClr val="984807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14</a:t>
            </a:fld>
            <a:r>
              <a:rPr lang="en-US" smtClean="0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81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462" y="3526691"/>
            <a:ext cx="80498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Limits 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UTR*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alternatively spliced transcripts*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Over </a:t>
            </a:r>
            <a:r>
              <a:rPr lang="en-US" dirty="0" smtClean="0"/>
              <a:t>prediction (exons or genes)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Training</a:t>
            </a:r>
            <a:r>
              <a:rPr lang="en-US" dirty="0"/>
              <a:t> </a:t>
            </a:r>
            <a:r>
              <a:rPr lang="en-US" dirty="0" smtClean="0"/>
              <a:t>needed to perform well in </a:t>
            </a:r>
            <a:r>
              <a:rPr lang="en-US" i="1" dirty="0" smtClean="0"/>
              <a:t>terra incognita</a:t>
            </a:r>
            <a:r>
              <a:rPr lang="en-US" dirty="0" smtClean="0"/>
              <a:t>’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cs typeface="Calibri (body)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cs typeface="Calibri (body)"/>
              </a:rPr>
              <a:t>Split </a:t>
            </a:r>
            <a:r>
              <a:rPr lang="en-US" dirty="0">
                <a:cs typeface="Calibri (body)"/>
              </a:rPr>
              <a:t>single gene into multiple </a:t>
            </a:r>
            <a:r>
              <a:rPr lang="en-US" dirty="0" smtClean="0">
                <a:cs typeface="Calibri (body)"/>
              </a:rPr>
              <a:t>predictions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cs typeface="Calibri (body)"/>
              </a:rPr>
              <a:t>Fused </a:t>
            </a:r>
            <a:r>
              <a:rPr lang="en-US" dirty="0">
                <a:cs typeface="Calibri (body)"/>
              </a:rPr>
              <a:t>with neighboring genes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Less accurate than homology based method: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Exon boundaries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Splicing sites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8462" y="1495366"/>
            <a:ext cx="45426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Strengths </a:t>
            </a:r>
            <a:r>
              <a:rPr lang="en-US" b="1" dirty="0" smtClean="0"/>
              <a:t>:</a:t>
            </a:r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Fast and easy means to identify genes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Annotate unknown </a:t>
            </a:r>
            <a:r>
              <a:rPr lang="en-US" dirty="0" smtClean="0"/>
              <a:t>genes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“Exhaustive” annotation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Need no external evidence</a:t>
            </a:r>
          </a:p>
          <a:p>
            <a:endParaRPr lang="en-US" dirty="0" smtClean="0"/>
          </a:p>
          <a:p>
            <a:endParaRPr lang="en-US" b="1" dirty="0"/>
          </a:p>
        </p:txBody>
      </p:sp>
      <p:sp>
        <p:nvSpPr>
          <p:cNvPr id="2" name="Oval 1"/>
          <p:cNvSpPr/>
          <p:nvPr/>
        </p:nvSpPr>
        <p:spPr>
          <a:xfrm>
            <a:off x="0" y="5082657"/>
            <a:ext cx="5529385" cy="1583355"/>
          </a:xfrm>
          <a:prstGeom prst="ellipse">
            <a:avLst/>
          </a:prstGeom>
          <a:solidFill>
            <a:srgbClr val="F79646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xplosion 1 8"/>
          <p:cNvSpPr/>
          <p:nvPr/>
        </p:nvSpPr>
        <p:spPr>
          <a:xfrm>
            <a:off x="6403732" y="4738077"/>
            <a:ext cx="2334846" cy="2119923"/>
          </a:xfrm>
          <a:prstGeom prst="irregularSeal1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Hybrid method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5705231" y="5555167"/>
            <a:ext cx="420077" cy="576323"/>
          </a:xfrm>
          <a:prstGeom prst="rightArrow">
            <a:avLst/>
          </a:prstGeom>
          <a:solidFill>
            <a:srgbClr val="FCD5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1937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solidFill>
                  <a:srgbClr val="984807"/>
                </a:solidFill>
              </a:rPr>
              <a:t>Ab</a:t>
            </a:r>
            <a:r>
              <a:rPr lang="en-US" sz="2000" i="1" dirty="0" smtClean="0">
                <a:solidFill>
                  <a:srgbClr val="984807"/>
                </a:solidFill>
              </a:rPr>
              <a:t> initio</a:t>
            </a:r>
            <a:r>
              <a:rPr lang="en-US" sz="2000" dirty="0" smtClean="0">
                <a:solidFill>
                  <a:srgbClr val="984807"/>
                </a:solidFill>
              </a:rPr>
              <a:t> method</a:t>
            </a:r>
            <a:endParaRPr lang="en-US" sz="2000" dirty="0">
              <a:solidFill>
                <a:srgbClr val="984807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15</a:t>
            </a:fld>
            <a:r>
              <a:rPr lang="en-US" smtClean="0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76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1.3 Hybrid approaches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524003" y="1690881"/>
            <a:ext cx="427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1</a:t>
            </a:r>
            <a:r>
              <a:rPr lang="en-US" sz="2000" dirty="0" smtClean="0">
                <a:solidFill>
                  <a:srgbClr val="000000"/>
                </a:solidFill>
              </a:rPr>
              <a:t>. The different annotation approaches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1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564027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			</a:t>
            </a:r>
            <a:endParaRPr lang="en-US" dirty="0" smtClean="0"/>
          </a:p>
          <a:p>
            <a:r>
              <a:rPr lang="en-US" b="1" dirty="0" smtClean="0"/>
              <a:t>Hybrid</a:t>
            </a:r>
            <a:r>
              <a:rPr lang="en-US" dirty="0" smtClean="0"/>
              <a:t> (</a:t>
            </a:r>
            <a:r>
              <a:rPr lang="en-US" i="1" dirty="0" smtClean="0"/>
              <a:t>evidence-drivable </a:t>
            </a:r>
            <a:r>
              <a:rPr lang="en-US" i="1" dirty="0"/>
              <a:t>gene </a:t>
            </a:r>
            <a:r>
              <a:rPr lang="en-US" i="1" dirty="0" smtClean="0"/>
              <a:t>predictors</a:t>
            </a:r>
            <a:r>
              <a:rPr lang="en-US" dirty="0" smtClean="0"/>
              <a:t>) approaches </a:t>
            </a:r>
            <a:r>
              <a:rPr lang="en-US" dirty="0"/>
              <a:t>incorporate hints in the form of EST </a:t>
            </a:r>
            <a:r>
              <a:rPr lang="en-US" dirty="0" smtClean="0"/>
              <a:t>or </a:t>
            </a:r>
            <a:r>
              <a:rPr lang="en-US" dirty="0"/>
              <a:t>protein alignments to increase the accuracy of the gene prediction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175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Hybrid method</a:t>
            </a:r>
            <a:endParaRPr lang="en-US" sz="2000" dirty="0">
              <a:solidFill>
                <a:srgbClr val="984807"/>
              </a:solidFill>
            </a:endParaRPr>
          </a:p>
        </p:txBody>
      </p:sp>
      <p:pic>
        <p:nvPicPr>
          <p:cNvPr id="2" name="Picture 1" descr="Screen Shot 2018-02-28 at 21.03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65" y="2774022"/>
            <a:ext cx="6185785" cy="351376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17</a:t>
            </a:fld>
            <a:r>
              <a:rPr lang="en-US" smtClean="0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2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564027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			</a:t>
            </a:r>
            <a:endParaRPr lang="en-US" dirty="0" smtClean="0"/>
          </a:p>
          <a:p>
            <a:r>
              <a:rPr lang="en-US" b="1" dirty="0" smtClean="0"/>
              <a:t>Hybrid</a:t>
            </a:r>
            <a:r>
              <a:rPr lang="en-US" dirty="0" smtClean="0"/>
              <a:t> (</a:t>
            </a:r>
            <a:r>
              <a:rPr lang="en-US" i="1" dirty="0"/>
              <a:t>evidence-</a:t>
            </a:r>
            <a:r>
              <a:rPr lang="en-US" i="1" dirty="0" smtClean="0"/>
              <a:t>drivable </a:t>
            </a:r>
            <a:r>
              <a:rPr lang="en-US" i="1" dirty="0"/>
              <a:t>gene </a:t>
            </a:r>
            <a:r>
              <a:rPr lang="en-US" i="1" dirty="0" smtClean="0"/>
              <a:t>predictors</a:t>
            </a:r>
            <a:r>
              <a:rPr lang="en-US" dirty="0" smtClean="0"/>
              <a:t>) approaches </a:t>
            </a:r>
            <a:r>
              <a:rPr lang="en-US" dirty="0"/>
              <a:t>incorporate hints in the form of EST alignments or protein profiles to increase the accuracy of the gene prediction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/>
              <a:t>GenomeScan</a:t>
            </a:r>
            <a:r>
              <a:rPr lang="en-US" b="1" dirty="0" smtClean="0"/>
              <a:t> </a:t>
            </a:r>
            <a:r>
              <a:rPr lang="en-US" dirty="0"/>
              <a:t>	</a:t>
            </a:r>
            <a:r>
              <a:rPr lang="en-US" dirty="0" smtClean="0"/>
              <a:t>Blast hit used as extra guide</a:t>
            </a:r>
          </a:p>
          <a:p>
            <a:r>
              <a:rPr lang="en-US" b="1" dirty="0" smtClean="0"/>
              <a:t>Augustus  	</a:t>
            </a:r>
            <a:r>
              <a:rPr lang="en-US" dirty="0" smtClean="0"/>
              <a:t>16 </a:t>
            </a:r>
            <a:r>
              <a:rPr lang="en-US" dirty="0"/>
              <a:t>types of </a:t>
            </a:r>
            <a:r>
              <a:rPr lang="en-US" dirty="0" smtClean="0"/>
              <a:t>hints accepted (</a:t>
            </a:r>
            <a:r>
              <a:rPr lang="en-US" dirty="0" err="1" smtClean="0"/>
              <a:t>gff</a:t>
            </a:r>
            <a:r>
              <a:rPr lang="en-US" dirty="0" smtClean="0"/>
              <a:t>):  start</a:t>
            </a:r>
            <a:r>
              <a:rPr lang="en-US" dirty="0"/>
              <a:t>, stop, </a:t>
            </a:r>
            <a:r>
              <a:rPr lang="en-US" dirty="0" err="1"/>
              <a:t>tss</a:t>
            </a:r>
            <a:r>
              <a:rPr lang="en-US" dirty="0"/>
              <a:t>, </a:t>
            </a:r>
            <a:r>
              <a:rPr lang="en-US" dirty="0" err="1"/>
              <a:t>tts</a:t>
            </a:r>
            <a:r>
              <a:rPr lang="en-US" dirty="0"/>
              <a:t>, ass, </a:t>
            </a:r>
            <a:r>
              <a:rPr lang="en-US" dirty="0" err="1"/>
              <a:t>dss</a:t>
            </a:r>
            <a:r>
              <a:rPr lang="en-US" dirty="0"/>
              <a:t>, </a:t>
            </a:r>
            <a:r>
              <a:rPr lang="en-US" dirty="0" err="1"/>
              <a:t>exonpart</a:t>
            </a:r>
            <a:r>
              <a:rPr lang="en-US" dirty="0"/>
              <a:t>, exon, </a:t>
            </a:r>
            <a:r>
              <a:rPr lang="en-US" dirty="0" smtClean="0"/>
              <a:t>				</a:t>
            </a:r>
            <a:r>
              <a:rPr lang="en-US" dirty="0" err="1" smtClean="0"/>
              <a:t>intronpart</a:t>
            </a:r>
            <a:r>
              <a:rPr lang="en-US" dirty="0"/>
              <a:t>, intron, </a:t>
            </a:r>
            <a:r>
              <a:rPr lang="en-US" dirty="0" err="1"/>
              <a:t>CDSpart</a:t>
            </a:r>
            <a:r>
              <a:rPr lang="en-US" dirty="0"/>
              <a:t>, CDS, </a:t>
            </a:r>
            <a:r>
              <a:rPr lang="en-US" dirty="0" err="1"/>
              <a:t>UTRpart</a:t>
            </a:r>
            <a:r>
              <a:rPr lang="en-US" dirty="0"/>
              <a:t>, UTR, </a:t>
            </a:r>
            <a:r>
              <a:rPr lang="en-US" dirty="0" err="1"/>
              <a:t>irpart</a:t>
            </a:r>
            <a:r>
              <a:rPr lang="en-US" dirty="0"/>
              <a:t>, </a:t>
            </a:r>
            <a:r>
              <a:rPr lang="en-US" dirty="0" err="1"/>
              <a:t>nonexonpart</a:t>
            </a:r>
            <a:r>
              <a:rPr lang="en-US" dirty="0" smtClean="0"/>
              <a:t>.</a:t>
            </a:r>
          </a:p>
          <a:p>
            <a:r>
              <a:rPr lang="en-US" b="1" dirty="0" err="1"/>
              <a:t>GeneMark</a:t>
            </a:r>
            <a:r>
              <a:rPr lang="en-US" b="1" dirty="0"/>
              <a:t>-</a:t>
            </a:r>
            <a:r>
              <a:rPr lang="en-US" b="1" dirty="0" smtClean="0"/>
              <a:t>ET 	</a:t>
            </a:r>
            <a:r>
              <a:rPr lang="en-US" dirty="0" smtClean="0"/>
              <a:t>EST-</a:t>
            </a:r>
            <a:r>
              <a:rPr lang="en-US" dirty="0"/>
              <a:t>based evidence </a:t>
            </a:r>
            <a:r>
              <a:rPr lang="en-US" dirty="0" smtClean="0"/>
              <a:t>hints</a:t>
            </a:r>
            <a:endParaRPr lang="en-US" b="1" dirty="0" smtClean="0"/>
          </a:p>
          <a:p>
            <a:r>
              <a:rPr lang="en-US" b="1" dirty="0" err="1"/>
              <a:t>GeneMark</a:t>
            </a:r>
            <a:r>
              <a:rPr lang="en-US" b="1" dirty="0" smtClean="0"/>
              <a:t>-EP 	</a:t>
            </a:r>
            <a:r>
              <a:rPr lang="en-US" dirty="0" smtClean="0"/>
              <a:t>Protein</a:t>
            </a:r>
            <a:r>
              <a:rPr lang="en-US" dirty="0"/>
              <a:t>-based evidence </a:t>
            </a:r>
            <a:r>
              <a:rPr lang="en-US" dirty="0" smtClean="0"/>
              <a:t>hints</a:t>
            </a:r>
            <a:endParaRPr lang="en-US" b="1" dirty="0" smtClean="0"/>
          </a:p>
          <a:p>
            <a:r>
              <a:rPr lang="en-US" b="1" dirty="0" smtClean="0"/>
              <a:t>SNAP 		</a:t>
            </a:r>
            <a:r>
              <a:rPr lang="en-US" dirty="0" smtClean="0"/>
              <a:t>Accepts </a:t>
            </a:r>
            <a:r>
              <a:rPr lang="en-US" dirty="0"/>
              <a:t>EST and protein-based evidence hints.</a:t>
            </a:r>
            <a:endParaRPr lang="en-US" b="1" dirty="0" smtClean="0"/>
          </a:p>
          <a:p>
            <a:r>
              <a:rPr lang="en-US" b="1" dirty="0" smtClean="0"/>
              <a:t>Gnomon 		</a:t>
            </a:r>
            <a:r>
              <a:rPr lang="en-US" dirty="0" smtClean="0"/>
              <a:t>Uses </a:t>
            </a:r>
            <a:r>
              <a:rPr lang="en-US" dirty="0"/>
              <a:t>EST and protein alignments to guide gene </a:t>
            </a:r>
            <a:r>
              <a:rPr lang="en-US" dirty="0" smtClean="0"/>
              <a:t>prediction and </a:t>
            </a:r>
            <a:r>
              <a:rPr lang="en-US" b="1" dirty="0" smtClean="0"/>
              <a:t>add UTRs</a:t>
            </a:r>
          </a:p>
          <a:p>
            <a:r>
              <a:rPr lang="en-US" b="1" dirty="0" smtClean="0"/>
              <a:t>FGENESH+	</a:t>
            </a:r>
            <a:r>
              <a:rPr lang="en-US" dirty="0" smtClean="0"/>
              <a:t>Best suited for plant</a:t>
            </a:r>
          </a:p>
          <a:p>
            <a:r>
              <a:rPr lang="en-US" b="1" dirty="0" err="1" smtClean="0"/>
              <a:t>EuGene</a:t>
            </a:r>
            <a:r>
              <a:rPr lang="en-US" b="1" dirty="0" smtClean="0"/>
              <a:t>*</a:t>
            </a: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dirty="0" smtClean="0"/>
              <a:t>Any kind of evidence hints. Hard </a:t>
            </a:r>
            <a:r>
              <a:rPr lang="en-US" dirty="0"/>
              <a:t>to configure (best suited for plant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Right Brace 1"/>
          <p:cNvSpPr/>
          <p:nvPr/>
        </p:nvSpPr>
        <p:spPr>
          <a:xfrm>
            <a:off x="4503615" y="3888154"/>
            <a:ext cx="107462" cy="44938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11077" y="3897923"/>
            <a:ext cx="143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Self </a:t>
            </a:r>
            <a:r>
              <a:rPr lang="en-US" dirty="0" smtClean="0">
                <a:solidFill>
                  <a:srgbClr val="FF0000"/>
                </a:solidFill>
              </a:rPr>
              <a:t>training 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175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Hybrid method</a:t>
            </a:r>
            <a:endParaRPr lang="en-US" sz="2000" dirty="0">
              <a:solidFill>
                <a:srgbClr val="98480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18</a:t>
            </a:fld>
            <a:r>
              <a:rPr lang="en-US" smtClean="0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11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9866" y="1984102"/>
            <a:ext cx="75942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Strength : </a:t>
            </a:r>
            <a:r>
              <a:rPr lang="en-US" dirty="0" smtClean="0"/>
              <a:t>High accuracy</a:t>
            </a:r>
          </a:p>
          <a:p>
            <a:endParaRPr lang="en-US" dirty="0"/>
          </a:p>
          <a:p>
            <a:r>
              <a:rPr lang="en-US" b="1" dirty="0"/>
              <a:t>Limits 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	 - Extra computation to generate alignments</a:t>
            </a:r>
          </a:p>
          <a:p>
            <a:r>
              <a:rPr lang="en-US" b="1" dirty="0" smtClean="0"/>
              <a:t> 	</a:t>
            </a:r>
          </a:p>
          <a:p>
            <a:r>
              <a:rPr lang="en-US" b="1" dirty="0"/>
              <a:t>	</a:t>
            </a:r>
            <a:r>
              <a:rPr lang="en-US" b="1" dirty="0" smtClean="0"/>
              <a:t>- heterogeneous sequence quality 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smtClean="0"/>
              <a:t>	Incomplete, </a:t>
            </a:r>
          </a:p>
          <a:p>
            <a:r>
              <a:rPr lang="en-US" dirty="0"/>
              <a:t>	</a:t>
            </a:r>
            <a:r>
              <a:rPr lang="en-US" dirty="0" smtClean="0"/>
              <a:t>	Error during </a:t>
            </a:r>
            <a:r>
              <a:rPr lang="en-US" dirty="0" err="1" smtClean="0"/>
              <a:t>transcriptome</a:t>
            </a:r>
            <a:r>
              <a:rPr lang="en-US" dirty="0" smtClean="0"/>
              <a:t> assembly</a:t>
            </a:r>
          </a:p>
          <a:p>
            <a:r>
              <a:rPr lang="en-US" dirty="0"/>
              <a:t>	</a:t>
            </a:r>
            <a:r>
              <a:rPr lang="en-US" dirty="0" smtClean="0"/>
              <a:t>	Contamination</a:t>
            </a:r>
          </a:p>
          <a:p>
            <a:r>
              <a:rPr lang="en-US" dirty="0" smtClean="0"/>
              <a:t>		Sequence missing</a:t>
            </a:r>
          </a:p>
          <a:p>
            <a:r>
              <a:rPr lang="en-US" dirty="0"/>
              <a:t>	</a:t>
            </a:r>
            <a:r>
              <a:rPr lang="en-US" dirty="0" smtClean="0"/>
              <a:t>	Orientation error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2441" y="210270"/>
            <a:ext cx="175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Hybrid method</a:t>
            </a:r>
            <a:endParaRPr lang="en-US" sz="2000" dirty="0">
              <a:solidFill>
                <a:srgbClr val="98480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19</a:t>
            </a:fld>
            <a:r>
              <a:rPr lang="en-US" smtClean="0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02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9790" y="1511057"/>
            <a:ext cx="4016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This lecture will focus on eukaryotes 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4726" y="2565304"/>
            <a:ext cx="69981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The different annotation approaches (coding genes)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1.1 Introduction</a:t>
            </a:r>
            <a:endParaRPr lang="en-US" sz="2000" dirty="0">
              <a:solidFill>
                <a:srgbClr val="000000"/>
              </a:solidFill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1.2 </a:t>
            </a:r>
            <a:r>
              <a:rPr lang="en-US" sz="2000" dirty="0" err="1">
                <a:solidFill>
                  <a:srgbClr val="000000"/>
                </a:solidFill>
              </a:rPr>
              <a:t>Ab</a:t>
            </a:r>
            <a:r>
              <a:rPr lang="en-US" sz="2000" dirty="0">
                <a:solidFill>
                  <a:srgbClr val="000000"/>
                </a:solidFill>
              </a:rPr>
              <a:t> initio </a:t>
            </a:r>
            <a:endParaRPr lang="en-US" sz="2000" dirty="0" smtClean="0">
              <a:solidFill>
                <a:srgbClr val="000000"/>
              </a:solidFill>
            </a:endParaRP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1.3. Hybrid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1.4 Chooser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smtClean="0">
                <a:solidFill>
                  <a:srgbClr val="000000"/>
                </a:solidFill>
              </a:rPr>
              <a:t>combiner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1.5 Pipeline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2. </a:t>
            </a:r>
            <a:r>
              <a:rPr lang="en-US" sz="2000" dirty="0"/>
              <a:t> </a:t>
            </a:r>
            <a:r>
              <a:rPr lang="en-US" sz="2000" dirty="0" smtClean="0"/>
              <a:t>  Annotation </a:t>
            </a:r>
            <a:r>
              <a:rPr lang="en-US" sz="2000" dirty="0"/>
              <a:t>of other genome </a:t>
            </a:r>
            <a:r>
              <a:rPr lang="en-US" sz="2000" dirty="0" smtClean="0"/>
              <a:t>features</a:t>
            </a:r>
            <a:endParaRPr lang="en-US" sz="2000" dirty="0" smtClean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 smtClean="0">
                <a:solidFill>
                  <a:srgbClr val="000000"/>
                </a:solidFill>
              </a:rPr>
              <a:t>Assessing an annotation</a:t>
            </a:r>
          </a:p>
          <a:p>
            <a:pPr marL="457200" indent="-457200">
              <a:buFontTx/>
              <a:buAutoNum type="arabicPeriod" startAt="3"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457200" indent="-457200">
              <a:buFontTx/>
              <a:buAutoNum type="arabicPeriod" startAt="3"/>
            </a:pPr>
            <a:r>
              <a:rPr lang="en-US" sz="2000" dirty="0" smtClean="0">
                <a:solidFill>
                  <a:srgbClr val="000000"/>
                </a:solidFill>
              </a:rPr>
              <a:t>Closing remarks</a:t>
            </a:r>
          </a:p>
        </p:txBody>
      </p:sp>
    </p:spTree>
    <p:extLst>
      <p:ext uri="{BB962C8B-B14F-4D97-AF65-F5344CB8AC3E}">
        <p14:creationId xmlns:p14="http://schemas.microsoft.com/office/powerpoint/2010/main" val="3157410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923" y="2159000"/>
            <a:ext cx="841130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BRAKER1: Unsupervised RNA-</a:t>
            </a:r>
            <a:r>
              <a:rPr lang="en-US" b="1" dirty="0" err="1"/>
              <a:t>Seq</a:t>
            </a:r>
            <a:r>
              <a:rPr lang="en-US" b="1" dirty="0"/>
              <a:t>-Based Genome Annotation with </a:t>
            </a:r>
            <a:r>
              <a:rPr lang="en-US" b="1" dirty="0" err="1"/>
              <a:t>GeneMark</a:t>
            </a:r>
            <a:r>
              <a:rPr lang="en-US" b="1" dirty="0"/>
              <a:t>-ET and </a:t>
            </a:r>
            <a:r>
              <a:rPr lang="en-US" b="1" dirty="0" smtClean="0"/>
              <a:t>AUGUSTUS</a:t>
            </a:r>
          </a:p>
          <a:p>
            <a:r>
              <a:rPr lang="en-US" sz="1600" dirty="0" smtClean="0"/>
              <a:t>Katharina </a:t>
            </a:r>
            <a:r>
              <a:rPr lang="en-US" sz="1600" dirty="0"/>
              <a:t>J. </a:t>
            </a:r>
            <a:r>
              <a:rPr lang="en-US" sz="1600" dirty="0" smtClean="0"/>
              <a:t>Hoff et </a:t>
            </a:r>
            <a:r>
              <a:rPr lang="en-US" sz="1600" i="1" dirty="0" smtClean="0"/>
              <a:t>al.</a:t>
            </a:r>
            <a:endParaRPr lang="en-US" sz="1600" dirty="0"/>
          </a:p>
          <a:p>
            <a:r>
              <a:rPr lang="en-US" sz="1600" dirty="0" smtClean="0"/>
              <a:t>Bioinformatics </a:t>
            </a:r>
            <a:r>
              <a:rPr lang="en-US" sz="1600" dirty="0"/>
              <a:t>(2016) 32 (5): 767-769</a:t>
            </a:r>
            <a:r>
              <a:rPr lang="en-US" sz="1600" dirty="0" smtClean="0"/>
              <a:t>. </a:t>
            </a:r>
            <a:r>
              <a:rPr lang="en-US" sz="1600" dirty="0" err="1" smtClean="0"/>
              <a:t>doi</a:t>
            </a:r>
            <a:r>
              <a:rPr lang="en-US" sz="1600" dirty="0"/>
              <a:t>: 10.1093/bioinformatics/btv661</a:t>
            </a:r>
          </a:p>
        </p:txBody>
      </p:sp>
      <p:sp>
        <p:nvSpPr>
          <p:cNvPr id="5" name="Rectangle 4"/>
          <p:cNvSpPr/>
          <p:nvPr/>
        </p:nvSpPr>
        <p:spPr>
          <a:xfrm>
            <a:off x="1592384" y="3888154"/>
            <a:ext cx="631092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BRAKER1 </a:t>
            </a:r>
            <a:r>
              <a:rPr lang="en-US" dirty="0"/>
              <a:t>was more accurate than MAKER2 when it is using RNA-</a:t>
            </a:r>
            <a:r>
              <a:rPr lang="en-US" dirty="0" err="1"/>
              <a:t>Seq</a:t>
            </a:r>
            <a:r>
              <a:rPr lang="en-US" dirty="0"/>
              <a:t> as sole source for training and prediction.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BRAKER1 </a:t>
            </a:r>
            <a:r>
              <a:rPr lang="en-US" dirty="0"/>
              <a:t>does not require pre-trained parameters or a separate expert-prepared training step.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923" y="1418437"/>
            <a:ext cx="3522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BRAKER1 gene finding pipeline: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2441" y="210270"/>
            <a:ext cx="175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Hybrid method</a:t>
            </a:r>
            <a:endParaRPr lang="en-US" sz="2000" dirty="0">
              <a:solidFill>
                <a:srgbClr val="98480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20</a:t>
            </a:fld>
            <a:r>
              <a:rPr lang="en-US" smtClean="0"/>
              <a:t>/35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6216291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BRAKER2 since </a:t>
            </a:r>
            <a:r>
              <a:rPr lang="en-US" b="1" dirty="0"/>
              <a:t>2019 </a:t>
            </a:r>
            <a:r>
              <a:rPr lang="en-US" dirty="0" smtClean="0"/>
              <a:t>(Incorporate </a:t>
            </a:r>
            <a:r>
              <a:rPr lang="en-US" dirty="0"/>
              <a:t>Protein Homology </a:t>
            </a:r>
            <a:r>
              <a:rPr lang="en-US" dirty="0" smtClean="0"/>
              <a:t>Information)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507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1.4 Chooser / combiner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524003" y="1690881"/>
            <a:ext cx="427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1</a:t>
            </a:r>
            <a:r>
              <a:rPr lang="en-US" sz="2000" dirty="0" smtClean="0">
                <a:solidFill>
                  <a:srgbClr val="000000"/>
                </a:solidFill>
              </a:rPr>
              <a:t>. The different annotation approaches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62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91098" y="4395118"/>
            <a:ext cx="8728911" cy="1684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" name="Group 10"/>
          <p:cNvGrpSpPr/>
          <p:nvPr/>
        </p:nvGrpSpPr>
        <p:grpSpPr>
          <a:xfrm>
            <a:off x="1194802" y="6219670"/>
            <a:ext cx="6130091" cy="142876"/>
            <a:chOff x="1239252" y="5330489"/>
            <a:chExt cx="6130091" cy="142876"/>
          </a:xfrm>
        </p:grpSpPr>
        <p:sp>
          <p:nvSpPr>
            <p:cNvPr id="12" name="Rectangle 11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40829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39252" y="5335003"/>
              <a:ext cx="405063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2441" y="117193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</a:rPr>
              <a:t>Overview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02942" y="1505197"/>
            <a:ext cx="534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combining</a:t>
            </a:r>
            <a:r>
              <a:rPr lang="sv-SE" dirty="0" smtClean="0"/>
              <a:t> different </a:t>
            </a:r>
            <a:r>
              <a:rPr lang="sv-SE" dirty="0" err="1" smtClean="0"/>
              <a:t>lines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evidence</a:t>
            </a:r>
            <a:r>
              <a:rPr lang="sv-SE" dirty="0" smtClean="0"/>
              <a:t> </a:t>
            </a:r>
            <a:r>
              <a:rPr lang="sv-SE" dirty="0" err="1" smtClean="0"/>
              <a:t>into</a:t>
            </a:r>
            <a:r>
              <a:rPr lang="sv-SE" dirty="0" smtClean="0"/>
              <a:t> gene </a:t>
            </a:r>
            <a:r>
              <a:rPr lang="sv-SE" dirty="0" err="1" smtClean="0"/>
              <a:t>models</a:t>
            </a:r>
            <a:endParaRPr lang="sv-SE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810753" y="2137672"/>
            <a:ext cx="117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Evidence</a:t>
            </a:r>
            <a:r>
              <a:rPr lang="sv-SE" dirty="0" smtClean="0"/>
              <a:t>: </a:t>
            </a:r>
            <a:endParaRPr lang="sv-SE" dirty="0"/>
          </a:p>
        </p:txBody>
      </p:sp>
      <p:sp>
        <p:nvSpPr>
          <p:cNvPr id="23" name="TextBox 22"/>
          <p:cNvSpPr txBox="1"/>
          <p:nvPr/>
        </p:nvSpPr>
        <p:spPr>
          <a:xfrm>
            <a:off x="2903376" y="2137672"/>
            <a:ext cx="1793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ESTs / Transcripts</a:t>
            </a:r>
            <a:endParaRPr lang="sv-SE" dirty="0"/>
          </a:p>
        </p:txBody>
      </p:sp>
      <p:sp>
        <p:nvSpPr>
          <p:cNvPr id="24" name="TextBox 23"/>
          <p:cNvSpPr txBox="1"/>
          <p:nvPr/>
        </p:nvSpPr>
        <p:spPr>
          <a:xfrm>
            <a:off x="1810753" y="3199138"/>
            <a:ext cx="119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Combining</a:t>
            </a:r>
            <a:endParaRPr lang="sv-SE" dirty="0"/>
          </a:p>
        </p:txBody>
      </p:sp>
      <p:sp>
        <p:nvSpPr>
          <p:cNvPr id="25" name="TextBox 24"/>
          <p:cNvSpPr txBox="1"/>
          <p:nvPr/>
        </p:nvSpPr>
        <p:spPr>
          <a:xfrm>
            <a:off x="1783346" y="2754654"/>
            <a:ext cx="200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Ab-</a:t>
            </a:r>
            <a:r>
              <a:rPr lang="sv-SE" i="1" dirty="0" err="1" smtClean="0"/>
              <a:t>initio</a:t>
            </a:r>
            <a:r>
              <a:rPr lang="sv-SE" i="1" dirty="0" smtClean="0"/>
              <a:t> </a:t>
            </a:r>
            <a:r>
              <a:rPr lang="sv-SE" dirty="0" err="1" smtClean="0"/>
              <a:t>prediction</a:t>
            </a:r>
            <a:endParaRPr lang="sv-SE" dirty="0"/>
          </a:p>
        </p:txBody>
      </p:sp>
      <p:sp>
        <p:nvSpPr>
          <p:cNvPr id="26" name="TextBox 25"/>
          <p:cNvSpPr txBox="1"/>
          <p:nvPr/>
        </p:nvSpPr>
        <p:spPr>
          <a:xfrm>
            <a:off x="2903376" y="247473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Proteins</a:t>
            </a:r>
            <a:endParaRPr lang="sv-SE" dirty="0"/>
          </a:p>
        </p:txBody>
      </p:sp>
      <p:grpSp>
        <p:nvGrpSpPr>
          <p:cNvPr id="27" name="Group 26"/>
          <p:cNvGrpSpPr/>
          <p:nvPr/>
        </p:nvGrpSpPr>
        <p:grpSpPr>
          <a:xfrm>
            <a:off x="1194802" y="4057237"/>
            <a:ext cx="6442698" cy="142876"/>
            <a:chOff x="1239252" y="4042701"/>
            <a:chExt cx="6442698" cy="142876"/>
          </a:xfrm>
        </p:grpSpPr>
        <p:grpSp>
          <p:nvGrpSpPr>
            <p:cNvPr id="28" name="Group 27"/>
            <p:cNvGrpSpPr/>
            <p:nvPr/>
          </p:nvGrpSpPr>
          <p:grpSpPr>
            <a:xfrm>
              <a:off x="1239252" y="4042701"/>
              <a:ext cx="6130091" cy="142876"/>
              <a:chOff x="1239252" y="3365341"/>
              <a:chExt cx="6130091" cy="142876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1528011" y="3365341"/>
                <a:ext cx="5841332" cy="142876"/>
                <a:chOff x="1528011" y="5330489"/>
                <a:chExt cx="5841332" cy="14287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1840829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2642935" y="5335001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31" name="Rectangle 30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483561" y="5540453"/>
            <a:ext cx="5095038" cy="379668"/>
            <a:chOff x="1500274" y="4683203"/>
            <a:chExt cx="5095038" cy="379668"/>
          </a:xfrm>
        </p:grpSpPr>
        <p:grpSp>
          <p:nvGrpSpPr>
            <p:cNvPr id="41" name="Group 40"/>
            <p:cNvGrpSpPr/>
            <p:nvPr/>
          </p:nvGrpSpPr>
          <p:grpSpPr>
            <a:xfrm>
              <a:off x="1810753" y="4683203"/>
              <a:ext cx="4784559" cy="138366"/>
              <a:chOff x="1840829" y="5852357"/>
              <a:chExt cx="4784559" cy="13836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840829" y="5852360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153653" y="5852358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917096" y="5852357"/>
                <a:ext cx="110473" cy="1383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1500274" y="4924506"/>
              <a:ext cx="5095038" cy="138365"/>
              <a:chOff x="1530350" y="5852358"/>
              <a:chExt cx="5095038" cy="138365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530350" y="5852361"/>
                <a:ext cx="116304" cy="13836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843169" y="5852358"/>
                <a:ext cx="593226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1194802" y="4683203"/>
            <a:ext cx="6442698" cy="741948"/>
            <a:chOff x="1239252" y="5210265"/>
            <a:chExt cx="6442698" cy="741948"/>
          </a:xfrm>
        </p:grpSpPr>
        <p:sp>
          <p:nvSpPr>
            <p:cNvPr id="57" name="Rectangle 56"/>
            <p:cNvSpPr/>
            <p:nvPr/>
          </p:nvSpPr>
          <p:spPr>
            <a:xfrm>
              <a:off x="2642937" y="5210265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153526" y="521026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364706" y="521026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553201" y="5210265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40830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719137" y="5549155"/>
              <a:ext cx="489284" cy="1383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153525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364705" y="554915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239252" y="5544145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642936" y="5813849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153525" y="5813850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364705" y="5813851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553200" y="5813849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297153" y="5813849"/>
              <a:ext cx="384797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239252" y="5813849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807998" y="5813848"/>
              <a:ext cx="20854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194802" y="3776160"/>
            <a:ext cx="6442698" cy="2959100"/>
            <a:chOff x="1194802" y="3776160"/>
            <a:chExt cx="6442698" cy="29591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194802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59986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48356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797047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36186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59614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16163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109076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67455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31791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6389768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50875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657859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252703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763750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>
            <a:off x="212441" y="210270"/>
            <a:ext cx="2301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Chooser / combiner</a:t>
            </a:r>
            <a:endParaRPr lang="en-US" sz="2000" i="1" dirty="0">
              <a:solidFill>
                <a:srgbClr val="98480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22</a:t>
            </a:fld>
            <a:r>
              <a:rPr lang="en-US" smtClean="0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690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5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53999" y="3746755"/>
            <a:ext cx="8245231" cy="73766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05" y="1180267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Use </a:t>
            </a:r>
            <a:r>
              <a:rPr lang="en-US" b="1" dirty="0"/>
              <a:t>battery of gene finders and </a:t>
            </a:r>
            <a:r>
              <a:rPr lang="en-US" b="1" dirty="0" smtClean="0"/>
              <a:t>evidence </a:t>
            </a:r>
            <a:r>
              <a:rPr lang="en-US" b="1" dirty="0"/>
              <a:t>(</a:t>
            </a:r>
            <a:r>
              <a:rPr lang="en-US" b="1" dirty="0" smtClean="0"/>
              <a:t>EST, </a:t>
            </a:r>
            <a:r>
              <a:rPr lang="en-US" b="1" dirty="0" err="1" smtClean="0"/>
              <a:t>RNAseq</a:t>
            </a:r>
            <a:r>
              <a:rPr lang="en-US" b="1" dirty="0" smtClean="0"/>
              <a:t>, protein) alignments and: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300785"/>
              </p:ext>
            </p:extLst>
          </p:nvPr>
        </p:nvGraphicFramePr>
        <p:xfrm>
          <a:off x="352636" y="1551897"/>
          <a:ext cx="8484026" cy="4321991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50861"/>
                <a:gridCol w="1216401"/>
                <a:gridCol w="1250901"/>
                <a:gridCol w="1250901"/>
                <a:gridCol w="3114962"/>
              </a:tblGrid>
              <a:tr h="6747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Tool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Consensus</a:t>
                      </a:r>
                      <a:r>
                        <a:rPr lang="en-US" sz="1400" baseline="0" dirty="0" smtClean="0"/>
                        <a:t> based chooser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Evidence </a:t>
                      </a:r>
                      <a:r>
                        <a:rPr lang="en-US" sz="1400" baseline="0" dirty="0" smtClean="0"/>
                        <a:t>based chooser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weight of different sources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Comment</a:t>
                      </a:r>
                      <a:endParaRPr lang="en-US" sz="1400" dirty="0"/>
                    </a:p>
                  </a:txBody>
                  <a:tcPr/>
                </a:tc>
              </a:tr>
              <a:tr h="418963">
                <a:tc gridSpan="5"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400" dirty="0" smtClean="0"/>
                        <a:t>A) Choose</a:t>
                      </a:r>
                      <a:r>
                        <a:rPr lang="en-US" sz="1400" baseline="0" dirty="0" smtClean="0"/>
                        <a:t> the prediction whose best matches the evidence</a:t>
                      </a:r>
                      <a:endParaRPr lang="en-US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5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MAKER</a:t>
                      </a:r>
                      <a:r>
                        <a:rPr lang="en-US" sz="1400" dirty="0" smtClean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</a:tr>
              <a:tr h="2790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 smtClean="0"/>
                        <a:t>PASA*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</a:tr>
              <a:tr h="281146">
                <a:tc gridSpan="5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400" dirty="0" smtClean="0"/>
                        <a:t>B) Choose the prediction whose structure best represents the consensus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26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 smtClean="0"/>
                        <a:t>JIGSAW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</a:tr>
              <a:tr h="367349">
                <a:tc gridSpan="5"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400" dirty="0" smtClean="0"/>
                        <a:t>C) Choose the best possible set of exons and combine them in a gene model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79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 smtClean="0"/>
                        <a:t>EVM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 err="1" smtClean="0"/>
                        <a:t>Evidencemodeler</a:t>
                      </a:r>
                      <a:r>
                        <a:rPr lang="en-US" sz="1400" dirty="0" smtClean="0"/>
                        <a:t> 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User can set the expected evidence error rate manually or/and learn from a training set</a:t>
                      </a:r>
                      <a:endParaRPr lang="en-US" sz="1200" dirty="0"/>
                    </a:p>
                  </a:txBody>
                  <a:tcPr/>
                </a:tc>
              </a:tr>
              <a:tr h="3092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 err="1" smtClean="0"/>
                        <a:t>Evigan</a:t>
                      </a:r>
                      <a:r>
                        <a:rPr lang="en-US" sz="1400" b="1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Unsupervised learning method</a:t>
                      </a:r>
                    </a:p>
                  </a:txBody>
                  <a:tcPr/>
                </a:tc>
              </a:tr>
              <a:tr h="5904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 err="1" smtClean="0"/>
                        <a:t>Ipred</a:t>
                      </a:r>
                      <a:r>
                        <a:rPr lang="en-US" sz="1400" b="1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Does not require any a priori knowledge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Can also combine</a:t>
                      </a:r>
                      <a:r>
                        <a:rPr lang="en-US" sz="1200" baseline="0" dirty="0" smtClean="0"/>
                        <a:t> only evidences to create a gene model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035538" y="6488668"/>
            <a:ext cx="6711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Strength =&gt; </a:t>
            </a:r>
            <a:r>
              <a:rPr lang="en-US" dirty="0" smtClean="0"/>
              <a:t>They</a:t>
            </a:r>
            <a:r>
              <a:rPr lang="en-US" b="1" dirty="0" smtClean="0"/>
              <a:t> </a:t>
            </a:r>
            <a:r>
              <a:rPr lang="en-US" dirty="0" smtClean="0"/>
              <a:t>improve </a:t>
            </a:r>
            <a:r>
              <a:rPr lang="en-US" dirty="0"/>
              <a:t>on the underlying gene prediction models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2301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Chooser / combiner</a:t>
            </a:r>
            <a:endParaRPr lang="en-US" sz="2000" i="1" dirty="0">
              <a:solidFill>
                <a:srgbClr val="98480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23</a:t>
            </a:fld>
            <a:r>
              <a:rPr lang="en-US" smtClean="0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55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1.5 Gene annotation pipelines</a:t>
            </a:r>
          </a:p>
          <a:p>
            <a:pPr algn="ctr"/>
            <a:r>
              <a:rPr lang="en-US" dirty="0" smtClean="0"/>
              <a:t>(The ultimate step)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20871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Align evidence, add UTRs and more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4003" y="1690881"/>
            <a:ext cx="427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1</a:t>
            </a:r>
            <a:r>
              <a:rPr lang="en-US" sz="2000" dirty="0" smtClean="0">
                <a:solidFill>
                  <a:srgbClr val="000000"/>
                </a:solidFill>
              </a:rPr>
              <a:t>. The different annotation approaches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42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602154"/>
            <a:ext cx="9144000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PASA		</a:t>
            </a:r>
            <a:r>
              <a:rPr lang="en-US" dirty="0"/>
              <a:t>P</a:t>
            </a:r>
            <a:r>
              <a:rPr lang="en-US" dirty="0" smtClean="0"/>
              <a:t>roduces </a:t>
            </a:r>
            <a:r>
              <a:rPr lang="en-US" dirty="0"/>
              <a:t>evidence-driven consensus gene </a:t>
            </a:r>
            <a:r>
              <a:rPr lang="en-US" dirty="0" smtClean="0"/>
              <a:t>models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b="1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minimalist pipeline ()</a:t>
            </a:r>
          </a:p>
          <a:p>
            <a:pPr lvl="1"/>
            <a:r>
              <a:rPr lang="en-US" dirty="0" smtClean="0"/>
              <a:t>			</a:t>
            </a:r>
            <a:r>
              <a:rPr lang="en-US" b="1" dirty="0">
                <a:solidFill>
                  <a:srgbClr val="008000"/>
                </a:solidFill>
              </a:rPr>
              <a:t>+</a:t>
            </a:r>
            <a:r>
              <a:rPr lang="en-US" dirty="0"/>
              <a:t> </a:t>
            </a:r>
            <a:r>
              <a:rPr lang="en-US" dirty="0" smtClean="0"/>
              <a:t>good for detecting isoforms</a:t>
            </a:r>
            <a:endParaRPr lang="en-US" dirty="0"/>
          </a:p>
          <a:p>
            <a:r>
              <a:rPr lang="en-US" dirty="0" smtClean="0"/>
              <a:t>				</a:t>
            </a:r>
            <a:r>
              <a:rPr lang="en-US" b="1" dirty="0" smtClean="0">
                <a:solidFill>
                  <a:srgbClr val="008000"/>
                </a:solidFill>
              </a:rPr>
              <a:t>+</a:t>
            </a:r>
            <a:r>
              <a:rPr lang="en-US" dirty="0" smtClean="0"/>
              <a:t> </a:t>
            </a:r>
            <a:r>
              <a:rPr lang="en-US" dirty="0"/>
              <a:t>biologically relevant </a:t>
            </a:r>
            <a:r>
              <a:rPr lang="en-US" dirty="0" smtClean="0"/>
              <a:t>predictions</a:t>
            </a:r>
          </a:p>
          <a:p>
            <a:endParaRPr lang="en-US" dirty="0" smtClean="0"/>
          </a:p>
          <a:p>
            <a:pPr lvl="2"/>
            <a:r>
              <a:rPr lang="en-US" b="1" dirty="0"/>
              <a:t>	</a:t>
            </a:r>
            <a:r>
              <a:rPr lang="en-US" dirty="0" smtClean="0"/>
              <a:t>=&gt;</a:t>
            </a:r>
            <a:r>
              <a:rPr lang="en-US" b="1" dirty="0" smtClean="0"/>
              <a:t> </a:t>
            </a:r>
            <a:r>
              <a:rPr lang="en-US" dirty="0" smtClean="0"/>
              <a:t>using </a:t>
            </a:r>
            <a:r>
              <a:rPr lang="en-US" i="1" dirty="0" smtClean="0"/>
              <a:t>Ab initio </a:t>
            </a:r>
            <a:r>
              <a:rPr lang="en-US" dirty="0" smtClean="0"/>
              <a:t>tools and combined with </a:t>
            </a:r>
            <a:r>
              <a:rPr lang="en-US" b="1" dirty="0" smtClean="0"/>
              <a:t>EVM</a:t>
            </a:r>
            <a:r>
              <a:rPr lang="en-US" dirty="0" smtClean="0"/>
              <a:t> it does a pretty </a:t>
            </a:r>
            <a:r>
              <a:rPr lang="en-US" dirty="0"/>
              <a:t>good </a:t>
            </a:r>
            <a:r>
              <a:rPr lang="en-US" dirty="0" smtClean="0"/>
              <a:t>job !</a:t>
            </a:r>
            <a:endParaRPr lang="en-US" dirty="0"/>
          </a:p>
          <a:p>
            <a:r>
              <a:rPr lang="en-US" dirty="0" smtClean="0"/>
              <a:t>				</a:t>
            </a:r>
            <a:r>
              <a:rPr lang="en-US" b="1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 PASA + </a:t>
            </a:r>
            <a:r>
              <a:rPr lang="en-US" dirty="0" err="1" smtClean="0"/>
              <a:t>Ab</a:t>
            </a:r>
            <a:r>
              <a:rPr lang="en-US" dirty="0" smtClean="0"/>
              <a:t> initio + EVM not automatized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/>
              <a:t>NCBI </a:t>
            </a:r>
            <a:r>
              <a:rPr lang="en-US" b="1" dirty="0" smtClean="0"/>
              <a:t>pipeline </a:t>
            </a:r>
            <a:r>
              <a:rPr lang="en-US" dirty="0" smtClean="0"/>
              <a:t>	Evidence + </a:t>
            </a:r>
            <a:r>
              <a:rPr lang="en-US" i="1" dirty="0" err="1" smtClean="0"/>
              <a:t>ab</a:t>
            </a:r>
            <a:r>
              <a:rPr lang="en-US" i="1" dirty="0" smtClean="0"/>
              <a:t> initio </a:t>
            </a:r>
            <a:r>
              <a:rPr lang="en-US" dirty="0" smtClean="0"/>
              <a:t>(Gnomon), repeat masking, gene naming, data formatting, 			</a:t>
            </a:r>
            <a:r>
              <a:rPr lang="en-US" dirty="0" err="1" smtClean="0"/>
              <a:t>miRNAs</a:t>
            </a:r>
            <a:r>
              <a:rPr lang="en-US" dirty="0" smtClean="0"/>
              <a:t>, </a:t>
            </a:r>
            <a:r>
              <a:rPr lang="en-US" dirty="0" err="1"/>
              <a:t>tRNAs</a:t>
            </a:r>
            <a:endParaRPr lang="en-US" dirty="0" smtClean="0"/>
          </a:p>
          <a:p>
            <a:r>
              <a:rPr lang="en-US" dirty="0" smtClean="0"/>
              <a:t>	</a:t>
            </a:r>
          </a:p>
          <a:p>
            <a:endParaRPr lang="en-US" b="1" dirty="0" smtClean="0"/>
          </a:p>
          <a:p>
            <a:r>
              <a:rPr lang="en-US" b="1" dirty="0" err="1" smtClean="0"/>
              <a:t>Ensembl</a:t>
            </a:r>
            <a:r>
              <a:rPr lang="en-US" dirty="0" smtClean="0"/>
              <a:t> 		Evidence </a:t>
            </a:r>
            <a:r>
              <a:rPr lang="en-US" dirty="0"/>
              <a:t>based </a:t>
            </a:r>
            <a:r>
              <a:rPr lang="en-US" dirty="0" smtClean="0"/>
              <a:t>only ( comparative + homology ) …</a:t>
            </a:r>
          </a:p>
          <a:p>
            <a:endParaRPr lang="en-US" dirty="0"/>
          </a:p>
          <a:p>
            <a:r>
              <a:rPr lang="en-US" b="1" dirty="0" smtClean="0"/>
              <a:t>MAKER2		</a:t>
            </a:r>
            <a:r>
              <a:rPr lang="en-US" dirty="0"/>
              <a:t>Evidence </a:t>
            </a:r>
            <a:r>
              <a:rPr lang="en-US" dirty="0" smtClean="0"/>
              <a:t>based and/or </a:t>
            </a:r>
            <a:r>
              <a:rPr lang="en-US" i="1" dirty="0" err="1" smtClean="0"/>
              <a:t>ab</a:t>
            </a:r>
            <a:r>
              <a:rPr lang="en-US" i="1" dirty="0" smtClean="0"/>
              <a:t> initio</a:t>
            </a:r>
            <a:r>
              <a:rPr lang="en-US" dirty="0"/>
              <a:t> </a:t>
            </a:r>
            <a:r>
              <a:rPr lang="en-US" i="1" dirty="0" smtClean="0"/>
              <a:t>…</a:t>
            </a:r>
            <a:endParaRPr lang="en-US" b="1" dirty="0" smtClean="0"/>
          </a:p>
          <a:p>
            <a:r>
              <a:rPr lang="en-US" b="1" dirty="0" smtClean="0"/>
              <a:t> 		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5646993"/>
            <a:ext cx="6985000" cy="634623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2441" y="210270"/>
            <a:ext cx="2302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Annotation pipeline</a:t>
            </a:r>
            <a:endParaRPr lang="en-US" sz="2000" i="1" dirty="0">
              <a:solidFill>
                <a:srgbClr val="98480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25</a:t>
            </a:fld>
            <a:r>
              <a:rPr lang="en-US" smtClean="0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11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. </a:t>
            </a:r>
            <a:r>
              <a:rPr lang="en-US" dirty="0"/>
              <a:t>Annotation of other genome features</a:t>
            </a:r>
          </a:p>
        </p:txBody>
      </p:sp>
    </p:spTree>
    <p:extLst>
      <p:ext uri="{BB962C8B-B14F-4D97-AF65-F5344CB8AC3E}">
        <p14:creationId xmlns:p14="http://schemas.microsoft.com/office/powerpoint/2010/main" val="399400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853434"/>
              </p:ext>
            </p:extLst>
          </p:nvPr>
        </p:nvGraphicFramePr>
        <p:xfrm>
          <a:off x="254000" y="1856151"/>
          <a:ext cx="8743463" cy="4016327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50287"/>
                <a:gridCol w="1982409"/>
                <a:gridCol w="2360458"/>
                <a:gridCol w="2950309"/>
              </a:tblGrid>
              <a:tr h="410308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DB associated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Tool 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approach</a:t>
                      </a:r>
                      <a:endParaRPr lang="en-US" dirty="0"/>
                    </a:p>
                  </a:txBody>
                  <a:tcPr/>
                </a:tc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ncRNA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Rfam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infernal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HMM + CM</a:t>
                      </a:r>
                      <a:endParaRPr lang="en-US" dirty="0"/>
                    </a:p>
                  </a:txBody>
                  <a:tcPr/>
                </a:tc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Sprinzl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database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tRNAscan</a:t>
                      </a:r>
                      <a:r>
                        <a:rPr lang="en-US" dirty="0" smtClean="0"/>
                        <a:t>-SE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CM</a:t>
                      </a:r>
                      <a:r>
                        <a:rPr lang="en-US" baseline="0" dirty="0" smtClean="0"/>
                        <a:t> + WMA</a:t>
                      </a:r>
                      <a:endParaRPr lang="en-US" dirty="0"/>
                    </a:p>
                  </a:txBody>
                  <a:tcPr/>
                </a:tc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snoRNA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snoscan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/>
                        <a:t>HMM + SCFG</a:t>
                      </a:r>
                      <a:endParaRPr lang="en-US" b="0" dirty="0"/>
                    </a:p>
                  </a:txBody>
                  <a:tcPr/>
                </a:tc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miRBase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Splign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miR-PREFeR</a:t>
                      </a:r>
                      <a:r>
                        <a:rPr lang="en-US" dirty="0" smtClean="0"/>
                        <a:t> (for plant)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sequence alignment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Based on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expression patterns</a:t>
                      </a:r>
                      <a:endParaRPr lang="en-US" dirty="0"/>
                    </a:p>
                  </a:txBody>
                  <a:tcPr/>
                </a:tc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smtClean="0"/>
                        <a:t>Repeats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Repbase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Dfam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repeatMasker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HMM, blast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Pseudogenes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pseudopipe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homology-based (blast)</a:t>
                      </a:r>
                      <a:endParaRPr lang="en-US" dirty="0"/>
                    </a:p>
                  </a:txBody>
                  <a:tcPr/>
                </a:tc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2441" y="210270"/>
            <a:ext cx="2674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Other genome features</a:t>
            </a:r>
            <a:endParaRPr lang="en-US" sz="2000" i="1" dirty="0">
              <a:solidFill>
                <a:srgbClr val="98480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27</a:t>
            </a:fld>
            <a:r>
              <a:rPr lang="en-US" smtClean="0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76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. </a:t>
            </a:r>
            <a:r>
              <a:rPr lang="en-US" dirty="0">
                <a:solidFill>
                  <a:srgbClr val="000000"/>
                </a:solidFill>
              </a:rPr>
              <a:t>Assessing an annotation</a:t>
            </a:r>
          </a:p>
        </p:txBody>
      </p:sp>
    </p:spTree>
    <p:extLst>
      <p:ext uri="{BB962C8B-B14F-4D97-AF65-F5344CB8AC3E}">
        <p14:creationId xmlns:p14="http://schemas.microsoft.com/office/powerpoint/2010/main" val="36928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Simple statistics (number genes / number exon per gene)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               </a:t>
            </a:r>
            <a:r>
              <a:rPr lang="en-US" dirty="0" smtClean="0">
                <a:solidFill>
                  <a:srgbClr val="000000"/>
                </a:solidFill>
              </a:rPr>
              <a:t>(and compare against assembly result )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Protein/transcript evidence </a:t>
            </a:r>
            <a:r>
              <a:rPr lang="en-US" sz="2400" dirty="0">
                <a:solidFill>
                  <a:srgbClr val="000000"/>
                </a:solidFill>
              </a:rPr>
              <a:t>(AED score in </a:t>
            </a:r>
            <a:r>
              <a:rPr lang="en-US" sz="2400" dirty="0" smtClean="0">
                <a:solidFill>
                  <a:srgbClr val="000000"/>
                </a:solidFill>
              </a:rPr>
              <a:t>MAKER)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Comparative genomics (</a:t>
            </a:r>
            <a:r>
              <a:rPr lang="en-US" sz="2400" dirty="0" err="1" smtClean="0">
                <a:solidFill>
                  <a:srgbClr val="000000"/>
                </a:solidFill>
              </a:rPr>
              <a:t>OrthoMCL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Domain  / Function attached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Visualization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440" y="210270"/>
            <a:ext cx="3535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Assessing an annotation</a:t>
            </a:r>
            <a:endParaRPr lang="en-US" sz="2000" dirty="0">
              <a:solidFill>
                <a:srgbClr val="984807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288" y="3644481"/>
            <a:ext cx="2364259" cy="2632086"/>
          </a:xfrm>
          <a:prstGeom prst="rect">
            <a:avLst/>
          </a:prstGeom>
        </p:spPr>
      </p:pic>
      <p:pic>
        <p:nvPicPr>
          <p:cNvPr id="7" name="Picture 2" descr="Screen Shot 2016-04-25 at 14.03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21" y="2320943"/>
            <a:ext cx="1630739" cy="61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29</a:t>
            </a:fld>
            <a:r>
              <a:rPr lang="en-US" smtClean="0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469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.1 Introduction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524003" y="1690881"/>
            <a:ext cx="427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1</a:t>
            </a:r>
            <a:r>
              <a:rPr lang="en-US" sz="2000" dirty="0" smtClean="0">
                <a:solidFill>
                  <a:srgbClr val="000000"/>
                </a:solidFill>
              </a:rPr>
              <a:t>. The different annotation approaches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05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698101"/>
              </p:ext>
            </p:extLst>
          </p:nvPr>
        </p:nvGraphicFramePr>
        <p:xfrm>
          <a:off x="254298" y="1713722"/>
          <a:ext cx="8692427" cy="4711575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30244"/>
                <a:gridCol w="1035693"/>
                <a:gridCol w="1034458"/>
                <a:gridCol w="858833"/>
                <a:gridCol w="597305"/>
                <a:gridCol w="3735894"/>
              </a:tblGrid>
              <a:tr h="5098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Standalone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Web tool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Manual </a:t>
                      </a:r>
                      <a:r>
                        <a:rPr lang="en-US" sz="1400" dirty="0" err="1" smtClean="0"/>
                        <a:t>curation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comment</a:t>
                      </a:r>
                      <a:endParaRPr lang="en-US" sz="1400" dirty="0"/>
                    </a:p>
                  </a:txBody>
                  <a:tcPr/>
                </a:tc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Artemis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Can save annotation in EMBL format</a:t>
                      </a:r>
                      <a:endParaRPr lang="en-US" sz="1400" dirty="0"/>
                    </a:p>
                  </a:txBody>
                  <a:tcPr/>
                </a:tc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IGV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Popular</a:t>
                      </a:r>
                      <a:endParaRPr lang="en-US" sz="1400" dirty="0"/>
                    </a:p>
                  </a:txBody>
                  <a:tcPr/>
                </a:tc>
              </a:tr>
              <a:tr h="8977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Savant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Sequence Annotation, Visualization and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Tool.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enable Plug-ins</a:t>
                      </a:r>
                      <a:endParaRPr lang="en-US" sz="1400" dirty="0"/>
                    </a:p>
                  </a:txBody>
                  <a:tcPr/>
                </a:tc>
              </a:tr>
              <a:tr h="30867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Tablet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0867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IGB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enable Plug-ins. Can load local and remote data (</a:t>
                      </a:r>
                      <a:r>
                        <a:rPr lang="en-US" sz="1400" dirty="0" err="1" smtClean="0"/>
                        <a:t>dropbox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baseline="0" dirty="0" smtClean="0"/>
                        <a:t>UCSC genome, </a:t>
                      </a:r>
                      <a:r>
                        <a:rPr lang="en-US" sz="1400" baseline="0" dirty="0" err="1" smtClean="0"/>
                        <a:t>etc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Jbrowse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GMOD (successor of </a:t>
                      </a:r>
                      <a:r>
                        <a:rPr lang="en-US" sz="1400" dirty="0" err="1" smtClean="0"/>
                        <a:t>Gbrowse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Web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Apollo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community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gmod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 Based 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Jbrowse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Real-time collaboration</a:t>
                      </a:r>
                      <a:endParaRPr lang="en-US" sz="1400" dirty="0" smtClean="0"/>
                    </a:p>
                  </a:txBody>
                  <a:tcPr/>
                </a:tc>
              </a:tr>
              <a:tr h="4922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UCSC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Times"/>
                        </a:rPr>
                        <a:t>A large amount of locally stored data must be uploaded to servers across the internet </a:t>
                      </a:r>
                      <a:endParaRPr lang="en-US" sz="1400" dirty="0"/>
                    </a:p>
                  </a:txBody>
                  <a:tcPr/>
                </a:tc>
              </a:tr>
              <a:tr h="3974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Ensembl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genome browsers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Times"/>
                        </a:rPr>
                        <a:t>A large amount of locally stored data must be uploaded to servers across the internet 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85078" y="6569459"/>
            <a:ext cx="458664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FOR AN EXHAUSTIVE LIST: https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://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en.wikipedia.org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/wiki/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Genome_browser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125020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Selection of most common visualization or/and Manual </a:t>
            </a:r>
            <a:r>
              <a:rPr lang="en-US" dirty="0" err="1" smtClean="0"/>
              <a:t>curation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2440" y="210270"/>
            <a:ext cx="3535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984807"/>
                </a:solidFill>
              </a:rPr>
              <a:t>Assessing an annotation</a:t>
            </a:r>
            <a:endParaRPr lang="en-US" sz="2000" dirty="0">
              <a:solidFill>
                <a:srgbClr val="98480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30</a:t>
            </a:fld>
            <a:r>
              <a:rPr lang="en-US" smtClean="0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874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i="1" dirty="0" smtClean="0"/>
              <a:t>To </a:t>
            </a:r>
            <a:r>
              <a:rPr lang="en-US" i="1" dirty="0"/>
              <a:t>resume / Closing </a:t>
            </a:r>
            <a:r>
              <a:rPr lang="en-US" i="1" dirty="0" smtClean="0"/>
              <a:t>remarks</a:t>
            </a:r>
          </a:p>
        </p:txBody>
      </p:sp>
    </p:spTree>
    <p:extLst>
      <p:ext uri="{BB962C8B-B14F-4D97-AF65-F5344CB8AC3E}">
        <p14:creationId xmlns:p14="http://schemas.microsoft.com/office/powerpoint/2010/main" val="150068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441" y="2947165"/>
            <a:ext cx="81594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How to choose Method: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/>
              <a:t>Scientific question behind </a:t>
            </a:r>
            <a:r>
              <a:rPr lang="en-US" dirty="0" smtClean="0"/>
              <a:t>( need of a </a:t>
            </a:r>
            <a:r>
              <a:rPr lang="en-US" u="sng" dirty="0" smtClean="0"/>
              <a:t>conservative</a:t>
            </a:r>
            <a:r>
              <a:rPr lang="en-US" dirty="0" smtClean="0"/>
              <a:t> annotation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u="sng" dirty="0" smtClean="0"/>
              <a:t>exhaustive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Species dependent (plant / Fungi / eukaryotes)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/>
              <a:t>phylogenetic relationship of the </a:t>
            </a:r>
            <a:r>
              <a:rPr lang="en-US" dirty="0" smtClean="0"/>
              <a:t>investigated genome </a:t>
            </a:r>
            <a:r>
              <a:rPr lang="en-US" dirty="0"/>
              <a:t>to other </a:t>
            </a:r>
            <a:r>
              <a:rPr lang="en-US" dirty="0" smtClean="0"/>
              <a:t>annotated genomes (Terra incognita, close, already annotated). 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/>
              <a:t>Data available (hmm profile, </a:t>
            </a:r>
            <a:r>
              <a:rPr lang="en-US" dirty="0" err="1"/>
              <a:t>RNAseq</a:t>
            </a:r>
            <a:r>
              <a:rPr lang="en-US" dirty="0"/>
              <a:t>, etc…</a:t>
            </a:r>
            <a:r>
              <a:rPr lang="en-US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Depending on computing </a:t>
            </a:r>
            <a:r>
              <a:rPr lang="en-US" dirty="0" smtClean="0"/>
              <a:t>resources </a:t>
            </a:r>
            <a:r>
              <a:rPr lang="en-US" dirty="0"/>
              <a:t>(</a:t>
            </a:r>
            <a:r>
              <a:rPr lang="en-US" i="1" dirty="0"/>
              <a:t>ab initio </a:t>
            </a:r>
            <a:r>
              <a:rPr lang="en-US" dirty="0"/>
              <a:t>~ hours </a:t>
            </a:r>
            <a:r>
              <a:rPr lang="en-US" sz="2400" dirty="0">
                <a:solidFill>
                  <a:schemeClr val="accent6"/>
                </a:solidFill>
              </a:rPr>
              <a:t>&lt; vs &gt; </a:t>
            </a:r>
            <a:r>
              <a:rPr lang="en-US" dirty="0"/>
              <a:t>pipeline ~ weeks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441" y="210270"/>
            <a:ext cx="183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Closing remarks </a:t>
            </a:r>
          </a:p>
        </p:txBody>
      </p:sp>
      <p:sp>
        <p:nvSpPr>
          <p:cNvPr id="6" name="Rectangle 5"/>
          <p:cNvSpPr/>
          <p:nvPr/>
        </p:nvSpPr>
        <p:spPr>
          <a:xfrm>
            <a:off x="823229" y="1411136"/>
            <a:ext cx="83207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&gt;100 annotation tools </a:t>
            </a:r>
            <a:r>
              <a:rPr lang="mr-IN" sz="2000" dirty="0" smtClean="0"/>
              <a:t>–</a:t>
            </a:r>
            <a:r>
              <a:rPr lang="en-US" sz="2000" dirty="0" smtClean="0"/>
              <a:t> as many methods</a:t>
            </a:r>
          </a:p>
          <a:p>
            <a:pPr lvl="1"/>
            <a:r>
              <a:rPr lang="en-US" sz="1400" dirty="0"/>
              <a:t>(</a:t>
            </a:r>
            <a:r>
              <a:rPr lang="en-US" sz="1400" dirty="0">
                <a:hlinkClick r:id="rId3"/>
              </a:rPr>
              <a:t>https://github.com/NBISweden/GAAS/blob/master/annotation/CheatSheet/annotation_tools.md</a:t>
            </a:r>
            <a:r>
              <a:rPr lang="en-US" sz="1400" dirty="0" smtClean="0"/>
              <a:t>)</a:t>
            </a:r>
          </a:p>
          <a:p>
            <a:pPr lvl="1"/>
            <a:endParaRPr lang="en-US" sz="14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6 main class of approaches </a:t>
            </a:r>
            <a:r>
              <a:rPr lang="en-US" sz="1600" dirty="0" smtClean="0"/>
              <a:t>(Similarity-based, </a:t>
            </a:r>
            <a:r>
              <a:rPr lang="en-US" sz="1600" i="1" dirty="0" err="1" smtClean="0"/>
              <a:t>ab</a:t>
            </a:r>
            <a:r>
              <a:rPr lang="en-US" sz="1600" i="1" dirty="0" smtClean="0"/>
              <a:t> initio</a:t>
            </a:r>
            <a:r>
              <a:rPr lang="en-US" sz="1600" dirty="0" smtClean="0"/>
              <a:t>, hybrid, comparative, combiner, pipeline )</a:t>
            </a: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32</a:t>
            </a:fld>
            <a:r>
              <a:rPr lang="en-US" smtClean="0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81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42413" y="34460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183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Closing remarks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20150" y="1471849"/>
            <a:ext cx="2243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Effort </a:t>
            </a:r>
            <a:r>
              <a:rPr lang="en-US" dirty="0"/>
              <a:t>versus accuracy</a:t>
            </a:r>
          </a:p>
        </p:txBody>
      </p:sp>
      <p:cxnSp>
        <p:nvCxnSpPr>
          <p:cNvPr id="12" name="Curved Connector 11"/>
          <p:cNvCxnSpPr/>
          <p:nvPr/>
        </p:nvCxnSpPr>
        <p:spPr>
          <a:xfrm flipV="1">
            <a:off x="2011930" y="3267106"/>
            <a:ext cx="3703201" cy="224969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011930" y="2297837"/>
            <a:ext cx="0" cy="32440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11930" y="5541873"/>
            <a:ext cx="378675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99873" y="5874107"/>
            <a:ext cx="16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Effort / time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006527" y="3630669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33</a:t>
            </a:fld>
            <a:r>
              <a:rPr lang="en-US" smtClean="0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06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42413" y="34460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183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Closing remarks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2441" y="1524746"/>
            <a:ext cx="849563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/>
              <a:t>Several </a:t>
            </a:r>
            <a:r>
              <a:rPr lang="en-US" sz="2000" i="1" dirty="0" err="1" smtClean="0"/>
              <a:t>ab</a:t>
            </a:r>
            <a:r>
              <a:rPr lang="en-US" sz="2000" i="1" dirty="0" smtClean="0"/>
              <a:t>-initio</a:t>
            </a:r>
            <a:r>
              <a:rPr lang="en-US" sz="2000" dirty="0" smtClean="0"/>
              <a:t> tools together give better result that one alone </a:t>
            </a:r>
          </a:p>
          <a:p>
            <a:r>
              <a:rPr lang="en-US" sz="2000" dirty="0" smtClean="0"/>
              <a:t>	(they complement each other)</a:t>
            </a:r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Pipelines give good results </a:t>
            </a:r>
          </a:p>
          <a:p>
            <a:r>
              <a:rPr lang="en-US" sz="2000" dirty="0" smtClean="0"/>
              <a:t>	MAKER2 the most flexible, adjustable</a:t>
            </a:r>
          </a:p>
          <a:p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Most methods only build gene models, no </a:t>
            </a:r>
            <a:r>
              <a:rPr lang="en-US" sz="2000" b="1" dirty="0" smtClean="0"/>
              <a:t>functional inference</a:t>
            </a:r>
          </a:p>
          <a:p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No annotation method is perfect, they do mistakes !!</a:t>
            </a:r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Annotation requires </a:t>
            </a:r>
            <a:r>
              <a:rPr lang="en-US" sz="2000" b="1" dirty="0" smtClean="0"/>
              <a:t>manual </a:t>
            </a:r>
            <a:r>
              <a:rPr lang="en-US" sz="2000" b="1" dirty="0" err="1" smtClean="0"/>
              <a:t>curation</a:t>
            </a:r>
            <a:endParaRPr lang="en-US" sz="2000" b="1" dirty="0" smtClean="0"/>
          </a:p>
          <a:p>
            <a:pPr marL="285750" indent="-285750">
              <a:buFontTx/>
              <a:buChar char="-"/>
            </a:pPr>
            <a:endParaRPr lang="en-US" sz="2000" b="1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As for assembly, an annotation is never finished, it can always be improved </a:t>
            </a:r>
          </a:p>
          <a:p>
            <a:r>
              <a:rPr lang="en-US" sz="2000" dirty="0" smtClean="0"/>
              <a:t>	=&gt; e.g. Human		(to know how to stop)</a:t>
            </a:r>
          </a:p>
          <a:p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Submit your annotation in public archive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34</a:t>
            </a:fld>
            <a:r>
              <a:rPr lang="en-US" smtClean="0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21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295002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 smtClean="0"/>
              <a:t>THE END</a:t>
            </a:r>
            <a:endParaRPr lang="en-US" sz="20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457890"/>
            <a:ext cx="4147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NBISweden</a:t>
            </a:r>
            <a:r>
              <a:rPr lang="en-US" sz="2000" dirty="0"/>
              <a:t>/GAAS</a:t>
            </a:r>
          </a:p>
        </p:txBody>
      </p:sp>
    </p:spTree>
    <p:extLst>
      <p:ext uri="{BB962C8B-B14F-4D97-AF65-F5344CB8AC3E}">
        <p14:creationId xmlns:p14="http://schemas.microsoft.com/office/powerpoint/2010/main" val="397934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572235" y="3293733"/>
            <a:ext cx="8246454" cy="1568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73706" y="2693569"/>
            <a:ext cx="2866740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/>
              <a:t>First </a:t>
            </a:r>
            <a:r>
              <a:rPr lang="en-US" sz="2400"/>
              <a:t>annotation </a:t>
            </a:r>
            <a:r>
              <a:rPr lang="en-US" sz="2400" smtClean="0"/>
              <a:t>tools</a:t>
            </a:r>
          </a:p>
          <a:p>
            <a:endParaRPr lang="en-US" sz="2400"/>
          </a:p>
          <a:p>
            <a:pPr algn="ctr"/>
            <a:r>
              <a:rPr lang="en-US" sz="2400" b="1"/>
              <a:t>90’s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1723383"/>
            <a:ext cx="9143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2400" b="1" smtClean="0"/>
              <a:t>Annotation </a:t>
            </a:r>
            <a:r>
              <a:rPr lang="en-US" sz="2400" b="1"/>
              <a:t>tools</a:t>
            </a:r>
            <a:endParaRPr lang="en-US" sz="2400"/>
          </a:p>
        </p:txBody>
      </p:sp>
      <p:sp>
        <p:nvSpPr>
          <p:cNvPr id="12" name="Rectangle 11"/>
          <p:cNvSpPr/>
          <p:nvPr/>
        </p:nvSpPr>
        <p:spPr>
          <a:xfrm>
            <a:off x="5040371" y="2693569"/>
            <a:ext cx="3386376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/>
              <a:t>&gt;100 annotation tools*</a:t>
            </a:r>
          </a:p>
          <a:p>
            <a:pPr algn="r"/>
            <a:endParaRPr lang="en-US" sz="2400" dirty="0" smtClean="0"/>
          </a:p>
          <a:p>
            <a:pPr algn="r"/>
            <a:r>
              <a:rPr lang="en-US" sz="2400" dirty="0" smtClean="0"/>
              <a:t>Nowadays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0" y="6273224"/>
            <a:ext cx="9143999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*estimation</a:t>
            </a:r>
          </a:p>
          <a:p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://github.com/NBISweden/GAAS/blob/master/annotation/CheatSheet/</a:t>
            </a:r>
            <a:r>
              <a:rPr lang="en-US" sz="1400" dirty="0" smtClean="0">
                <a:hlinkClick r:id="rId3"/>
              </a:rPr>
              <a:t>annotation_tools.md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0" y="4417117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6"/>
                </a:solidFill>
              </a:rPr>
              <a:t>GFFs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5213253"/>
            <a:ext cx="9143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Structural </a:t>
            </a:r>
            <a:r>
              <a:rPr lang="en-US" sz="2400" dirty="0" smtClean="0"/>
              <a:t>annotation + functional annotation + </a:t>
            </a:r>
            <a:r>
              <a:rPr lang="mr-IN" sz="2400" dirty="0" smtClean="0"/>
              <a:t>…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8" name="Bent Arrow 17"/>
          <p:cNvSpPr/>
          <p:nvPr/>
        </p:nvSpPr>
        <p:spPr>
          <a:xfrm>
            <a:off x="3211840" y="4644990"/>
            <a:ext cx="698870" cy="608493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/>
          <p:nvPr/>
        </p:nvSpPr>
        <p:spPr>
          <a:xfrm flipH="1">
            <a:off x="5283603" y="4644990"/>
            <a:ext cx="698870" cy="608493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The different </a:t>
            </a:r>
            <a:r>
              <a:rPr lang="en-US" sz="2000" dirty="0" smtClean="0">
                <a:solidFill>
                  <a:srgbClr val="984807"/>
                </a:solidFill>
              </a:rPr>
              <a:t>approaches</a:t>
            </a:r>
            <a:endParaRPr lang="en-US" sz="2000" dirty="0">
              <a:solidFill>
                <a:srgbClr val="98480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4</a:t>
            </a:fld>
            <a:r>
              <a:rPr lang="en-US" smtClean="0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31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17525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Similarity-based </a:t>
            </a:r>
            <a:r>
              <a:rPr lang="en-US" sz="2000" dirty="0" smtClean="0">
                <a:solidFill>
                  <a:srgbClr val="984807"/>
                </a:solidFill>
              </a:rPr>
              <a:t>methods :</a:t>
            </a:r>
            <a:r>
              <a:rPr lang="en-US" sz="2400" dirty="0" smtClean="0">
                <a:solidFill>
                  <a:srgbClr val="984807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These </a:t>
            </a:r>
            <a:r>
              <a:rPr lang="en-US" dirty="0">
                <a:solidFill>
                  <a:srgbClr val="000000"/>
                </a:solidFill>
              </a:rPr>
              <a:t>use similarity to annotated sequences like proteins, </a:t>
            </a:r>
            <a:r>
              <a:rPr lang="en-US" dirty="0" err="1">
                <a:solidFill>
                  <a:srgbClr val="000000"/>
                </a:solidFill>
              </a:rPr>
              <a:t>cDNAs</a:t>
            </a:r>
            <a:r>
              <a:rPr lang="en-US" dirty="0">
                <a:solidFill>
                  <a:srgbClr val="000000"/>
                </a:solidFill>
              </a:rPr>
              <a:t>, or </a:t>
            </a:r>
            <a:r>
              <a:rPr lang="en-US" dirty="0" smtClean="0">
                <a:solidFill>
                  <a:srgbClr val="000000"/>
                </a:solidFill>
              </a:rPr>
              <a:t>ESTs</a:t>
            </a:r>
          </a:p>
          <a:p>
            <a:r>
              <a:rPr lang="en-US" sz="2000" i="1" dirty="0" err="1" smtClean="0">
                <a:solidFill>
                  <a:srgbClr val="984807"/>
                </a:solidFill>
              </a:rPr>
              <a:t>Ab</a:t>
            </a:r>
            <a:r>
              <a:rPr lang="en-US" sz="2000" i="1" dirty="0" smtClean="0">
                <a:solidFill>
                  <a:srgbClr val="984807"/>
                </a:solidFill>
              </a:rPr>
              <a:t> </a:t>
            </a:r>
            <a:r>
              <a:rPr lang="en-US" sz="2000" i="1" dirty="0">
                <a:solidFill>
                  <a:srgbClr val="984807"/>
                </a:solidFill>
              </a:rPr>
              <a:t>initio </a:t>
            </a:r>
            <a:r>
              <a:rPr lang="en-US" sz="2000" dirty="0" smtClean="0">
                <a:solidFill>
                  <a:srgbClr val="984807"/>
                </a:solidFill>
              </a:rPr>
              <a:t>prediction :</a:t>
            </a:r>
            <a:r>
              <a:rPr lang="en-US" sz="2400" dirty="0" smtClean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sv-SE" dirty="0" err="1" smtClean="0">
                <a:solidFill>
                  <a:schemeClr val="tx1"/>
                </a:solidFill>
              </a:rPr>
              <a:t>Likelihood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dirty="0" err="1" smtClean="0">
                <a:solidFill>
                  <a:schemeClr val="tx1"/>
                </a:solidFill>
              </a:rPr>
              <a:t>based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dirty="0" err="1" smtClean="0">
                <a:solidFill>
                  <a:schemeClr val="tx1"/>
                </a:solidFill>
              </a:rPr>
              <a:t>methods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rgbClr val="984807"/>
                </a:solidFill>
              </a:rPr>
              <a:t>Hybrid approaches :</a:t>
            </a:r>
            <a:r>
              <a:rPr lang="en-US" sz="2400" dirty="0" smtClean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en-US" i="1" dirty="0">
                <a:solidFill>
                  <a:schemeClr val="tx1"/>
                </a:solidFill>
              </a:rPr>
              <a:t>A</a:t>
            </a:r>
            <a:r>
              <a:rPr lang="en-US" i="1" dirty="0" smtClean="0">
                <a:solidFill>
                  <a:schemeClr val="tx1"/>
                </a:solidFill>
              </a:rPr>
              <a:t>b initio </a:t>
            </a:r>
            <a:r>
              <a:rPr lang="en-US" dirty="0" smtClean="0">
                <a:solidFill>
                  <a:schemeClr val="tx1"/>
                </a:solidFill>
              </a:rPr>
              <a:t>tools with the ability to integrate external evidence/hints </a:t>
            </a:r>
          </a:p>
          <a:p>
            <a:r>
              <a:rPr lang="en-US" sz="2000" dirty="0">
                <a:solidFill>
                  <a:srgbClr val="984807"/>
                </a:solidFill>
              </a:rPr>
              <a:t>Comparative (homology) based gene finders :</a:t>
            </a:r>
            <a:r>
              <a:rPr lang="en-US" sz="2400" dirty="0">
                <a:solidFill>
                  <a:srgbClr val="984807"/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000000"/>
                </a:solidFill>
              </a:rPr>
              <a:t>These align genomic sequences from different species and use the alignments to 	guide the gene </a:t>
            </a:r>
            <a:r>
              <a:rPr lang="en-US" dirty="0" smtClean="0">
                <a:solidFill>
                  <a:srgbClr val="000000"/>
                </a:solidFill>
              </a:rPr>
              <a:t>predictions</a:t>
            </a:r>
          </a:p>
          <a:p>
            <a:r>
              <a:rPr lang="en-US" sz="2000" dirty="0" smtClean="0">
                <a:solidFill>
                  <a:srgbClr val="984807"/>
                </a:solidFill>
              </a:rPr>
              <a:t>Chooser, combiner approaches </a:t>
            </a:r>
            <a:r>
              <a:rPr lang="en-US" sz="2000" dirty="0">
                <a:solidFill>
                  <a:srgbClr val="984807"/>
                </a:solidFill>
              </a:rPr>
              <a:t>: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These combine </a:t>
            </a:r>
            <a:r>
              <a:rPr lang="en-US" dirty="0" smtClean="0">
                <a:solidFill>
                  <a:schemeClr val="tx1"/>
                </a:solidFill>
              </a:rPr>
              <a:t>gene predictions </a:t>
            </a:r>
            <a:r>
              <a:rPr lang="en-US" dirty="0">
                <a:solidFill>
                  <a:schemeClr val="tx1"/>
                </a:solidFill>
              </a:rPr>
              <a:t>of other gene </a:t>
            </a:r>
            <a:r>
              <a:rPr lang="en-US" dirty="0" smtClean="0">
                <a:solidFill>
                  <a:schemeClr val="tx1"/>
                </a:solidFill>
              </a:rPr>
              <a:t>finders </a:t>
            </a:r>
          </a:p>
          <a:p>
            <a:r>
              <a:rPr lang="en-US" sz="2000" dirty="0" smtClean="0">
                <a:solidFill>
                  <a:srgbClr val="984807"/>
                </a:solidFill>
              </a:rPr>
              <a:t>Pipelines 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84807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These </a:t>
            </a:r>
            <a:r>
              <a:rPr lang="en-US" dirty="0">
                <a:solidFill>
                  <a:schemeClr val="tx1"/>
                </a:solidFill>
              </a:rPr>
              <a:t>combine multiple approaches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The different </a:t>
            </a:r>
            <a:r>
              <a:rPr lang="en-US" sz="2000" dirty="0" smtClean="0">
                <a:solidFill>
                  <a:srgbClr val="984807"/>
                </a:solidFill>
              </a:rPr>
              <a:t>approaches</a:t>
            </a:r>
            <a:endParaRPr lang="en-US" sz="2000" dirty="0">
              <a:solidFill>
                <a:srgbClr val="98480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5</a:t>
            </a:fld>
            <a:r>
              <a:rPr lang="en-US" smtClean="0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8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data used </a:t>
            </a:r>
            <a:r>
              <a:rPr lang="en-US" sz="2400" dirty="0" err="1" smtClean="0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</a:t>
            </a:r>
            <a:r>
              <a:rPr lang="en-US" sz="1400" dirty="0" smtClean="0">
                <a:latin typeface="Calibri" charset="0"/>
                <a:ea typeface="MS PGothic" charset="0"/>
              </a:rPr>
              <a:t>other organisms</a:t>
            </a:r>
            <a:endParaRPr lang="en-US" sz="1400" dirty="0">
              <a:latin typeface="Calibri" charset="0"/>
              <a:ea typeface="MS PGothic" charset="0"/>
            </a:endParaRP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 smtClean="0">
                <a:latin typeface="Calibri" charset="0"/>
                <a:ea typeface="MS PGothic" charset="0"/>
              </a:rPr>
              <a:t>seq</a:t>
            </a:r>
            <a:r>
              <a:rPr lang="en-US" sz="1400" dirty="0" smtClean="0">
                <a:latin typeface="Calibri" charset="0"/>
                <a:ea typeface="MS PGothic" charset="0"/>
              </a:rPr>
              <a:t> or downloaded ESTs</a:t>
            </a:r>
            <a:endParaRPr lang="en-US" sz="1400" dirty="0">
              <a:latin typeface="Calibri" charset="0"/>
              <a:ea typeface="MS PGothic" charset="0"/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800990"/>
              </p:ext>
            </p:extLst>
          </p:nvPr>
        </p:nvGraphicFramePr>
        <p:xfrm>
          <a:off x="0" y="4655548"/>
          <a:ext cx="9144000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/>
                <a:gridCol w="1962773"/>
                <a:gridCol w="2503579"/>
                <a:gridCol w="2391648"/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X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X</a:t>
                      </a:r>
                      <a:endParaRPr lang="en-US" b="0" dirty="0"/>
                    </a:p>
                  </a:txBody>
                  <a:tcPr/>
                </a:tc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</a:t>
                      </a:r>
                      <a:r>
                        <a:rPr lang="en-US" dirty="0" err="1" smtClean="0"/>
                        <a:t>b</a:t>
                      </a:r>
                      <a:r>
                        <a:rPr lang="en-US" dirty="0" smtClean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 smtClean="0"/>
                        <a:t>Hybrid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 smtClean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 smtClean="0"/>
                        <a:t>Pipeline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Annotation approach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The different </a:t>
            </a:r>
            <a:r>
              <a:rPr lang="en-US" sz="2000" dirty="0" smtClean="0">
                <a:solidFill>
                  <a:srgbClr val="984807"/>
                </a:solidFill>
              </a:rPr>
              <a:t>approaches</a:t>
            </a:r>
            <a:endParaRPr lang="en-US" sz="2000" dirty="0">
              <a:solidFill>
                <a:srgbClr val="984807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6</a:t>
            </a:fld>
            <a:r>
              <a:rPr lang="en-US" smtClean="0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98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17525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Similarity-based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methods :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These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similarity to annotated sequences like proteins,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cDNAs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or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ESTs</a:t>
            </a:r>
          </a:p>
          <a:p>
            <a:r>
              <a:rPr lang="en-US" sz="2000" i="1" dirty="0" err="1" smtClean="0">
                <a:solidFill>
                  <a:srgbClr val="984807"/>
                </a:solidFill>
              </a:rPr>
              <a:t>Ab</a:t>
            </a:r>
            <a:r>
              <a:rPr lang="en-US" sz="2000" i="1" dirty="0" smtClean="0">
                <a:solidFill>
                  <a:srgbClr val="984807"/>
                </a:solidFill>
              </a:rPr>
              <a:t> </a:t>
            </a:r>
            <a:r>
              <a:rPr lang="en-US" sz="2000" i="1" dirty="0">
                <a:solidFill>
                  <a:srgbClr val="984807"/>
                </a:solidFill>
              </a:rPr>
              <a:t>initio </a:t>
            </a:r>
            <a:r>
              <a:rPr lang="en-US" sz="2000" dirty="0" smtClean="0">
                <a:solidFill>
                  <a:srgbClr val="984807"/>
                </a:solidFill>
              </a:rPr>
              <a:t>prediction :</a:t>
            </a:r>
            <a:r>
              <a:rPr lang="en-US" sz="2400" dirty="0" smtClean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sv-SE" dirty="0" err="1" smtClean="0">
                <a:solidFill>
                  <a:schemeClr val="tx1"/>
                </a:solidFill>
              </a:rPr>
              <a:t>Likelihood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dirty="0" err="1" smtClean="0">
                <a:solidFill>
                  <a:schemeClr val="tx1"/>
                </a:solidFill>
              </a:rPr>
              <a:t>based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dirty="0" err="1" smtClean="0">
                <a:solidFill>
                  <a:schemeClr val="tx1"/>
                </a:solidFill>
              </a:rPr>
              <a:t>methods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rgbClr val="984807"/>
                </a:solidFill>
              </a:rPr>
              <a:t>Hybrid approaches :</a:t>
            </a:r>
            <a:r>
              <a:rPr lang="en-US" sz="2400" dirty="0" smtClean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en-US" i="1" dirty="0">
                <a:solidFill>
                  <a:schemeClr val="tx1"/>
                </a:solidFill>
              </a:rPr>
              <a:t>A</a:t>
            </a:r>
            <a:r>
              <a:rPr lang="en-US" i="1" dirty="0" smtClean="0">
                <a:solidFill>
                  <a:schemeClr val="tx1"/>
                </a:solidFill>
              </a:rPr>
              <a:t>b initio </a:t>
            </a:r>
            <a:r>
              <a:rPr lang="en-US" dirty="0" smtClean="0">
                <a:solidFill>
                  <a:schemeClr val="tx1"/>
                </a:solidFill>
              </a:rPr>
              <a:t>tools with the ability to integrate external evidence/hints 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Comparative (homology) based gene finders :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These align genomic sequences from different species and use the alignments to 	guide the gene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predictions</a:t>
            </a:r>
          </a:p>
          <a:p>
            <a:r>
              <a:rPr lang="en-US" sz="2000" dirty="0" smtClean="0">
                <a:solidFill>
                  <a:srgbClr val="984807"/>
                </a:solidFill>
              </a:rPr>
              <a:t>Chooser, combiner approaches </a:t>
            </a:r>
            <a:r>
              <a:rPr lang="en-US" sz="2000" dirty="0">
                <a:solidFill>
                  <a:srgbClr val="984807"/>
                </a:solidFill>
              </a:rPr>
              <a:t>: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These combine </a:t>
            </a:r>
            <a:r>
              <a:rPr lang="en-US" dirty="0" smtClean="0">
                <a:solidFill>
                  <a:schemeClr val="tx1"/>
                </a:solidFill>
              </a:rPr>
              <a:t>gene predictions </a:t>
            </a:r>
            <a:r>
              <a:rPr lang="en-US" dirty="0">
                <a:solidFill>
                  <a:schemeClr val="tx1"/>
                </a:solidFill>
              </a:rPr>
              <a:t>of other gene </a:t>
            </a:r>
            <a:r>
              <a:rPr lang="en-US" dirty="0" smtClean="0">
                <a:solidFill>
                  <a:schemeClr val="tx1"/>
                </a:solidFill>
              </a:rPr>
              <a:t>finders </a:t>
            </a:r>
          </a:p>
          <a:p>
            <a:r>
              <a:rPr lang="en-US" sz="2000" dirty="0" smtClean="0">
                <a:solidFill>
                  <a:srgbClr val="984807"/>
                </a:solidFill>
              </a:rPr>
              <a:t>Pipelines 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84807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These </a:t>
            </a:r>
            <a:r>
              <a:rPr lang="en-US" dirty="0">
                <a:solidFill>
                  <a:schemeClr val="tx1"/>
                </a:solidFill>
              </a:rPr>
              <a:t>combine multiple approaches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The different </a:t>
            </a:r>
            <a:r>
              <a:rPr lang="en-US" sz="2000" dirty="0" smtClean="0">
                <a:solidFill>
                  <a:srgbClr val="984807"/>
                </a:solidFill>
              </a:rPr>
              <a:t>approaches</a:t>
            </a:r>
            <a:endParaRPr lang="en-US" sz="2000" dirty="0">
              <a:solidFill>
                <a:srgbClr val="984807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7</a:t>
            </a:fld>
            <a:r>
              <a:rPr lang="en-US" smtClean="0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83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1.2 </a:t>
            </a:r>
            <a:r>
              <a:rPr lang="en-US" i="1" dirty="0" smtClean="0"/>
              <a:t>Ab-initio </a:t>
            </a:r>
            <a:r>
              <a:rPr lang="en-US" dirty="0" smtClean="0"/>
              <a:t>annotation tools</a:t>
            </a:r>
          </a:p>
          <a:p>
            <a:pPr algn="ctr"/>
            <a:r>
              <a:rPr lang="en-US" dirty="0" smtClean="0"/>
              <a:t>“intrinsic </a:t>
            </a:r>
            <a:r>
              <a:rPr lang="en-US" dirty="0"/>
              <a:t>approach</a:t>
            </a:r>
            <a:r>
              <a:rPr lang="en-US" dirty="0" smtClean="0"/>
              <a:t>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2524003" y="1690881"/>
            <a:ext cx="427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1. The different annotation approaches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0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20278"/>
            <a:ext cx="8229600" cy="1832056"/>
          </a:xfrm>
        </p:spPr>
        <p:txBody>
          <a:bodyPr>
            <a:normAutofit/>
          </a:bodyPr>
          <a:lstStyle/>
          <a:p>
            <a:pPr defTabSz="914400"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Uses likelihoods to </a:t>
            </a:r>
            <a:r>
              <a:rPr lang="sv-SE" dirty="0" err="1" smtClean="0">
                <a:solidFill>
                  <a:schemeClr val="tx1"/>
                </a:solidFill>
              </a:rPr>
              <a:t>find</a:t>
            </a:r>
            <a:r>
              <a:rPr lang="sv-SE" dirty="0" smtClean="0">
                <a:solidFill>
                  <a:schemeClr val="tx1"/>
                </a:solidFill>
              </a:rPr>
              <a:t> the </a:t>
            </a:r>
            <a:r>
              <a:rPr lang="sv-SE" dirty="0" err="1" smtClean="0">
                <a:solidFill>
                  <a:schemeClr val="tx1"/>
                </a:solidFill>
              </a:rPr>
              <a:t>most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dirty="0" err="1" smtClean="0">
                <a:solidFill>
                  <a:schemeClr val="tx1"/>
                </a:solidFill>
              </a:rPr>
              <a:t>likely</a:t>
            </a:r>
            <a:r>
              <a:rPr lang="sv-SE" dirty="0" smtClean="0">
                <a:solidFill>
                  <a:schemeClr val="tx1"/>
                </a:solidFill>
              </a:rPr>
              <a:t> gene </a:t>
            </a:r>
            <a:r>
              <a:rPr lang="sv-SE" dirty="0" err="1" smtClean="0">
                <a:solidFill>
                  <a:schemeClr val="tx1"/>
                </a:solidFill>
              </a:rPr>
              <a:t>models</a:t>
            </a:r>
            <a:endParaRPr lang="en-US" dirty="0" smtClean="0">
              <a:solidFill>
                <a:schemeClr val="tx1"/>
              </a:solidFill>
            </a:endParaRPr>
          </a:p>
          <a:p>
            <a:pPr defTabSz="914400"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Easy to use!</a:t>
            </a:r>
          </a:p>
          <a:p>
            <a:pPr defTabSz="914400">
              <a:spcBef>
                <a:spcPts val="0"/>
              </a:spcBef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augustus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--species=chicken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contig.fa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&gt;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augustus_chicken.gff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defTabSz="914400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2441" y="210270"/>
            <a:ext cx="1930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984807"/>
                </a:solidFill>
              </a:rPr>
              <a:t>Ab initio</a:t>
            </a:r>
            <a:r>
              <a:rPr lang="en-US" sz="2000" dirty="0">
                <a:solidFill>
                  <a:srgbClr val="984807"/>
                </a:solidFill>
              </a:rPr>
              <a:t> method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69" y="3187700"/>
            <a:ext cx="5008033" cy="283953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9</a:t>
            </a:fld>
            <a:r>
              <a:rPr lang="en-US" smtClean="0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65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ILS_Annot_Methods_2014_pipelin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BIS_perfect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NBIS_perfect1.thmx</Template>
  <TotalTime>26948</TotalTime>
  <Words>2121</Words>
  <Application>Microsoft Macintosh PowerPoint</Application>
  <PresentationFormat>On-screen Show (4:3)</PresentationFormat>
  <Paragraphs>518</Paragraphs>
  <Slides>35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BILS_Annot_Methods_2014_pipelines</vt:lpstr>
      <vt:lpstr>NBIS_perfect1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Höppner</dc:creator>
  <cp:lastModifiedBy>Jacques Dainat</cp:lastModifiedBy>
  <cp:revision>526</cp:revision>
  <cp:lastPrinted>2013-10-16T11:59:05Z</cp:lastPrinted>
  <dcterms:created xsi:type="dcterms:W3CDTF">2014-03-28T06:07:36Z</dcterms:created>
  <dcterms:modified xsi:type="dcterms:W3CDTF">2019-05-15T07:41:46Z</dcterms:modified>
</cp:coreProperties>
</file>