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2" r:id="rId2"/>
  </p:sldMasterIdLst>
  <p:notesMasterIdLst>
    <p:notesMasterId r:id="rId61"/>
  </p:notesMasterIdLst>
  <p:handoutMasterIdLst>
    <p:handoutMasterId r:id="rId62"/>
  </p:handoutMasterIdLst>
  <p:sldIdLst>
    <p:sldId id="420" r:id="rId3"/>
    <p:sldId id="523" r:id="rId4"/>
    <p:sldId id="439" r:id="rId5"/>
    <p:sldId id="444" r:id="rId6"/>
    <p:sldId id="445" r:id="rId7"/>
    <p:sldId id="450" r:id="rId8"/>
    <p:sldId id="526" r:id="rId9"/>
    <p:sldId id="455" r:id="rId10"/>
    <p:sldId id="546" r:id="rId11"/>
    <p:sldId id="394" r:id="rId12"/>
    <p:sldId id="471" r:id="rId13"/>
    <p:sldId id="437" r:id="rId14"/>
    <p:sldId id="456" r:id="rId15"/>
    <p:sldId id="472" r:id="rId16"/>
    <p:sldId id="473" r:id="rId17"/>
    <p:sldId id="474" r:id="rId18"/>
    <p:sldId id="476" r:id="rId19"/>
    <p:sldId id="479" r:id="rId20"/>
    <p:sldId id="514" r:id="rId21"/>
    <p:sldId id="541" r:id="rId22"/>
    <p:sldId id="435" r:id="rId23"/>
    <p:sldId id="461" r:id="rId24"/>
    <p:sldId id="459" r:id="rId25"/>
    <p:sldId id="466" r:id="rId26"/>
    <p:sldId id="356" r:id="rId27"/>
    <p:sldId id="397" r:id="rId28"/>
    <p:sldId id="351" r:id="rId29"/>
    <p:sldId id="469" r:id="rId30"/>
    <p:sldId id="393" r:id="rId31"/>
    <p:sldId id="542" r:id="rId32"/>
    <p:sldId id="502" r:id="rId33"/>
    <p:sldId id="506" r:id="rId34"/>
    <p:sldId id="505" r:id="rId35"/>
    <p:sldId id="507" r:id="rId36"/>
    <p:sldId id="540" r:id="rId37"/>
    <p:sldId id="543" r:id="rId38"/>
    <p:sldId id="481" r:id="rId39"/>
    <p:sldId id="538" r:id="rId40"/>
    <p:sldId id="513" r:id="rId41"/>
    <p:sldId id="544" r:id="rId42"/>
    <p:sldId id="509" r:id="rId43"/>
    <p:sldId id="511" r:id="rId44"/>
    <p:sldId id="508" r:id="rId45"/>
    <p:sldId id="510" r:id="rId46"/>
    <p:sldId id="365" r:id="rId47"/>
    <p:sldId id="490" r:id="rId48"/>
    <p:sldId id="545" r:id="rId49"/>
    <p:sldId id="520" r:id="rId50"/>
    <p:sldId id="440" r:id="rId51"/>
    <p:sldId id="433" r:id="rId52"/>
    <p:sldId id="388" r:id="rId53"/>
    <p:sldId id="431" r:id="rId54"/>
    <p:sldId id="383" r:id="rId55"/>
    <p:sldId id="382" r:id="rId56"/>
    <p:sldId id="387" r:id="rId57"/>
    <p:sldId id="392" r:id="rId58"/>
    <p:sldId id="432" r:id="rId59"/>
    <p:sldId id="35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984807"/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75467" autoAdjust="0"/>
  </p:normalViewPr>
  <p:slideViewPr>
    <p:cSldViewPr snapToGrid="0" snapToObjects="1">
      <p:cViewPr varScale="1">
        <p:scale>
          <a:sx n="104" d="100"/>
          <a:sy n="104" d="100"/>
        </p:scale>
        <p:origin x="514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dden_Markov_mode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Zickmann%20F%5Bauth%5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x.doi.org/10.1186/s12864-015-1315-9" TargetMode="External"/><Relationship Id="rId4" Type="http://schemas.openxmlformats.org/officeDocument/2006/relationships/hyperlink" Target="http://www.ncbi.nlm.nih.gov/pubmed/?term=Renard%20BY%5Bauth%5D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/>
          </a:p>
          <a:p>
            <a:r>
              <a:rPr lang="en-US" dirty="0"/>
              <a:t>GHMM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/>
          </a:p>
          <a:p>
            <a:r>
              <a:rPr lang="en-US" dirty="0"/>
              <a:t>WAM = Weight</a:t>
            </a:r>
            <a:r>
              <a:rPr lang="en-US" baseline="0" dirty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WMM = Weight</a:t>
            </a:r>
            <a:r>
              <a:rPr lang="en-US" baseline="0" dirty="0"/>
              <a:t> matrix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5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 the 100 genes 67 were predicted exactly</a:t>
            </a:r>
            <a:br>
              <a:rPr lang="en-GB" dirty="0"/>
            </a:br>
            <a:r>
              <a:rPr lang="en-GB" dirty="0"/>
              <a:t>90.5% of the exons were predicted exactly</a:t>
            </a:r>
            <a:br>
              <a:rPr lang="en-GB" dirty="0"/>
            </a:br>
            <a:r>
              <a:rPr lang="en-GB" dirty="0"/>
              <a:t>83.4% of the predicted exons were exactly as in the test set. </a:t>
            </a:r>
          </a:p>
          <a:p>
            <a:endParaRPr lang="en-GB" dirty="0"/>
          </a:p>
          <a:p>
            <a:r>
              <a:rPr lang="en-GB" dirty="0"/>
              <a:t>Need to be as high as possible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Glimmer: apparently easy to train but</a:t>
            </a:r>
            <a:r>
              <a:rPr lang="en-US" baseline="0" dirty="0"/>
              <a:t> manually </a:t>
            </a:r>
            <a:r>
              <a:rPr lang="en-US" baseline="0"/>
              <a:t>tuning needed.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8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GenomeScan</a:t>
            </a:r>
            <a:r>
              <a:rPr lang="en-US" b="1" dirty="0"/>
              <a:t> </a:t>
            </a:r>
            <a:r>
              <a:rPr lang="en-US" baseline="0" dirty="0"/>
              <a:t>: The blast hits have to be converted into a probability, but this is made relatively easily, as the E-values give guidance… (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/>
              <a:t>EuGene</a:t>
            </a:r>
            <a:r>
              <a:rPr lang="en-US" b="1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but has to be done outside the program.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/>
              <a:t>*</a:t>
            </a:r>
            <a:r>
              <a:rPr lang="en-US" b="1" baseline="0" dirty="0"/>
              <a:t> Can be seen as combiner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4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4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CRF=Conditional random fields</a:t>
            </a:r>
          </a:p>
          <a:p>
            <a:r>
              <a:rPr lang="en-US" dirty="0"/>
              <a:t>Multiple informants (genomes) are generally better than one</a:t>
            </a:r>
          </a:p>
          <a:p>
            <a:r>
              <a:rPr lang="en-US" b="0" dirty="0"/>
              <a:t>SGP-2  and TWINSCAN was first</a:t>
            </a:r>
            <a:r>
              <a:rPr lang="en-US" b="0" baseline="0" dirty="0"/>
              <a:t> program outperforming GENSCAN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SLAM</a:t>
            </a:r>
            <a:r>
              <a:rPr lang="en-US" dirty="0"/>
              <a:t> :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eneralized pair hidden Markov model, a hybrid of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generalized hidden Markov models, which have been used previously for gene finding, 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hidden Markov models, which have applications to sequence alignment. </a:t>
            </a:r>
            <a:endParaRPr lang="en-US" dirty="0"/>
          </a:p>
          <a:p>
            <a:r>
              <a:rPr lang="en-US" b="0" dirty="0"/>
              <a:t>Before and including</a:t>
            </a:r>
            <a:r>
              <a:rPr lang="en-US" b="0" baseline="0" dirty="0"/>
              <a:t> TWAIN they were using ~GHMM 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GPHMM</a:t>
            </a:r>
            <a:r>
              <a:rPr lang="en-US" b="0" baseline="0" dirty="0"/>
              <a:t>) with P for pair</a:t>
            </a:r>
            <a:endParaRPr lang="en-US" b="0" dirty="0"/>
          </a:p>
          <a:p>
            <a:endParaRPr lang="en-US" dirty="0"/>
          </a:p>
          <a:p>
            <a:r>
              <a:rPr lang="en-US" dirty="0"/>
              <a:t>TWINSCAN: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Korf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I.,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Flicek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P.,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Duan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D. &amp; Brent, M. R.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Integrating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homology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sv-S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Bioinformatics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S140–S148 (2001).</a:t>
            </a: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N-SCAN: Gross, S. S. &amp; Brent, M. R.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sv-S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</a:t>
            </a:r>
            <a:r>
              <a:rPr lang="sv-S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</a:t>
            </a:r>
            <a:r>
              <a:rPr lang="sv-S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Biol.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379–393 (2006). 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 presents N-SCAN, a multi-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sv-S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novo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accurate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for animal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genomes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CONTRAST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introduced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SGP-2: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/articles/PMC430976/</a:t>
            </a:r>
          </a:p>
          <a:p>
            <a:r>
              <a:rPr lang="en-US" dirty="0"/>
              <a:t>SLAM: https://</a:t>
            </a:r>
            <a:r>
              <a:rPr lang="en-US" dirty="0" err="1"/>
              <a:t>genome.cshlp.org</a:t>
            </a:r>
            <a:r>
              <a:rPr lang="en-US" dirty="0"/>
              <a:t>/content/13/3/496.full</a:t>
            </a:r>
          </a:p>
          <a:p>
            <a:endParaRPr lang="en-US" dirty="0"/>
          </a:p>
          <a:p>
            <a:r>
              <a:rPr lang="en-US" dirty="0"/>
              <a:t>TWAIN: http://</a:t>
            </a:r>
            <a:r>
              <a:rPr lang="en-US" dirty="0" err="1"/>
              <a:t>www.cbcb.umd.edu</a:t>
            </a:r>
            <a:r>
              <a:rPr lang="en-US" dirty="0"/>
              <a:t>/software/pirate/twain/</a:t>
            </a:r>
            <a:r>
              <a:rPr lang="en-US" dirty="0" err="1"/>
              <a:t>twaindoc.html_original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CONTRAST: 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Gross, S. S., Do, C. B.,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Sirota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&amp;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Batzoglou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CONTRAST: a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discriminative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phylogeny-free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to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informant </a:t>
            </a:r>
            <a:r>
              <a:rPr lang="sv-S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sv-S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novo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gene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sv-S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sv-S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Biol.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the press). 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 presents CONTRAST, a CRF-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multi-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sv-S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novo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accurate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at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mammals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flies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CONTRAST is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likely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eukaryotic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genomes</a:t>
            </a:r>
            <a:r>
              <a:rPr lang="sv-S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/>
              <a:t>Conrad: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DeCaprio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D,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Vinson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JP, Pearson MD, Montgomery P, Doherty M,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Galagan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JE. Conrad: gene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sv-S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sv-S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2007;17(9):1389-1398. doi:10.1101/gr.6558107</a:t>
            </a:r>
          </a:p>
          <a:p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CAT: Fiddes IT, Armstrong J,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Diekhans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et al.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Comparative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Annotation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(CAT)-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simultaneous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clade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personal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annotation. </a:t>
            </a:r>
            <a:r>
              <a:rPr lang="sv-S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sv-S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2018;28(7):1029-1038. doi:10.1101/gr.233460.117</a:t>
            </a:r>
          </a:p>
          <a:p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SE" dirty="0"/>
              <a:t>ore and more genomes are sequenced and assembled and more and more need annotation</a:t>
            </a:r>
          </a:p>
          <a:p>
            <a:endParaRPr lang="en-US" sz="2000" dirty="0"/>
          </a:p>
          <a:p>
            <a:r>
              <a:rPr lang="sv-SE" dirty="0" err="1">
                <a:latin typeface="Calibri" charset="0"/>
                <a:ea typeface="MS PGothic" charset="0"/>
              </a:rPr>
              <a:t>Find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out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where</a:t>
            </a:r>
            <a:r>
              <a:rPr lang="sv-SE" dirty="0">
                <a:latin typeface="Calibri" charset="0"/>
                <a:ea typeface="MS PGothic" charset="0"/>
              </a:rPr>
              <a:t> the regions </a:t>
            </a:r>
            <a:r>
              <a:rPr lang="sv-SE" dirty="0" err="1">
                <a:latin typeface="Calibri" charset="0"/>
                <a:ea typeface="MS PGothic" charset="0"/>
              </a:rPr>
              <a:t>of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interest</a:t>
            </a:r>
            <a:r>
              <a:rPr lang="sv-SE" dirty="0">
                <a:latin typeface="Calibri" charset="0"/>
                <a:ea typeface="MS PGothic" charset="0"/>
              </a:rPr>
              <a:t> (</a:t>
            </a:r>
            <a:r>
              <a:rPr lang="sv-SE" dirty="0" err="1">
                <a:latin typeface="Calibri" charset="0"/>
                <a:ea typeface="MS PGothic" charset="0"/>
              </a:rPr>
              <a:t>usually</a:t>
            </a:r>
            <a:r>
              <a:rPr lang="sv-SE" dirty="0">
                <a:latin typeface="Calibri" charset="0"/>
                <a:ea typeface="MS PGothic" charset="0"/>
              </a:rPr>
              <a:t> genes) </a:t>
            </a:r>
            <a:r>
              <a:rPr lang="sv-SE" dirty="0" err="1">
                <a:latin typeface="Calibri" charset="0"/>
                <a:ea typeface="MS PGothic" charset="0"/>
              </a:rPr>
              <a:t>are</a:t>
            </a:r>
            <a:r>
              <a:rPr lang="sv-SE" dirty="0">
                <a:latin typeface="Calibri" charset="0"/>
                <a:ea typeface="MS PGothic" charset="0"/>
              </a:rPr>
              <a:t> in the </a:t>
            </a:r>
            <a:r>
              <a:rPr lang="sv-SE" dirty="0" err="1">
                <a:latin typeface="Calibri" charset="0"/>
                <a:ea typeface="MS PGothic" charset="0"/>
              </a:rPr>
              <a:t>sequence</a:t>
            </a:r>
            <a:r>
              <a:rPr lang="sv-SE" dirty="0">
                <a:latin typeface="Calibri" charset="0"/>
                <a:ea typeface="MS PGothic" charset="0"/>
              </a:rPr>
              <a:t> data and </a:t>
            </a:r>
            <a:r>
              <a:rPr lang="sv-SE" dirty="0" err="1">
                <a:latin typeface="Calibri" charset="0"/>
                <a:ea typeface="MS PGothic" charset="0"/>
              </a:rPr>
              <a:t>what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they</a:t>
            </a:r>
            <a:r>
              <a:rPr lang="sv-SE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dirty="0">
                <a:latin typeface="Calibri" charset="0"/>
                <a:ea typeface="MS PGothic" charset="0"/>
              </a:rPr>
              <a:t>=&gt; </a:t>
            </a:r>
            <a:r>
              <a:rPr lang="sv-SE" b="1" dirty="0"/>
              <a:t>Gene </a:t>
            </a:r>
            <a:r>
              <a:rPr lang="sv-SE" b="1" dirty="0" err="1"/>
              <a:t>prediction</a:t>
            </a:r>
            <a:r>
              <a:rPr lang="sv-SE" b="1" dirty="0"/>
              <a:t> </a:t>
            </a:r>
            <a:r>
              <a:rPr lang="sv-SE" dirty="0"/>
              <a:t>/ </a:t>
            </a:r>
            <a:r>
              <a:rPr lang="sv-SE" b="1" dirty="0"/>
              <a:t>Gene </a:t>
            </a:r>
            <a:r>
              <a:rPr lang="sv-SE" b="1" dirty="0" err="1"/>
              <a:t>Finding</a:t>
            </a:r>
            <a:endParaRPr lang="sv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8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1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Tools which find the most optimal exon-intron structure among the evidences and then create a new consensus gene:</a:t>
            </a:r>
            <a:r>
              <a:rPr lang="en-US" b="1" baseline="0" dirty="0"/>
              <a:t> </a:t>
            </a:r>
            <a:r>
              <a:rPr lang="en-US" b="1" baseline="0" dirty="0" err="1"/>
              <a:t>e.g</a:t>
            </a:r>
            <a:r>
              <a:rPr lang="en-US" b="1" baseline="0" dirty="0"/>
              <a:t>: </a:t>
            </a:r>
            <a:r>
              <a:rPr lang="en-US" b="1" dirty="0" err="1"/>
              <a:t>EVidenceModeler</a:t>
            </a:r>
            <a:r>
              <a:rPr lang="en-US" b="1" dirty="0"/>
              <a:t>, JIGSAW and GLEAN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EVM</a:t>
            </a:r>
            <a:r>
              <a:rPr lang="en-US" baseline="0" dirty="0"/>
              <a:t> choose the post-processed gene model that is most consistent with the evidences</a:t>
            </a:r>
          </a:p>
          <a:p>
            <a:r>
              <a:rPr lang="en-US" dirty="0"/>
              <a:t>~ GAZE :</a:t>
            </a:r>
            <a:r>
              <a:rPr lang="en-US" baseline="0" dirty="0"/>
              <a:t> GAZE (Howe et al. 2002), pro- vides a general framework to assemble an optimal set of gene structures given a user-supplied feature set, scoring scheme,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 invalidUrl="http://www.ncbi.nlm.nih.gov/pubmed/?term=Zickmann F[auth]"/>
              </a:rPr>
              <a:t>Ipred</a:t>
            </a:r>
            <a:r>
              <a:rPr lang="en-US" u="sng" dirty="0">
                <a:hlinkClick r:id="rId3" invalidUrl="http://www.ncbi.nlm.nih.gov/pubmed/?term=Zickmann F[auth]"/>
              </a:rPr>
              <a:t>: Franziska Zickmann and </a:t>
            </a:r>
            <a:r>
              <a:rPr lang="en-US" u="sng" dirty="0">
                <a:hlinkClick r:id="rId4" invalidUrl="http://www.ncbi.nlm.nih.gov/pubmed/?term=Renard BY[auth]"/>
              </a:rPr>
              <a:t>Bernhard Y Renard</a:t>
            </a:r>
            <a:r>
              <a:rPr lang="en-US" u="sng" dirty="0"/>
              <a:t> </a:t>
            </a:r>
            <a:r>
              <a:rPr lang="hu-HU" u="sng" dirty="0"/>
              <a:t>BMC Genomics. 2015; 16(1): 134.</a:t>
            </a:r>
            <a:r>
              <a:rPr lang="en-US" dirty="0" err="1"/>
              <a:t>doi</a:t>
            </a:r>
            <a:r>
              <a:rPr lang="en-US" dirty="0"/>
              <a:t>:  </a:t>
            </a:r>
            <a:r>
              <a:rPr lang="en-US" u="sng" dirty="0">
                <a:hlinkClick r:id="rId5"/>
              </a:rPr>
              <a:t>10.1186/s12864-015-1315-9</a:t>
            </a:r>
            <a:endParaRPr lang="en-US" dirty="0"/>
          </a:p>
          <a:p>
            <a:r>
              <a:rPr lang="en-US" dirty="0"/>
              <a:t>EVIGAN</a:t>
            </a:r>
            <a:r>
              <a:rPr lang="en-US" baseline="0" dirty="0"/>
              <a:t> is the </a:t>
            </a:r>
            <a:r>
              <a:rPr lang="en-US" baseline="0" dirty="0" err="1"/>
              <a:t>scuccessor</a:t>
            </a:r>
            <a:r>
              <a:rPr lang="en-US" baseline="0" dirty="0"/>
              <a:t> of GLEAN</a:t>
            </a:r>
          </a:p>
          <a:p>
            <a:r>
              <a:rPr lang="en-US" baseline="0" dirty="0"/>
              <a:t>* Are pipelines that contain chooser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Much more complex, align themselves the evidences, annotate UTRs,</a:t>
            </a:r>
            <a:r>
              <a:rPr lang="en-US" baseline="0" dirty="0"/>
              <a:t> repeat mask, annotate other kind of features within the genome…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5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PASA: </a:t>
            </a:r>
            <a:r>
              <a:rPr lang="en-US" dirty="0"/>
              <a:t>Does not do anything else that align evidences and</a:t>
            </a:r>
            <a:r>
              <a:rPr lang="en-US" baseline="0" dirty="0"/>
              <a:t> define</a:t>
            </a:r>
            <a:r>
              <a:rPr lang="en-US" dirty="0"/>
              <a:t> gene models with UTRs</a:t>
            </a:r>
            <a:endParaRPr lang="en-US" b="1" dirty="0"/>
          </a:p>
          <a:p>
            <a:r>
              <a:rPr lang="en-US" b="1" dirty="0"/>
              <a:t>NCBI </a:t>
            </a:r>
            <a:r>
              <a:rPr lang="en-US" b="0" dirty="0"/>
              <a:t>pipeline integrates gnomon</a:t>
            </a:r>
            <a:r>
              <a:rPr lang="en-US" b="0" baseline="0" dirty="0"/>
              <a:t> ; </a:t>
            </a:r>
            <a:r>
              <a:rPr lang="en-US" b="0" dirty="0"/>
              <a:t>data formatting =</a:t>
            </a:r>
            <a:r>
              <a:rPr lang="en-US" b="0" baseline="0" dirty="0"/>
              <a:t> Save in correct format for </a:t>
            </a:r>
            <a:r>
              <a:rPr lang="en-US" b="0" baseline="0" dirty="0" err="1"/>
              <a:t>dowmstream</a:t>
            </a:r>
            <a:r>
              <a:rPr lang="en-US" b="0" baseline="0" dirty="0"/>
              <a:t> </a:t>
            </a:r>
            <a:r>
              <a:rPr lang="en-US" b="0" baseline="0" dirty="0" err="1"/>
              <a:t>hanmdling</a:t>
            </a:r>
            <a:r>
              <a:rPr lang="en-US" b="0" baseline="0" dirty="0"/>
              <a:t>/analysis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0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ncRNA</a:t>
            </a:r>
            <a:r>
              <a:rPr lang="en-US" dirty="0"/>
              <a:t> annotation</a:t>
            </a:r>
            <a:r>
              <a:rPr lang="en-US" baseline="0" dirty="0"/>
              <a:t> are less reliable but are of good interest to give clue about them. Should call them putative </a:t>
            </a:r>
            <a:r>
              <a:rPr lang="en-US" baseline="0" dirty="0" err="1"/>
              <a:t>ncRNA</a:t>
            </a: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SCFG and HMM</a:t>
            </a:r>
            <a:r>
              <a:rPr lang="en-US" b="0" baseline="0" dirty="0"/>
              <a:t> are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/>
          </a:p>
          <a:p>
            <a:r>
              <a:rPr lang="en-US" b="1" baseline="0" dirty="0"/>
              <a:t>CM </a:t>
            </a:r>
            <a:r>
              <a:rPr lang="en-US" b="0" baseline="0" dirty="0"/>
              <a:t>is a type of stochastic context-free grammar (profile </a:t>
            </a:r>
            <a:r>
              <a:rPr lang="en-US" b="1" baseline="0" dirty="0"/>
              <a:t>SCFG</a:t>
            </a:r>
            <a:r>
              <a:rPr lang="en-US" b="0" baseline="0" dirty="0"/>
              <a:t>) that describes both sequence and secondary structure.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/>
              <a:t>Infernal </a:t>
            </a:r>
            <a:r>
              <a:rPr lang="en-US" b="0" dirty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/>
              <a:t>Pseudopipe</a:t>
            </a:r>
            <a:r>
              <a:rPr lang="en-US" b="1" dirty="0"/>
              <a:t> : </a:t>
            </a:r>
            <a:r>
              <a:rPr lang="en-US" b="0" dirty="0"/>
              <a:t>To be launched after gene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6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6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BIAS? Wrong</a:t>
            </a:r>
            <a:r>
              <a:rPr lang="en-US" baseline="0" dirty="0"/>
              <a:t> annotation are easily propagated</a:t>
            </a:r>
          </a:p>
          <a:p>
            <a:r>
              <a:rPr lang="en-US" baseline="0" dirty="0"/>
              <a:t>Do not allow defining UTRs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2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steps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61D-E614-8241-BF42-66ACDF9C6650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1E0B-16C9-564D-811E-65E5C6F03BEF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9497-7D72-0A4A-93E2-7BB7D9C284BA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172D-2560-FD4F-803B-D43D28502185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35B-ED80-A14C-B598-728A5E39946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160E-604E-9441-B2DB-0816CC37D902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07B5-A571-6447-B43A-86C3DB978184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18D5-4C80-8A49-88AB-FD78A29F5A40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1455-DB72-8044-8353-9961830E5B24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A4EA-02A8-4647-ADCF-333EE21E4C22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2A9-6D7B-0B45-AD03-C57299EB6A85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BB2-1C6A-AA4F-BCD7-97CDB88C68EB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0FBB-61F7-024E-9C4C-92D5EFDCA474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827E-7383-6446-B0A7-0DD22A7523A3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6660-4EE3-1340-AB94-10B2FC7A3795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3319-9C12-3F48-B7BD-8B2C57768A68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D13-B5B2-694D-B2FD-FE4A691CEE7B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1EE6-A11A-484C-ABF6-28717866D85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F0D-B4F6-2847-8EFE-5D9280785F30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03A-8253-5148-8430-C040FCE74FF2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C1B4-EEEB-1F45-BF84-6E574AC3A29E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461-4267-2942-AD0C-F3794CD30E6D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553-4E54-7148-BBAF-0F0E4EA781FF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8897-B2DE-1644-AEEC-240DBFE04EF7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267D-4EC1-4946-B8F1-9816207F0E8B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D1F6-F8AB-874D-9F36-D7F15AABE867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CheatSheet/annotation_tools.m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Methods in genome annotation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</a:t>
            </a:r>
            <a:r>
              <a:rPr lang="sv-SE" sz="1600" b="0" dirty="0" err="1"/>
              <a:t>Soler</a:t>
            </a:r>
            <a:r>
              <a:rPr lang="sv-SE" sz="1600" b="0" dirty="0"/>
              <a:t> PhD</a:t>
            </a:r>
          </a:p>
          <a:p>
            <a:r>
              <a:rPr lang="sv-SE" sz="1600" b="0" dirty="0" err="1"/>
              <a:t>Nima</a:t>
            </a:r>
            <a:r>
              <a:rPr lang="sv-SE" sz="1600" b="0" dirty="0"/>
              <a:t> </a:t>
            </a:r>
            <a:r>
              <a:rPr lang="sv-SE" sz="1600" b="0" dirty="0" err="1"/>
              <a:t>Rafati</a:t>
            </a:r>
            <a:r>
              <a:rPr lang="sv-SE" sz="1600" b="0"/>
              <a:t> PhD</a:t>
            </a:r>
            <a:endParaRPr lang="sv-SE" sz="1600" b="0" dirty="0"/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methods :</a:t>
            </a:r>
            <a:r>
              <a:rPr lang="en-US" sz="24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rgbClr val="000000"/>
                </a:solidFill>
              </a:rPr>
              <a:t>cDNAs</a:t>
            </a:r>
            <a:r>
              <a:rPr lang="en-US" dirty="0">
                <a:solidFill>
                  <a:srgbClr val="000000"/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984807"/>
                </a:solidFill>
              </a:rPr>
              <a:t>Hybrid (</a:t>
            </a:r>
            <a:r>
              <a:rPr lang="en-US" sz="2000" i="1" dirty="0">
                <a:solidFill>
                  <a:srgbClr val="984807"/>
                </a:solidFill>
              </a:rPr>
              <a:t>Ab initio </a:t>
            </a:r>
            <a:r>
              <a:rPr lang="en-US" sz="2000" dirty="0">
                <a:solidFill>
                  <a:srgbClr val="984807"/>
                </a:solidFill>
              </a:rPr>
              <a:t>evidence-driven)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Ab initio </a:t>
            </a:r>
            <a:r>
              <a:rPr lang="en-US" dirty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400" dirty="0">
                <a:solidFill>
                  <a:srgbClr val="984807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Chooser, combiner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10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93305"/>
            <a:ext cx="9144000" cy="241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These use similarity to annotated sequences like 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Proteins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Transcripts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ESTs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1399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2.1. Extrinsic approaches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Similarity-based methods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11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5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12</a:t>
            </a:fld>
            <a:r>
              <a:rPr lang="en-US"/>
              <a:t>/35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58588-510C-E549-A123-BD6F4D89FC1C}"/>
              </a:ext>
            </a:extLst>
          </p:cNvPr>
          <p:cNvSpPr/>
          <p:nvPr/>
        </p:nvSpPr>
        <p:spPr>
          <a:xfrm>
            <a:off x="0" y="4606574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80342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1687" y="1404897"/>
            <a:ext cx="8611221" cy="27384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sequences are aligned to the genome</a:t>
            </a: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Conserved in sequence =&gt; conserved annotation with little noise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7" name="Picture 6" descr="Screen Shot 2018-02-28 at 17.1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116"/>
            <a:ext cx="9144000" cy="4083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13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/>
              <a:t>Limits 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Related to pre-existing data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2000" dirty="0"/>
              <a:t>PE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</a:p>
          <a:p>
            <a:pPr lvl="2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51515" y="3914785"/>
            <a:ext cx="76387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/>
              <a:t>&gt;sp|Q9NSK7|CS012_HUMAN Protein C19orf12 OS=Homo sapiens OX=9606 GN=C19orf12 </a:t>
            </a:r>
            <a:r>
              <a:rPr lang="en-US" sz="1200" b="1" dirty="0"/>
              <a:t>PE=1</a:t>
            </a:r>
            <a:r>
              <a:rPr lang="en-US" sz="1200" dirty="0"/>
              <a:t> SV=3</a:t>
            </a:r>
          </a:p>
          <a:p>
            <a:r>
              <a:rPr lang="en-US" sz="1200" dirty="0"/>
              <a:t>MERLKSHKPATMTIMVEDIMKLLCSLSGERKMKAAVKHSGKGALVTGAMAFVGGLVGGPP</a:t>
            </a:r>
          </a:p>
          <a:p>
            <a:r>
              <a:rPr lang="en-US" sz="1200" dirty="0"/>
              <a:t>GLAVGGAVGGLLGAWMTSGQFKPVPQILMELPPAEQQRLFNEAAAIIRHLEWTDAVQLTA</a:t>
            </a:r>
          </a:p>
          <a:p>
            <a:r>
              <a:rPr lang="en-US" sz="1200" dirty="0"/>
              <a:t>LVMGSEALQQQLLAMLVNYVTKELRAEIQYDD</a:t>
            </a:r>
          </a:p>
          <a:p>
            <a:endParaRPr lang="en-US" sz="1200" dirty="0"/>
          </a:p>
          <a:p>
            <a:r>
              <a:rPr lang="en-US" sz="1200" dirty="0"/>
              <a:t>&gt;sp|Q2V2T9|SCL16_ARATH Putative scarecrow-like protein 16 OS=Arabidopsis thaliana OX=3702 GN=SCL16 </a:t>
            </a:r>
            <a:r>
              <a:rPr lang="en-US" sz="1200" b="1" dirty="0"/>
              <a:t>PE=5</a:t>
            </a:r>
            <a:r>
              <a:rPr lang="en-US" sz="1200" dirty="0"/>
              <a:t> SV=1</a:t>
            </a:r>
          </a:p>
          <a:p>
            <a:r>
              <a:rPr lang="en-US" sz="1200" dirty="0"/>
              <a:t>MQIPTLIDSMANKLHKKPPPLLKLTVIASDAEFHPPPLLGISYEELGSKLVNFATTRNVA</a:t>
            </a:r>
          </a:p>
          <a:p>
            <a:r>
              <a:rPr lang="en-US" sz="1200" dirty="0"/>
              <a:t>MEFRIISSSYSDGLSSLIEQLRIDPFVFNEALVVNCHMMLHYIPDEILTSNLRSVFLKEL</a:t>
            </a:r>
          </a:p>
          <a:p>
            <a:r>
              <a:rPr lang="en-US" sz="1200" dirty="0"/>
              <a:t>RDLNPTIVTLIDEDSDFTSTNFISRLRSLYNYMWIPYDTAEMFLTRGSEQRQWYEADISW</a:t>
            </a:r>
          </a:p>
          <a:p>
            <a:r>
              <a:rPr lang="en-US" sz="1200" dirty="0"/>
              <a:t>KIDNVVAKEGAERVERLEPKSR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77331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14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9705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7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7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2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5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7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69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0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1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2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3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Oval 73"/>
          <p:cNvSpPr/>
          <p:nvPr/>
        </p:nvSpPr>
        <p:spPr>
          <a:xfrm>
            <a:off x="1403350" y="5028390"/>
            <a:ext cx="6985000" cy="792163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15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8883"/>
            <a:ext cx="438896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16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1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439096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04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 sz="2000" b="1" dirty="0"/>
              <a:t>Limits :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Avoid gonads and liver ; muscle is good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lvl="1" indent="0">
              <a:buNone/>
            </a:pPr>
            <a:r>
              <a:rPr lang="en-US" sz="2000" dirty="0"/>
              <a:t>Hard to catch low expressed / peculiar expressed (stage of life, condition, etc…) / isoforms</a:t>
            </a:r>
            <a:endParaRPr lang="en-US" sz="2000" b="1" dirty="0"/>
          </a:p>
          <a:p>
            <a:pPr marL="0" lvl="1" indent="0">
              <a:buNone/>
            </a:pPr>
            <a:endParaRPr lang="en-US" sz="2000" b="1" dirty="0"/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need to be assembled first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Genome guided assembly</a:t>
            </a:r>
          </a:p>
          <a:p>
            <a:pPr lvl="3">
              <a:lnSpc>
                <a:spcPct val="80000"/>
              </a:lnSpc>
              <a:buFont typeface="Symbol" charset="0"/>
              <a:buChar char=""/>
            </a:pPr>
            <a:r>
              <a:rPr lang="en-US" sz="2000" dirty="0"/>
              <a:t> </a:t>
            </a:r>
            <a:r>
              <a:rPr lang="en-US" sz="2000" dirty="0" err="1"/>
              <a:t>Stringtie</a:t>
            </a:r>
            <a:r>
              <a:rPr lang="en-US" sz="2000" dirty="0"/>
              <a:t>: mapped reads -&gt; transcripts</a:t>
            </a:r>
          </a:p>
          <a:p>
            <a:pPr lvl="2">
              <a:lnSpc>
                <a:spcPct val="80000"/>
              </a:lnSpc>
            </a:pPr>
            <a:r>
              <a:rPr lang="en-US" sz="2000" i="1" dirty="0">
                <a:solidFill>
                  <a:srgbClr val="000000"/>
                </a:solidFill>
                <a:latin typeface="Calibri" charset="0"/>
                <a:ea typeface="MS PGothic" charset="0"/>
              </a:rPr>
              <a:t>De novo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</a:t>
            </a:r>
            <a:r>
              <a:rPr lang="en-US" sz="2000" dirty="0"/>
              <a:t>=&gt;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Trinity: assembles transcripts without a genome</a:t>
            </a:r>
          </a:p>
          <a:p>
            <a:pPr lvl="1"/>
            <a:r>
              <a:rPr lang="en-US" sz="2000" dirty="0" err="1"/>
              <a:t>Transcriptome</a:t>
            </a:r>
            <a:r>
              <a:rPr lang="en-US" sz="2000" dirty="0"/>
              <a:t> assembly errors</a:t>
            </a:r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</a:t>
            </a:r>
          </a:p>
          <a:p>
            <a:pPr lvl="1"/>
            <a:r>
              <a:rPr lang="en-US" sz="2000" dirty="0"/>
              <a:t> error rate / </a:t>
            </a:r>
            <a:r>
              <a:rPr lang="en-US" sz="2000" dirty="0" err="1"/>
              <a:t>frameshift</a:t>
            </a:r>
            <a:r>
              <a:rPr lang="en-US" sz="2000" dirty="0"/>
              <a:t> / </a:t>
            </a:r>
            <a:r>
              <a:rPr lang="en-US" sz="2000" dirty="0" err="1"/>
              <a:t>indels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TrinityComposite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32" y="4378425"/>
            <a:ext cx="1622191" cy="106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17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5391618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Protein / transcripts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17626"/>
            <a:ext cx="8686800" cy="565149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Rough approximation (fast)</a:t>
            </a:r>
          </a:p>
          <a:p>
            <a:pPr marL="1371600" lvl="3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28836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Splice-site aware alignment (slow – moderately slow) 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212850"/>
          <a:ext cx="4178300" cy="1341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Blastn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Pmatch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Vsearch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tblastn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NSimScan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PSimScan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48100" y="3333751"/>
          <a:ext cx="4178300" cy="1376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Gmap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Genewise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51892" y="6269048"/>
            <a:ext cx="40745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4864100"/>
            <a:ext cx="4686979" cy="1498600"/>
          </a:xfrm>
          <a:prstGeom prst="rect">
            <a:avLst/>
          </a:prstGeom>
        </p:spPr>
      </p:pic>
      <p:pic>
        <p:nvPicPr>
          <p:cNvPr id="11" name="Picture 10" descr="Screen Shot 2016-04-14 at 16.07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615059"/>
            <a:ext cx="3390900" cy="30694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18</a:t>
            </a:fld>
            <a:r>
              <a:rPr lang="en-US"/>
              <a:t>/70</a:t>
            </a:r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6FC4F7FB-F5E0-B447-AF63-6FFBED3BD144}"/>
              </a:ext>
            </a:extLst>
          </p:cNvPr>
          <p:cNvSpPr txBox="1"/>
          <p:nvPr/>
        </p:nvSpPr>
        <p:spPr>
          <a:xfrm>
            <a:off x="1117600" y="324294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HUMAN??</a:t>
            </a:r>
          </a:p>
        </p:txBody>
      </p:sp>
    </p:spTree>
    <p:extLst>
      <p:ext uri="{BB962C8B-B14F-4D97-AF65-F5344CB8AC3E}">
        <p14:creationId xmlns:p14="http://schemas.microsoft.com/office/powerpoint/2010/main" val="190121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5119" y="5864584"/>
            <a:ext cx="461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a probabilistic models to predict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2.2 Intrinsic / </a:t>
            </a:r>
            <a:r>
              <a:rPr lang="en-US" sz="3600" b="1" i="1" dirty="0"/>
              <a:t>ab initio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19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1. Introduction</a:t>
            </a:r>
          </a:p>
          <a:p>
            <a:pPr marL="457200" lvl="1" indent="0"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000000"/>
                </a:solidFill>
              </a:rPr>
              <a:t>The different annotation m</a:t>
            </a:r>
            <a:r>
              <a:rPr lang="en-US" sz="2400" dirty="0"/>
              <a:t>ethods </a:t>
            </a:r>
            <a:r>
              <a:rPr lang="en-US" sz="2400" dirty="0">
                <a:solidFill>
                  <a:srgbClr val="000000"/>
                </a:solidFill>
              </a:rPr>
              <a:t>(coding genes)</a:t>
            </a:r>
          </a:p>
          <a:p>
            <a:pPr marL="914400" lvl="2" indent="0">
              <a:buNone/>
            </a:pPr>
            <a:r>
              <a:rPr lang="en-US" sz="2400" dirty="0"/>
              <a:t>2.1	Intrinsic / </a:t>
            </a:r>
            <a:r>
              <a:rPr lang="en-US" sz="2400" i="1" dirty="0"/>
              <a:t>ab initio</a:t>
            </a:r>
          </a:p>
          <a:p>
            <a:pPr marL="914400" lvl="2" indent="0">
              <a:buNone/>
            </a:pPr>
            <a:r>
              <a:rPr lang="en-US" sz="2400" i="1" dirty="0"/>
              <a:t>2.2	</a:t>
            </a:r>
            <a:r>
              <a:rPr lang="en-US" sz="2400" dirty="0"/>
              <a:t>Extrinsic / similarity-based</a:t>
            </a:r>
          </a:p>
          <a:p>
            <a:pPr marL="914400" lvl="2" indent="0">
              <a:buNone/>
            </a:pPr>
            <a:r>
              <a:rPr lang="en-US" sz="2400" dirty="0"/>
              <a:t>2.3	Hybrid : </a:t>
            </a:r>
            <a:r>
              <a:rPr lang="en-US" sz="2400" i="1" dirty="0"/>
              <a:t>Ab initio </a:t>
            </a:r>
            <a:r>
              <a:rPr lang="en-US" sz="2400" dirty="0"/>
              <a:t>evidence-driven</a:t>
            </a:r>
          </a:p>
          <a:p>
            <a:pPr marL="914400" lvl="2" indent="0">
              <a:buNone/>
            </a:pPr>
            <a:r>
              <a:rPr lang="en-US" sz="2400" dirty="0"/>
              <a:t>2.4 comparative</a:t>
            </a:r>
          </a:p>
          <a:p>
            <a:pPr marL="914400" lvl="2" indent="0">
              <a:buNone/>
            </a:pPr>
            <a:r>
              <a:rPr lang="en-US" sz="2400" dirty="0"/>
              <a:t>2.4	combiner / chooser</a:t>
            </a:r>
          </a:p>
          <a:p>
            <a:pPr marL="914400" lvl="2" indent="0">
              <a:buNone/>
            </a:pPr>
            <a:r>
              <a:rPr lang="en-US" sz="2400" dirty="0"/>
              <a:t>2.5	pipeline</a:t>
            </a:r>
          </a:p>
          <a:p>
            <a:pPr marL="514350" lvl="1" indent="0">
              <a:buNone/>
            </a:pPr>
            <a:r>
              <a:rPr lang="en-US" sz="2400" dirty="0"/>
              <a:t>3. Annotation of other genome features</a:t>
            </a:r>
            <a:endParaRPr lang="en-US" sz="2400" dirty="0">
              <a:solidFill>
                <a:srgbClr val="000000"/>
              </a:solidFill>
            </a:endParaRPr>
          </a:p>
          <a:p>
            <a:pPr marL="514350" lvl="1" indent="0">
              <a:buNone/>
            </a:pPr>
            <a:r>
              <a:rPr lang="en-US" sz="2400" dirty="0"/>
              <a:t>4. Annotation assessment</a:t>
            </a:r>
          </a:p>
          <a:p>
            <a:pPr marL="514350" lvl="1" indent="0">
              <a:buNone/>
            </a:pPr>
            <a:r>
              <a:rPr lang="en-US" sz="2400" dirty="0"/>
              <a:t>5. </a:t>
            </a:r>
            <a:r>
              <a:rPr lang="en-US" sz="2400" i="1" dirty="0"/>
              <a:t>To resume / Closing remarks</a:t>
            </a:r>
            <a:endParaRPr lang="en-US" sz="2400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20</a:t>
            </a:fld>
            <a:r>
              <a:rPr lang="en-US"/>
              <a:t>/35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D522F9-E9EB-2F42-879F-C8FF6D92A5ED}"/>
              </a:ext>
            </a:extLst>
          </p:cNvPr>
          <p:cNvSpPr/>
          <p:nvPr/>
        </p:nvSpPr>
        <p:spPr>
          <a:xfrm>
            <a:off x="11590" y="4968480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content :</a:t>
            </a:r>
          </a:p>
          <a:p>
            <a:r>
              <a:rPr lang="en-US" sz="1400" dirty="0"/>
              <a:t>(statistical properties of protein-coding sequence )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hexamer</a:t>
            </a:r>
            <a:r>
              <a:rPr lang="en-US" dirty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compositional bias between codon 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dirty="0"/>
              <a:t>and 	on </a:t>
            </a:r>
            <a:r>
              <a:rPr lang="en-US" b="1" dirty="0"/>
              <a:t>signal detection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Promoter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/>
              <a:t>tools will combine this information through different Probabilistic models: HMM, GHMM, WAM,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These models need to be created if not already existing for your organism =&gt; </a:t>
            </a:r>
            <a:r>
              <a:rPr lang="en-US" b="1" dirty="0"/>
              <a:t>training!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21</a:t>
            </a:fld>
            <a:r>
              <a:rPr lang="en-US"/>
              <a:t>/35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77ED9-40C4-0A44-A2EC-1D89926F7C51}"/>
              </a:ext>
            </a:extLst>
          </p:cNvPr>
          <p:cNvSpPr/>
          <p:nvPr/>
        </p:nvSpPr>
        <p:spPr>
          <a:xfrm>
            <a:off x="0" y="110187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79766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Bacterial gene prediction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Short </a:t>
            </a:r>
            <a:r>
              <a:rPr lang="en-US" dirty="0" err="1">
                <a:solidFill>
                  <a:srgbClr val="000000"/>
                </a:solidFill>
              </a:rPr>
              <a:t>intergenic</a:t>
            </a:r>
            <a:r>
              <a:rPr lang="en-US" dirty="0">
                <a:solidFill>
                  <a:srgbClr val="000000"/>
                </a:solidFill>
              </a:rPr>
              <a:t> regions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Uninterrupted ORFs (No intron)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Very conserved signals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r>
              <a:rPr lang="en-US" sz="1800" dirty="0"/>
              <a:t>easy problem: Accuracy &gt; 90%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shot 2019-06-28 at 13.1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355"/>
            <a:ext cx="9144000" cy="17067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22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2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Eukaryotic gene prediction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Presence of intron =&gt; structures Differ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Isoforms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New features (e.g. </a:t>
            </a:r>
            <a:r>
              <a:rPr lang="en-US" dirty="0" err="1">
                <a:solidFill>
                  <a:srgbClr val="000000"/>
                </a:solidFill>
              </a:rPr>
              <a:t>lncRNAs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5">
              <a:buFont typeface="Symbol" charset="0"/>
              <a:buChar char=""/>
            </a:pPr>
            <a:r>
              <a:rPr lang="en-US" sz="2200" dirty="0"/>
              <a:t> Hard problem: Accuracy &lt; 70%</a:t>
            </a:r>
          </a:p>
          <a:p>
            <a:pPr lvl="5">
              <a:buFont typeface="Symbol" charset="0"/>
              <a:buChar char=""/>
            </a:pPr>
            <a:r>
              <a:rPr lang="en-US" sz="2400" b="1" dirty="0"/>
              <a:t> Requires training </a:t>
            </a:r>
            <a:endParaRPr lang="en-US" sz="2200" b="1" dirty="0"/>
          </a:p>
        </p:txBody>
      </p:sp>
      <p:pic>
        <p:nvPicPr>
          <p:cNvPr id="7" name="Picture 6" descr="Screenshot 2019-06-28 at 13.14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9" y="2983010"/>
            <a:ext cx="5439402" cy="27574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23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0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dirty="0"/>
              <a:t> tools need of a probabilistic model (also called profile) =&gt; Training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Few self-trained tools, </a:t>
            </a:r>
            <a:r>
              <a:rPr lang="en-US" u="sng" dirty="0">
                <a:solidFill>
                  <a:srgbClr val="000000"/>
                </a:solidFill>
              </a:rPr>
              <a:t>most need a separate training procedure</a:t>
            </a:r>
          </a:p>
          <a:p>
            <a:pPr lvl="1"/>
            <a:r>
              <a:rPr lang="en-US" dirty="0"/>
              <a:t>The quality of the gene-finder results hugely relies on the quality of the training!</a:t>
            </a:r>
          </a:p>
          <a:p>
            <a:pPr lvl="1"/>
            <a:r>
              <a:rPr lang="en-US" dirty="0"/>
              <a:t>Needs training for every genome (= different training sets) </a:t>
            </a: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</a:rPr>
              <a:t>Training: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/>
              <a:t>sets of high quality genes (&gt;500)</a:t>
            </a:r>
          </a:p>
          <a:p>
            <a:pPr marL="914400" lvl="2" indent="0">
              <a:buNone/>
            </a:pPr>
            <a:r>
              <a:rPr lang="en-US" dirty="0"/>
              <a:t>	=&gt; These ”known” genes are usually inferred from aligned transcripts or proteins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7643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dirty="0"/>
              <a:t>Training </a:t>
            </a:r>
            <a:r>
              <a:rPr lang="en-US" sz="2400" i="1" dirty="0" err="1"/>
              <a:t>ab</a:t>
            </a:r>
            <a:r>
              <a:rPr lang="en-US" sz="2400" i="1" dirty="0"/>
              <a:t>-initio</a:t>
            </a:r>
            <a:r>
              <a:rPr lang="en-US" sz="2400" dirty="0"/>
              <a:t> gene-finders</a:t>
            </a:r>
          </a:p>
        </p:txBody>
      </p:sp>
      <p:pic>
        <p:nvPicPr>
          <p:cNvPr id="7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337752" y="3656997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610" y="3287665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fungal genome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865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39003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24</a:t>
            </a:fld>
            <a:r>
              <a:rPr lang="en-US"/>
              <a:t>/70</a:t>
            </a:r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EF64F47-26E0-DD45-AEA0-ED18928F6183}"/>
              </a:ext>
            </a:extLst>
          </p:cNvPr>
          <p:cNvSpPr txBox="1"/>
          <p:nvPr/>
        </p:nvSpPr>
        <p:spPr>
          <a:xfrm>
            <a:off x="1828801" y="1638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rgbClr val="FF0000"/>
                </a:solidFill>
              </a:rPr>
              <a:t>Need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b="1" strike="sngStrike" dirty="0" err="1">
                <a:solidFill>
                  <a:srgbClr val="FF0000"/>
                </a:solidFill>
              </a:rPr>
              <a:t>of</a:t>
            </a:r>
            <a:r>
              <a:rPr lang="sv-SE" b="1" dirty="0">
                <a:solidFill>
                  <a:srgbClr val="FF0000"/>
                </a:solidFill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88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Sensitivity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is the proportion of true predictions compared to the total number of correct genes (including missed predictions)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48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quality of the</a:t>
            </a:r>
            <a:r>
              <a:rPr lang="en-US" i="1" dirty="0"/>
              <a:t>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model/training: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66FF"/>
                </a:solidFill>
              </a:rPr>
              <a:t>Specificity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is the proportion of true predictions among all predicted genes (including incorrectly predicted ones)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can approach 100% sensitivity, however as the sensitivity increases, accuracy suffers as a result of increased false positives.</a:t>
            </a:r>
          </a:p>
        </p:txBody>
      </p:sp>
      <p:graphicFrame>
        <p:nvGraphicFramePr>
          <p:cNvPr id="13" name="Object 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85839704"/>
              </p:ext>
            </p:extLst>
          </p:nvPr>
        </p:nvGraphicFramePr>
        <p:xfrm>
          <a:off x="1184030" y="5153981"/>
          <a:ext cx="1371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" name="Equation" r:id="rId4" imgW="927000" imgH="393480" progId="Equation.3">
                  <p:embed/>
                </p:oleObj>
              </mc:Choice>
              <mc:Fallback>
                <p:oleObj name="Equation" r:id="rId4" imgW="92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030" y="5153981"/>
                        <a:ext cx="1371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5149785"/>
              </p:ext>
            </p:extLst>
          </p:nvPr>
        </p:nvGraphicFramePr>
        <p:xfrm>
          <a:off x="6174154" y="5127625"/>
          <a:ext cx="1371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" name="Equation" r:id="rId6" imgW="863600" imgH="393700" progId="Equation.3">
                  <p:embed/>
                </p:oleObj>
              </mc:Choice>
              <mc:Fallback>
                <p:oleObj name="Equation" r:id="rId6" imgW="86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154" y="5127625"/>
                        <a:ext cx="1371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219080" y="3317539"/>
            <a:ext cx="443036" cy="393700"/>
          </a:xfrm>
          <a:prstGeom prst="ellipse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01258" y="3317227"/>
            <a:ext cx="334597" cy="3937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25</a:t>
            </a:fld>
            <a:r>
              <a:rPr lang="en-US"/>
              <a:t>/35</a:t>
            </a:r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2D34DC0-11EB-0041-AA35-75F7D89C2ABF}"/>
              </a:ext>
            </a:extLst>
          </p:cNvPr>
          <p:cNvSpPr txBox="1"/>
          <p:nvPr/>
        </p:nvSpPr>
        <p:spPr>
          <a:xfrm>
            <a:off x="6053186" y="1371862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rgbClr val="FF0000"/>
                </a:solidFill>
              </a:rPr>
              <a:t>Can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b="1" dirty="0" err="1">
                <a:solidFill>
                  <a:srgbClr val="FF0000"/>
                </a:solidFill>
              </a:rPr>
              <a:t>we</a:t>
            </a:r>
            <a:r>
              <a:rPr lang="sv-SE" b="1" dirty="0">
                <a:solidFill>
                  <a:srgbClr val="FF0000"/>
                </a:solidFill>
              </a:rPr>
              <a:t> check the </a:t>
            </a:r>
            <a:r>
              <a:rPr lang="sv-SE" b="1" dirty="0" err="1">
                <a:solidFill>
                  <a:srgbClr val="FF0000"/>
                </a:solidFill>
              </a:rPr>
              <a:t>formula</a:t>
            </a:r>
            <a:endParaRPr lang="sv-S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2" grpId="0"/>
      <p:bldP spid="2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26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Popular tools: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SNAP</a:t>
            </a:r>
            <a:r>
              <a:rPr lang="en-US" dirty="0"/>
              <a:t> 		Works ok, easy to train, not as good as others especially 			on longer intron genomes.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Augustus</a:t>
            </a:r>
            <a:r>
              <a:rPr lang="en-US" dirty="0"/>
              <a:t> 	Works great, hard to train (but getting better).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GeneMark</a:t>
            </a:r>
            <a:r>
              <a:rPr lang="en-US" b="1" dirty="0"/>
              <a:t>-ES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Self training</a:t>
            </a:r>
            <a:r>
              <a:rPr lang="en-US" dirty="0"/>
              <a:t>, no hints, buggy, not good for fragmented 			genomes or 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FGENESH</a:t>
            </a:r>
            <a:r>
              <a:rPr lang="en-US" dirty="0"/>
              <a:t> 	Works great, costs money even for training.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GlimmerHMM</a:t>
            </a:r>
            <a:r>
              <a:rPr lang="en-US" dirty="0"/>
              <a:t>  (Eukaryote)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GenScan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Gnomon </a:t>
            </a:r>
            <a:r>
              <a:rPr lang="en-US" dirty="0"/>
              <a:t>(NCBI)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by MAKER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27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/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6187401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evidence**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UTR*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transcripts*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evidence**)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28</a:t>
            </a:fld>
            <a:r>
              <a:rPr lang="en-US"/>
              <a:t>/70</a:t>
            </a:r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A225173-2A30-0342-93B5-358906BA7B15}"/>
              </a:ext>
            </a:extLst>
          </p:cNvPr>
          <p:cNvSpPr txBox="1"/>
          <p:nvPr/>
        </p:nvSpPr>
        <p:spPr>
          <a:xfrm>
            <a:off x="6973693" y="1692876"/>
            <a:ext cx="187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rgbClr val="FF0000"/>
                </a:solidFill>
              </a:rPr>
              <a:t>External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b="1" dirty="0" err="1">
                <a:solidFill>
                  <a:srgbClr val="FF0000"/>
                </a:solidFill>
              </a:rPr>
              <a:t>evidence</a:t>
            </a:r>
            <a:endParaRPr lang="sv-S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2.3 Hybrid approaches</a:t>
            </a:r>
          </a:p>
          <a:p>
            <a:pPr algn="ctr"/>
            <a:r>
              <a:rPr lang="en-US" sz="3600" dirty="0"/>
              <a:t> (</a:t>
            </a:r>
            <a:r>
              <a:rPr lang="en-US" sz="3600" i="1" dirty="0"/>
              <a:t>Ab initio </a:t>
            </a:r>
            <a:r>
              <a:rPr lang="en-US" sz="3600" dirty="0"/>
              <a:t>evidence-driven)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6DE8D-F970-194E-8634-F75211855250}"/>
              </a:ext>
            </a:extLst>
          </p:cNvPr>
          <p:cNvSpPr txBox="1"/>
          <p:nvPr/>
        </p:nvSpPr>
        <p:spPr>
          <a:xfrm>
            <a:off x="1395361" y="5127812"/>
            <a:ext cx="635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Ab initio </a:t>
            </a:r>
            <a:r>
              <a:rPr lang="en-US" dirty="0"/>
              <a:t>tools with the ability to integrate external evidence/hints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55051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64935"/>
              </p:ext>
            </p:extLst>
          </p:nvPr>
        </p:nvGraphicFramePr>
        <p:xfrm>
          <a:off x="0" y="4655548"/>
          <a:ext cx="9144000" cy="2468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Hybrid (</a:t>
                      </a:r>
                      <a:r>
                        <a:rPr lang="en-US" b="0" i="1" baseline="0" dirty="0"/>
                        <a:t>A</a:t>
                      </a:r>
                      <a:r>
                        <a:rPr lang="en-US" b="0" i="1" dirty="0"/>
                        <a:t>b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i="1" dirty="0"/>
                        <a:t>initio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baseline="0" dirty="0"/>
                        <a:t>evidence-driven)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6188" y="228199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30</a:t>
            </a:fld>
            <a:r>
              <a:rPr lang="en-US"/>
              <a:t>/35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D9088-1963-1A42-8FA6-A1A599CA33E5}"/>
              </a:ext>
            </a:extLst>
          </p:cNvPr>
          <p:cNvSpPr/>
          <p:nvPr/>
        </p:nvSpPr>
        <p:spPr>
          <a:xfrm>
            <a:off x="-3424" y="5320925"/>
            <a:ext cx="9143995" cy="63866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6BC4E778-773B-FB41-B8CF-10FAED309D76}"/>
              </a:ext>
            </a:extLst>
          </p:cNvPr>
          <p:cNvSpPr txBox="1"/>
          <p:nvPr/>
        </p:nvSpPr>
        <p:spPr>
          <a:xfrm>
            <a:off x="7401697" y="4852216"/>
            <a:ext cx="15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rgbClr val="FF0000"/>
                </a:solidFill>
              </a:rPr>
              <a:t>Adjust</a:t>
            </a:r>
            <a:r>
              <a:rPr lang="sv-SE" b="1" dirty="0">
                <a:solidFill>
                  <a:srgbClr val="FF0000"/>
                </a:solidFill>
              </a:rPr>
              <a:t> the box</a:t>
            </a:r>
          </a:p>
        </p:txBody>
      </p:sp>
    </p:spTree>
    <p:extLst>
      <p:ext uri="{BB962C8B-B14F-4D97-AF65-F5344CB8AC3E}">
        <p14:creationId xmlns:p14="http://schemas.microsoft.com/office/powerpoint/2010/main" val="2911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939553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564027"/>
            <a:ext cx="9144000" cy="409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Evidence-drivable gene predictors</a:t>
            </a:r>
            <a:r>
              <a:rPr lang="en-US" sz="2800" b="1" dirty="0"/>
              <a:t> </a:t>
            </a:r>
            <a:r>
              <a:rPr lang="en-US" sz="2800" dirty="0"/>
              <a:t>approaches incorporate hints/extrinsic information in the form of alignments (transcript, protein, whole genome) to increase the accuracy of the gene prediction.</a:t>
            </a:r>
          </a:p>
          <a:p>
            <a:endParaRPr lang="en-US" sz="2800" dirty="0"/>
          </a:p>
          <a:p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Can predict locus without extrinsic 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Improve prediction when extrinsic information available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31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Strength 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Lot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of data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Protein well conserved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 accuracy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Limits 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Extra computation to generate alignments	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heterogeneous sequence quality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/>
              <a:t>Incomplete</a:t>
            </a:r>
          </a:p>
          <a:p>
            <a:pPr lvl="1"/>
            <a:r>
              <a:rPr lang="en-US" sz="2000" dirty="0"/>
              <a:t>Error during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  <a:p>
            <a:pPr lvl="1"/>
            <a:r>
              <a:rPr lang="en-US" sz="2000" dirty="0"/>
              <a:t>Contamination</a:t>
            </a:r>
          </a:p>
          <a:p>
            <a:pPr lvl="1"/>
            <a:r>
              <a:rPr lang="en-US" sz="2000" dirty="0"/>
              <a:t>Sequence missing</a:t>
            </a:r>
          </a:p>
          <a:p>
            <a:pPr lvl="1"/>
            <a:r>
              <a:rPr lang="en-US" sz="2000" dirty="0"/>
              <a:t>Orientation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32</a:t>
            </a:fld>
            <a:r>
              <a:rPr lang="en-US"/>
              <a:t>/70</a:t>
            </a:r>
            <a:endParaRPr lang="en-US" dirty="0"/>
          </a:p>
        </p:txBody>
      </p:sp>
      <p:pic>
        <p:nvPicPr>
          <p:cNvPr id="5" name="Picture 4" descr="Screen Shot 2018-02-28 at 21.0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0" y="1382731"/>
            <a:ext cx="5490200" cy="28235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EDAFE6-7E1F-C340-AC67-60EAEED8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4796118" cy="4381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171895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08" y="1600200"/>
            <a:ext cx="890169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Tools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GenomeScan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	Blast hit used as extra guide</a:t>
            </a:r>
          </a:p>
          <a:p>
            <a:r>
              <a:rPr lang="en-US" b="1" dirty="0">
                <a:solidFill>
                  <a:schemeClr val="tx1"/>
                </a:solidFill>
              </a:rPr>
              <a:t>Augustus  		</a:t>
            </a:r>
            <a:r>
              <a:rPr lang="en-US" dirty="0">
                <a:solidFill>
                  <a:schemeClr val="tx1"/>
                </a:solidFill>
              </a:rPr>
              <a:t>16 types of hints accepted (</a:t>
            </a:r>
            <a:r>
              <a:rPr lang="en-US" dirty="0" err="1">
                <a:solidFill>
                  <a:schemeClr val="tx1"/>
                </a:solidFill>
              </a:rPr>
              <a:t>gff</a:t>
            </a:r>
            <a:r>
              <a:rPr lang="en-US" dirty="0">
                <a:solidFill>
                  <a:schemeClr val="tx1"/>
                </a:solidFill>
              </a:rPr>
              <a:t>):  start, stop, </a:t>
            </a:r>
            <a:r>
              <a:rPr lang="en-US" dirty="0" err="1">
                <a:solidFill>
                  <a:schemeClr val="tx1"/>
                </a:solidFill>
              </a:rPr>
              <a:t>tss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tts</a:t>
            </a:r>
            <a:r>
              <a:rPr lang="en-US" dirty="0">
                <a:solidFill>
                  <a:schemeClr val="tx1"/>
                </a:solidFill>
              </a:rPr>
              <a:t>, ass, </a:t>
            </a:r>
            <a:r>
              <a:rPr lang="en-US" dirty="0" err="1">
                <a:solidFill>
                  <a:schemeClr val="tx1"/>
                </a:solidFill>
              </a:rPr>
              <a:t>dss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exonpart</a:t>
            </a:r>
            <a:r>
              <a:rPr lang="en-US" dirty="0">
                <a:solidFill>
                  <a:schemeClr val="tx1"/>
                </a:solidFill>
              </a:rPr>
              <a:t>, 				exon, </a:t>
            </a:r>
            <a:r>
              <a:rPr lang="en-US" dirty="0" err="1">
                <a:solidFill>
                  <a:schemeClr val="tx1"/>
                </a:solidFill>
              </a:rPr>
              <a:t>intronpart</a:t>
            </a:r>
            <a:r>
              <a:rPr lang="en-US" dirty="0">
                <a:solidFill>
                  <a:schemeClr val="tx1"/>
                </a:solidFill>
              </a:rPr>
              <a:t>, intron, </a:t>
            </a:r>
            <a:r>
              <a:rPr lang="en-US" dirty="0" err="1">
                <a:solidFill>
                  <a:schemeClr val="tx1"/>
                </a:solidFill>
              </a:rPr>
              <a:t>CDSpart</a:t>
            </a:r>
            <a:r>
              <a:rPr lang="en-US" dirty="0">
                <a:solidFill>
                  <a:schemeClr val="tx1"/>
                </a:solidFill>
              </a:rPr>
              <a:t>, CDS, </a:t>
            </a:r>
            <a:r>
              <a:rPr lang="en-US" dirty="0" err="1">
                <a:solidFill>
                  <a:schemeClr val="tx1"/>
                </a:solidFill>
              </a:rPr>
              <a:t>UTRpart</a:t>
            </a:r>
            <a:r>
              <a:rPr lang="en-US" dirty="0">
                <a:solidFill>
                  <a:schemeClr val="tx1"/>
                </a:solidFill>
              </a:rPr>
              <a:t>, UTR, 	</a:t>
            </a:r>
            <a:r>
              <a:rPr lang="en-US" dirty="0" err="1">
                <a:solidFill>
                  <a:schemeClr val="tx1"/>
                </a:solidFill>
              </a:rPr>
              <a:t>irpart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1828800" lvl="4" indent="0">
              <a:buNone/>
            </a:pPr>
            <a:r>
              <a:rPr lang="en-US" sz="1800" dirty="0" err="1"/>
              <a:t>nonexonpart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-ET 	</a:t>
            </a:r>
            <a:r>
              <a:rPr lang="en-US" dirty="0">
                <a:solidFill>
                  <a:schemeClr val="tx1"/>
                </a:solidFill>
              </a:rPr>
              <a:t>EST-based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-EP 	</a:t>
            </a:r>
            <a:r>
              <a:rPr lang="en-US" dirty="0">
                <a:solidFill>
                  <a:schemeClr val="tx1"/>
                </a:solidFill>
              </a:rPr>
              <a:t>Protein-based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SNAP 			</a:t>
            </a:r>
            <a:r>
              <a:rPr lang="en-US" dirty="0">
                <a:solidFill>
                  <a:schemeClr val="tx1"/>
                </a:solidFill>
              </a:rPr>
              <a:t>Accepts EST and protein-based evidence hints.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Gnomon*		</a:t>
            </a:r>
            <a:r>
              <a:rPr lang="en-US" dirty="0">
                <a:solidFill>
                  <a:schemeClr val="tx1"/>
                </a:solidFill>
              </a:rPr>
              <a:t>Uses EST and protein alignments to guide gene prediction and add UTRs</a:t>
            </a:r>
          </a:p>
          <a:p>
            <a:r>
              <a:rPr lang="en-US" b="1" dirty="0">
                <a:solidFill>
                  <a:schemeClr val="tx1"/>
                </a:solidFill>
              </a:rPr>
              <a:t>FGENESH+		</a:t>
            </a:r>
            <a:r>
              <a:rPr lang="en-US" dirty="0">
                <a:solidFill>
                  <a:schemeClr val="tx1"/>
                </a:solidFill>
              </a:rPr>
              <a:t>Best suited for plant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EuGene</a:t>
            </a:r>
            <a:r>
              <a:rPr lang="en-US" b="1" dirty="0">
                <a:solidFill>
                  <a:schemeClr val="tx1"/>
                </a:solidFill>
              </a:rPr>
              <a:t>*		</a:t>
            </a:r>
            <a:r>
              <a:rPr lang="en-US" dirty="0">
                <a:solidFill>
                  <a:schemeClr val="tx1"/>
                </a:solidFill>
              </a:rPr>
              <a:t>Any kind of evidence hints. Hard to configure (best suited for plant)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03720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466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training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33</a:t>
            </a:fld>
            <a:r>
              <a:rPr lang="en-US"/>
              <a:t>/70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0A053-BFC6-514A-9EA5-1BA9DD79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5351929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362917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AUGUSTUS</a:t>
            </a:r>
          </a:p>
          <a:p>
            <a:r>
              <a:rPr lang="en-US" sz="1600" dirty="0"/>
              <a:t>Katharina J. Hoff et </a:t>
            </a:r>
            <a:r>
              <a:rPr lang="en-US" sz="1600" i="1" dirty="0"/>
              <a:t>al.</a:t>
            </a:r>
            <a:endParaRPr lang="en-US" sz="1600" dirty="0"/>
          </a:p>
          <a:p>
            <a:r>
              <a:rPr lang="en-US" sz="1600" dirty="0"/>
              <a:t>Bioinformatics (2016) 32 (5): 767-769. </a:t>
            </a:r>
            <a:r>
              <a:rPr lang="en-US" sz="1600" dirty="0" err="1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BRAKER1 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BRAKER1 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BRAKER1 gene finding pipeline: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16291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BRAKER2 since 2019 </a:t>
            </a:r>
            <a:r>
              <a:rPr lang="en-US" dirty="0"/>
              <a:t>(Incorporate Protein Homology Information)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34</a:t>
            </a:fld>
            <a:r>
              <a:rPr lang="en-US"/>
              <a:t>/70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062A8-0522-FD4E-8F3D-F2CB3406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5244353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319509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415-DB5B-DB4C-9FDD-6557EBD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210F5-A6C8-E840-A4D3-E38B41A3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35</a:t>
            </a:fld>
            <a:r>
              <a:rPr lang="en-US"/>
              <a:t>/35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69383-9075-A843-A966-FD5D7C5C900B}"/>
              </a:ext>
            </a:extLst>
          </p:cNvPr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2.3 Comparative based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B4DBB-0154-3942-B1AC-9D8DB535E5DB}"/>
              </a:ext>
            </a:extLst>
          </p:cNvPr>
          <p:cNvSpPr txBox="1"/>
          <p:nvPr/>
        </p:nvSpPr>
        <p:spPr>
          <a:xfrm>
            <a:off x="2170770" y="4914978"/>
            <a:ext cx="5458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These align genomic sequences from different species </a:t>
            </a:r>
          </a:p>
          <a:p>
            <a:r>
              <a:rPr lang="en-US" dirty="0">
                <a:solidFill>
                  <a:srgbClr val="000000"/>
                </a:solidFill>
              </a:rPr>
              <a:t>and use the alignments to guide the gene predictions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086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36</a:t>
            </a:fld>
            <a:r>
              <a:rPr lang="en-US"/>
              <a:t>/35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B71630-76B9-E640-AD6A-575110C2F773}"/>
              </a:ext>
            </a:extLst>
          </p:cNvPr>
          <p:cNvSpPr/>
          <p:nvPr/>
        </p:nvSpPr>
        <p:spPr>
          <a:xfrm>
            <a:off x="-3424" y="5727089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Comparative-based 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011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main assumption of these methods is that the functional parts of an eukaryotic genomic sequence, the exons, tend to be more conserved than the non-functional ones, the introns. </a:t>
            </a: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These align genomic sequences from different species and use the alignments to guide the </a:t>
            </a:r>
            <a:r>
              <a:rPr lang="en-US" sz="1600" dirty="0" err="1">
                <a:solidFill>
                  <a:srgbClr val="000000"/>
                </a:solidFill>
              </a:rPr>
              <a:t>ab</a:t>
            </a:r>
            <a:r>
              <a:rPr lang="en-US" sz="1600" dirty="0">
                <a:solidFill>
                  <a:srgbClr val="000000"/>
                </a:solidFill>
              </a:rPr>
              <a:t>-initio gene predictions. 	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Limits :</a:t>
            </a:r>
            <a:r>
              <a:rPr lang="en-US" b="1" dirty="0"/>
              <a:t> 	- </a:t>
            </a:r>
            <a:r>
              <a:rPr lang="en-US" dirty="0">
                <a:solidFill>
                  <a:srgbClr val="000000"/>
                </a:solidFill>
              </a:rPr>
              <a:t>Whole genome alignment is time/memory consuming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	- Need relatively close related genome (&lt;50 My)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37</a:t>
            </a:fld>
            <a:r>
              <a:rPr lang="en-US"/>
              <a:t>/70</a:t>
            </a:r>
            <a:endParaRPr lang="en-US" dirty="0"/>
          </a:p>
        </p:txBody>
      </p:sp>
      <p:pic>
        <p:nvPicPr>
          <p:cNvPr id="5" name="Picture 4" descr="Screenshot 2019-07-02 at 18.24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26"/>
            <a:ext cx="9144000" cy="27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53405" cy="437801"/>
          </a:xfrm>
        </p:spPr>
        <p:txBody>
          <a:bodyPr/>
          <a:lstStyle/>
          <a:p>
            <a:r>
              <a:rPr lang="en-US" dirty="0"/>
              <a:t>Comparative-based  method: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38</a:t>
            </a:fld>
            <a:r>
              <a:rPr lang="en-US"/>
              <a:t>/70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Dual genome</a:t>
            </a:r>
            <a:r>
              <a:rPr lang="en-US" dirty="0">
                <a:solidFill>
                  <a:schemeClr val="tx1"/>
                </a:solidFill>
              </a:rPr>
              <a:t>, de novo gene structure prediction: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Rosetta</a:t>
            </a:r>
            <a:r>
              <a:rPr lang="en-US" dirty="0"/>
              <a:t> (Pioneer – 2000)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SGP-2 </a:t>
            </a:r>
            <a:r>
              <a:rPr lang="en-US" dirty="0"/>
              <a:t>(200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 – considers only the conservation in protein-coding regions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TWINSCAN</a:t>
            </a:r>
            <a:r>
              <a:rPr lang="en-US" dirty="0"/>
              <a:t> (2001) - included models of conservation in splice sites and start and 				       stop codons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SLAM</a:t>
            </a:r>
            <a:r>
              <a:rPr lang="en-US" dirty="0"/>
              <a:t> (2003)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TWAIN</a:t>
            </a:r>
            <a:r>
              <a:rPr lang="en-US" dirty="0"/>
              <a:t> (2005)</a:t>
            </a:r>
          </a:p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More than 2 genomic sequences: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N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/>
              <a:t>SCAN* </a:t>
            </a:r>
            <a:r>
              <a:rPr lang="en-US" dirty="0"/>
              <a:t>(2006)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Conrad</a:t>
            </a:r>
            <a:r>
              <a:rPr lang="en-US" dirty="0"/>
              <a:t> *(CRF, 2007)</a:t>
            </a:r>
          </a:p>
          <a:p>
            <a:pPr lvl="1">
              <a:buFont typeface="Arial"/>
              <a:buChar char="•"/>
            </a:pPr>
            <a:r>
              <a:rPr lang="en-US" b="1" dirty="0"/>
              <a:t>CONTRAST*</a:t>
            </a:r>
            <a:r>
              <a:rPr lang="en-US" dirty="0"/>
              <a:t> (CRF, 2008) </a:t>
            </a:r>
            <a:r>
              <a:rPr lang="en-US" dirty="0">
                <a:solidFill>
                  <a:srgbClr val="000000"/>
                </a:solidFill>
              </a:rPr>
              <a:t>-&gt; 58% accuracy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Augustus-CPG*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9194"/>
            <a:ext cx="399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*Can use similarity-based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2845694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2.5. Combiner / Chooser 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515055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Combining heterogeneous data into gene models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Selection of gene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39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641"/>
            <a:ext cx="4312321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44485"/>
            <a:ext cx="41187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Structural annotation:</a:t>
            </a:r>
            <a:endParaRPr lang="en-US" sz="2400" dirty="0"/>
          </a:p>
          <a:p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where</a:t>
            </a:r>
            <a:r>
              <a:rPr lang="sv-SE" sz="2000" dirty="0">
                <a:latin typeface="Calibri" charset="0"/>
                <a:ea typeface="MS PGothic" charset="0"/>
              </a:rPr>
              <a:t> the regions </a:t>
            </a:r>
            <a:r>
              <a:rPr lang="sv-SE" sz="2000" dirty="0" err="1">
                <a:latin typeface="Calibri" charset="0"/>
                <a:ea typeface="MS PGothic" charset="0"/>
              </a:rPr>
              <a:t>of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interest</a:t>
            </a:r>
            <a:r>
              <a:rPr lang="sv-SE" sz="2000" dirty="0">
                <a:latin typeface="Calibri" charset="0"/>
                <a:ea typeface="MS PGothic" charset="0"/>
              </a:rPr>
              <a:t> (</a:t>
            </a:r>
            <a:r>
              <a:rPr lang="sv-SE" sz="2000" dirty="0" err="1">
                <a:latin typeface="Calibri" charset="0"/>
                <a:ea typeface="MS PGothic" charset="0"/>
              </a:rPr>
              <a:t>usually</a:t>
            </a:r>
            <a:r>
              <a:rPr lang="sv-SE" sz="2000" dirty="0">
                <a:latin typeface="Calibri" charset="0"/>
                <a:ea typeface="MS PGothic" charset="0"/>
              </a:rPr>
              <a:t> genes) </a:t>
            </a:r>
            <a:r>
              <a:rPr lang="sv-SE" sz="2000" dirty="0" err="1">
                <a:latin typeface="Calibri" charset="0"/>
                <a:ea typeface="MS PGothic" charset="0"/>
              </a:rPr>
              <a:t>are</a:t>
            </a:r>
            <a:r>
              <a:rPr lang="sv-SE" sz="2000" dirty="0">
                <a:latin typeface="Calibri" charset="0"/>
                <a:ea typeface="MS PGothic" charset="0"/>
              </a:rPr>
              <a:t> in the </a:t>
            </a:r>
            <a:r>
              <a:rPr lang="sv-SE" sz="2000" dirty="0" err="1">
                <a:latin typeface="Calibri" charset="0"/>
                <a:ea typeface="MS PGothic" charset="0"/>
              </a:rPr>
              <a:t>sequence</a:t>
            </a:r>
            <a:r>
              <a:rPr lang="sv-SE" sz="2000" dirty="0">
                <a:latin typeface="Calibri" charset="0"/>
                <a:ea typeface="MS PGothic" charset="0"/>
              </a:rPr>
              <a:t> data and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sz="2000" dirty="0">
                <a:latin typeface="Calibri" charset="0"/>
                <a:ea typeface="MS PGothic" charset="0"/>
              </a:rPr>
              <a:t>=&gt; </a:t>
            </a:r>
            <a:r>
              <a:rPr lang="sv-SE" sz="2000" b="1" dirty="0"/>
              <a:t>Gene </a:t>
            </a:r>
            <a:r>
              <a:rPr lang="sv-SE" sz="2000" b="1" dirty="0" err="1"/>
              <a:t>prediction</a:t>
            </a:r>
            <a:r>
              <a:rPr lang="sv-SE" sz="2000" b="1" dirty="0"/>
              <a:t> </a:t>
            </a:r>
            <a:r>
              <a:rPr lang="sv-SE" sz="2000" dirty="0"/>
              <a:t>/ </a:t>
            </a:r>
            <a:r>
              <a:rPr lang="sv-SE" sz="2000" b="1" dirty="0"/>
              <a:t>Gene </a:t>
            </a:r>
            <a:r>
              <a:rPr lang="sv-SE" sz="2000" b="1" dirty="0" err="1"/>
              <a:t>Finding</a:t>
            </a:r>
            <a:endParaRPr lang="sv-SE" sz="2000" dirty="0"/>
          </a:p>
        </p:txBody>
      </p:sp>
      <p:sp>
        <p:nvSpPr>
          <p:cNvPr id="6" name="Rectangle 5"/>
          <p:cNvSpPr/>
          <p:nvPr/>
        </p:nvSpPr>
        <p:spPr>
          <a:xfrm>
            <a:off x="5487056" y="2946458"/>
            <a:ext cx="365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functional annotation:</a:t>
            </a:r>
          </a:p>
          <a:p>
            <a:pPr algn="ctr"/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the regions do.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do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code</a:t>
            </a:r>
            <a:r>
              <a:rPr lang="sv-SE" sz="2000" dirty="0">
                <a:latin typeface="Calibri" charset="0"/>
                <a:ea typeface="MS PGothic" charset="0"/>
              </a:rPr>
              <a:t> for?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9521" y="3100261"/>
            <a:ext cx="412956" cy="58477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77" y="5794097"/>
            <a:ext cx="878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is the </a:t>
            </a:r>
            <a:r>
              <a:rPr lang="en-US" b="1" i="1" dirty="0"/>
              <a:t>annotation</a:t>
            </a:r>
            <a:r>
              <a:rPr lang="en-US" i="1" dirty="0"/>
              <a:t> that bridges the gap from the sequence to the biology of the organism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09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40</a:t>
            </a:fld>
            <a:r>
              <a:rPr lang="en-US"/>
              <a:t>/35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DAD4E-7B7D-074E-9C4E-846023832DED}"/>
              </a:ext>
            </a:extLst>
          </p:cNvPr>
          <p:cNvSpPr/>
          <p:nvPr/>
        </p:nvSpPr>
        <p:spPr>
          <a:xfrm>
            <a:off x="0" y="604358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4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86" name="Rectangle 8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89754" y="1780369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82377" y="1780369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ESTs / Transcripts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90993" y="2080039"/>
            <a:ext cx="44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96040" y="178036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Proteins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483561" y="4057237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115" name="Group 114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131" name="Rectangle 130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483561" y="3831558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68" name="Rectangle 167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177" name="Rectangle 176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483561" y="3566168"/>
            <a:ext cx="5841332" cy="142877"/>
            <a:chOff x="1528011" y="5330488"/>
            <a:chExt cx="5841332" cy="142877"/>
          </a:xfrm>
          <a:solidFill>
            <a:schemeClr val="accent2">
              <a:lumMod val="75000"/>
            </a:schemeClr>
          </a:solidFill>
        </p:grpSpPr>
        <p:sp>
          <p:nvSpPr>
            <p:cNvPr id="193" name="Rectangle 192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834204" y="5330488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02" name="Rectangle 201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212441" y="1171931"/>
            <a:ext cx="952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41</a:t>
            </a:fld>
            <a:r>
              <a:rPr lang="en-US"/>
              <a:t>/70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608" y="2846801"/>
            <a:ext cx="345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﻿=&gt; add </a:t>
            </a:r>
            <a:r>
              <a:rPr lang="en-US" b="1" dirty="0" err="1"/>
              <a:t>untranslated</a:t>
            </a:r>
            <a:r>
              <a:rPr lang="en-US" b="1" dirty="0"/>
              <a:t> regions (UTR)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798395" y="2378050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6" name="Rectangle 185"/>
          <p:cNvSpPr/>
          <p:nvPr/>
        </p:nvSpPr>
        <p:spPr>
          <a:xfrm>
            <a:off x="7319880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7" name="Rectangle 186"/>
          <p:cNvSpPr/>
          <p:nvPr/>
        </p:nvSpPr>
        <p:spPr>
          <a:xfrm>
            <a:off x="7324893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5" name="Rectangle 194"/>
          <p:cNvSpPr/>
          <p:nvPr/>
        </p:nvSpPr>
        <p:spPr>
          <a:xfrm>
            <a:off x="7324016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1" name="Rectangle 210"/>
          <p:cNvSpPr/>
          <p:nvPr/>
        </p:nvSpPr>
        <p:spPr>
          <a:xfrm>
            <a:off x="1170954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2" name="Rectangle 211"/>
          <p:cNvSpPr/>
          <p:nvPr/>
        </p:nvSpPr>
        <p:spPr>
          <a:xfrm>
            <a:off x="1175967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3" name="Rectangle 212"/>
          <p:cNvSpPr/>
          <p:nvPr/>
        </p:nvSpPr>
        <p:spPr>
          <a:xfrm>
            <a:off x="1175090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41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9" grpId="0"/>
      <p:bldP spid="100" grpId="0"/>
      <p:bldP spid="185" grpId="0"/>
      <p:bldP spid="186" grpId="0" animBg="1"/>
      <p:bldP spid="187" grpId="0" animBg="1"/>
      <p:bldP spid="195" grpId="0" animBg="1"/>
      <p:bldP spid="211" grpId="0" animBg="1"/>
      <p:bldP spid="212" grpId="0" animBg="1"/>
      <p:bldP spid="2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3935" y="2212784"/>
            <a:ext cx="44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9" name="Group 188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190" name="Rectangle 189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830320"/>
            <a:ext cx="6442698" cy="2904940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274" name="Rectangle 273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95" name="Rectangle 294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93935" y="1885687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4802" y="4111179"/>
            <a:ext cx="6442698" cy="143378"/>
            <a:chOff x="1194802" y="4111179"/>
            <a:chExt cx="6442698" cy="143378"/>
          </a:xfrm>
        </p:grpSpPr>
        <p:grpSp>
          <p:nvGrpSpPr>
            <p:cNvPr id="198" name="Group 197"/>
            <p:cNvGrpSpPr/>
            <p:nvPr/>
          </p:nvGrpSpPr>
          <p:grpSpPr>
            <a:xfrm>
              <a:off x="1194802" y="4111681"/>
              <a:ext cx="6442698" cy="142876"/>
              <a:chOff x="1239252" y="4042701"/>
              <a:chExt cx="6442698" cy="1428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239252" y="4042701"/>
                <a:ext cx="6130091" cy="142876"/>
                <a:chOff x="1239252" y="3365341"/>
                <a:chExt cx="6130091" cy="142876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1528011" y="3365341"/>
                  <a:ext cx="5841332" cy="142876"/>
                  <a:chOff x="1528011" y="5330489"/>
                  <a:chExt cx="5841332" cy="142876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1608222" y="5365080"/>
                    <a:ext cx="5688932" cy="69181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1840829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2642935" y="5335001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5151184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362364" y="5335003"/>
                    <a:ext cx="7453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6553199" y="5335001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7297153" y="5330489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1528011" y="5335003"/>
                    <a:ext cx="116304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>
                  <a:off x="1239252" y="3383389"/>
                  <a:ext cx="288759" cy="1037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7369343" y="4060749"/>
                <a:ext cx="312607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 flipV="1">
              <a:off x="3684337" y="4111179"/>
              <a:ext cx="565485" cy="13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" y="312922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=&gt; S</a:t>
            </a:r>
            <a:r>
              <a:rPr lang="en-US" b="1" dirty="0"/>
              <a:t>elect the best possible set of exons and combine them in a consensus gene model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42</a:t>
            </a:fld>
            <a:r>
              <a:rPr lang="en-US"/>
              <a:t>/70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12441" y="1171931"/>
            <a:ext cx="893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703690" y="3830320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264162" y="3834319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893935" y="1572041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84769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877223" y="2759894"/>
            <a:ext cx="586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best matches the evidence </a:t>
            </a:r>
            <a:endParaRPr lang="sv-SE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43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77223" y="2759894"/>
            <a:ext cx="713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structure best represents the consensus</a:t>
            </a:r>
            <a:r>
              <a:rPr lang="sv-SE" b="1" dirty="0"/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85473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44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battery of gene finders and evidence (EST, </a:t>
            </a:r>
            <a:r>
              <a:rPr lang="en-US" b="1" dirty="0" err="1"/>
              <a:t>RNAseq</a:t>
            </a:r>
            <a:r>
              <a:rPr lang="en-US" b="1" dirty="0"/>
              <a:t>, protein) alignments and: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0785"/>
              </p:ext>
            </p:extLst>
          </p:nvPr>
        </p:nvGraphicFramePr>
        <p:xfrm>
          <a:off x="352636" y="1551897"/>
          <a:ext cx="8484026" cy="43219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Consensus</a:t>
                      </a:r>
                      <a:r>
                        <a:rPr lang="en-US" sz="1400" baseline="0" dirty="0"/>
                        <a:t> 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Evidence </a:t>
                      </a:r>
                      <a:r>
                        <a:rPr lang="en-US" sz="1400" baseline="0" dirty="0"/>
                        <a:t>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weight of different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63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A) Choose</a:t>
                      </a:r>
                      <a:r>
                        <a:rPr lang="en-US" sz="1400" baseline="0" dirty="0"/>
                        <a:t> the prediction whose best matches the evidence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MAKER</a:t>
                      </a:r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PASA*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46"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/>
                        <a:t>B) Choose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JIGSAW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49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C)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EVM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Evidencemodeler</a:t>
                      </a:r>
                      <a:r>
                        <a:rPr lang="en-US" sz="14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User can set the expected evidence error rate manually or/and learn from a training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Evigan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Ipred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Does not require any a priori knowledge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Can also combine</a:t>
                      </a:r>
                      <a:r>
                        <a:rPr lang="en-US" sz="1200" baseline="0" dirty="0"/>
                        <a:t> only evidences to create a gene model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20883" y="6219906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Strength =&gt; </a:t>
            </a:r>
            <a:r>
              <a:rPr lang="en-US" dirty="0"/>
              <a:t>They</a:t>
            </a:r>
            <a:r>
              <a:rPr lang="en-US" b="1" dirty="0"/>
              <a:t> </a:t>
            </a:r>
            <a:r>
              <a:rPr lang="en-US" dirty="0"/>
              <a:t>improve 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Chooser / combiner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2.6 Pipelines</a:t>
            </a:r>
          </a:p>
          <a:p>
            <a:pPr algn="ctr"/>
            <a:r>
              <a:rPr lang="en-US" sz="2400" dirty="0"/>
              <a:t>(The ultimate step)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266008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Align evidence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add annotation (UTR, score, </a:t>
            </a:r>
            <a:r>
              <a:rPr lang="en-US" sz="2000" i="1"/>
              <a:t>gene name)</a:t>
            </a:r>
            <a:endParaRPr lang="en-US" sz="2000" i="1" dirty="0"/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Annotation of other features (Repeat, </a:t>
            </a:r>
            <a:r>
              <a:rPr lang="en-US" sz="2000" i="1" dirty="0" err="1"/>
              <a:t>tRNA</a:t>
            </a:r>
            <a:r>
              <a:rPr lang="en-US" sz="2000" i="1" dirty="0"/>
              <a:t>, </a:t>
            </a:r>
            <a:r>
              <a:rPr lang="en-US" sz="2000" i="1" dirty="0" err="1"/>
              <a:t>etc</a:t>
            </a:r>
            <a:r>
              <a:rPr lang="en-US" sz="2000" i="1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And more</a:t>
            </a:r>
            <a:r>
              <a:rPr lang="mr-IN" sz="2000" i="1" dirty="0"/>
              <a:t>…</a:t>
            </a:r>
            <a:endParaRPr lang="en-US" sz="2000" i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47</a:t>
            </a:fld>
            <a:r>
              <a:rPr lang="en-US"/>
              <a:t>/35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91E912-AF7F-5244-B238-4321E559AD08}"/>
              </a:ext>
            </a:extLst>
          </p:cNvPr>
          <p:cNvSpPr/>
          <p:nvPr/>
        </p:nvSpPr>
        <p:spPr>
          <a:xfrm>
            <a:off x="-3424" y="644037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Annotation pipeline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2154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PASA*		</a:t>
            </a:r>
            <a:r>
              <a:rPr lang="en-US" dirty="0"/>
              <a:t>Produces evidence-driven consensus gene models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minimalist pipeline ()</a:t>
            </a:r>
          </a:p>
          <a:p>
            <a:pPr lvl="1"/>
            <a:r>
              <a:rPr lang="en-US" dirty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good for detecting isoforms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biologically relevant predictions</a:t>
            </a:r>
          </a:p>
          <a:p>
            <a:endParaRPr lang="en-US" dirty="0"/>
          </a:p>
          <a:p>
            <a:pPr lvl="2"/>
            <a:r>
              <a:rPr lang="en-US" b="1" dirty="0"/>
              <a:t>	</a:t>
            </a:r>
            <a:r>
              <a:rPr lang="en-US" dirty="0"/>
              <a:t>=&gt;</a:t>
            </a:r>
            <a:r>
              <a:rPr lang="en-US" b="1" dirty="0"/>
              <a:t> </a:t>
            </a:r>
            <a:r>
              <a:rPr lang="en-US" dirty="0"/>
              <a:t>using </a:t>
            </a:r>
            <a:r>
              <a:rPr lang="en-US" i="1" dirty="0"/>
              <a:t>Ab initio </a:t>
            </a:r>
            <a:r>
              <a:rPr lang="en-US" dirty="0"/>
              <a:t>tools and combined with </a:t>
            </a:r>
            <a:r>
              <a:rPr lang="en-US" b="1" dirty="0"/>
              <a:t>EVM</a:t>
            </a:r>
            <a:r>
              <a:rPr lang="en-US" dirty="0"/>
              <a:t> it does a pretty good job !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 PASA + </a:t>
            </a:r>
            <a:r>
              <a:rPr lang="en-US" dirty="0" err="1"/>
              <a:t>Ab</a:t>
            </a:r>
            <a:r>
              <a:rPr lang="en-US" dirty="0"/>
              <a:t> initio + EVM not automatized</a:t>
            </a:r>
          </a:p>
          <a:p>
            <a:endParaRPr lang="en-US" dirty="0"/>
          </a:p>
          <a:p>
            <a:r>
              <a:rPr lang="en-US" b="1" dirty="0"/>
              <a:t>NCBI pipeline </a:t>
            </a:r>
            <a:r>
              <a:rPr lang="en-US" dirty="0"/>
              <a:t>	Evidence + </a:t>
            </a:r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(Gnomon), repeat masking, gene naming, </a:t>
            </a:r>
            <a:r>
              <a:rPr lang="en-US" dirty="0" err="1"/>
              <a:t>miRNAs</a:t>
            </a:r>
            <a:r>
              <a:rPr lang="en-US" dirty="0"/>
              <a:t>, </a:t>
            </a:r>
            <a:r>
              <a:rPr lang="en-US" dirty="0" err="1"/>
              <a:t>tRNAs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b="1" dirty="0"/>
          </a:p>
          <a:p>
            <a:r>
              <a:rPr lang="en-US" b="1" dirty="0" err="1"/>
              <a:t>Ensembl</a:t>
            </a:r>
            <a:r>
              <a:rPr lang="en-US" b="1" dirty="0"/>
              <a:t>**</a:t>
            </a:r>
            <a:r>
              <a:rPr lang="en-US" dirty="0"/>
              <a:t> 	Evidence based only ( comparative + homology ) …</a:t>
            </a:r>
          </a:p>
          <a:p>
            <a:endParaRPr lang="en-US" dirty="0"/>
          </a:p>
          <a:p>
            <a:pPr marL="0" lvl="1"/>
            <a:r>
              <a:rPr lang="en-US" b="1" dirty="0">
                <a:solidFill>
                  <a:srgbClr val="000000"/>
                </a:solidFill>
              </a:rPr>
              <a:t>Comparative Annotation Toolkit (CAT) </a:t>
            </a:r>
            <a:r>
              <a:rPr lang="en-US" dirty="0" err="1">
                <a:solidFill>
                  <a:srgbClr val="000000"/>
                </a:solidFill>
              </a:rPr>
              <a:t>ab</a:t>
            </a:r>
            <a:r>
              <a:rPr lang="en-US" dirty="0">
                <a:solidFill>
                  <a:srgbClr val="000000"/>
                </a:solidFill>
              </a:rPr>
              <a:t>-initio (Augustus) evidence driven + comparative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MAKER2		</a:t>
            </a:r>
            <a:r>
              <a:rPr lang="en-US" dirty="0"/>
              <a:t>Evidence based and/or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r>
              <a:rPr lang="en-US" dirty="0"/>
              <a:t> </a:t>
            </a:r>
            <a:r>
              <a:rPr lang="en-US" i="1" dirty="0"/>
              <a:t>…</a:t>
            </a:r>
            <a:endParaRPr lang="en-US" b="1" dirty="0"/>
          </a:p>
          <a:p>
            <a:r>
              <a:rPr lang="en-US" b="1" dirty="0"/>
              <a:t> 		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646993"/>
            <a:ext cx="6985000" cy="6346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48</a:t>
            </a:fld>
            <a:r>
              <a:rPr lang="en-US"/>
              <a:t>/70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0778" y="983512"/>
            <a:ext cx="193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Evidence-based only</a:t>
            </a:r>
          </a:p>
          <a:p>
            <a:r>
              <a:rPr lang="en-US" sz="1400" dirty="0"/>
              <a:t>** May use </a:t>
            </a:r>
            <a:r>
              <a:rPr lang="en-US" sz="1400" i="1" dirty="0" err="1"/>
              <a:t>ab</a:t>
            </a:r>
            <a:r>
              <a:rPr lang="en-US" sz="1400" i="1" dirty="0"/>
              <a:t> initio</a:t>
            </a:r>
          </a:p>
        </p:txBody>
      </p:sp>
    </p:spTree>
    <p:extLst>
      <p:ext uri="{BB962C8B-B14F-4D97-AF65-F5344CB8AC3E}">
        <p14:creationId xmlns:p14="http://schemas.microsoft.com/office/powerpoint/2010/main" val="6818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3. </a:t>
            </a:r>
            <a:r>
              <a:rPr lang="en-US" sz="3600" dirty="0"/>
              <a:t>Annotation of other genome features</a:t>
            </a:r>
          </a:p>
        </p:txBody>
      </p:sp>
    </p:spTree>
    <p:extLst>
      <p:ext uri="{BB962C8B-B14F-4D97-AF65-F5344CB8AC3E}">
        <p14:creationId xmlns:p14="http://schemas.microsoft.com/office/powerpoint/2010/main" val="39940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53434"/>
              </p:ext>
            </p:extLst>
          </p:nvPr>
        </p:nvGraphicFramePr>
        <p:xfrm>
          <a:off x="254000" y="1856151"/>
          <a:ext cx="8743463" cy="40163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Rfam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HMM +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tRNAscan</a:t>
                      </a:r>
                      <a:r>
                        <a:rPr lang="en-US" dirty="0"/>
                        <a:t>-SE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</a:t>
                      </a:r>
                      <a:r>
                        <a:rPr lang="en-US" baseline="0" dirty="0"/>
                        <a:t> + WMA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HMM + SCFG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Splign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miR-PREFeR</a:t>
                      </a:r>
                      <a:r>
                        <a:rPr lang="en-US" dirty="0"/>
                        <a:t> (for plant)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alignment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Based on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Repeats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Repbase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repeatMasker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Pseudogenes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441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Other genome features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50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7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15152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4. 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3677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52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74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53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1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5. </a:t>
            </a:r>
            <a:r>
              <a:rPr lang="en-US" sz="3600" i="1" dirty="0"/>
              <a:t>To resume / 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603058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pPr lvl="1"/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https://github.com/NBISweden/GAAS/blob/master/annotation/CheatSheet/annotation_tools.md</a:t>
            </a:r>
            <a:r>
              <a:rPr lang="en-US" sz="14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GTF/GFF format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/>
              <a:t>ab initio</a:t>
            </a:r>
            <a:r>
              <a:rPr lang="en-US" sz="1600" dirty="0"/>
              <a:t>, hybrid, comparative, combiner, pipeline 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6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56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7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do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know how 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57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39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57890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NBISweden</a:t>
            </a:r>
            <a:r>
              <a:rPr lang="en-US" sz="2000" dirty="0"/>
              <a:t>/GAAS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6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1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18782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Structural annotation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Experimental </a:t>
            </a:r>
            <a:r>
              <a:rPr lang="en-US" sz="1900" dirty="0"/>
              <a:t>(ESTs, </a:t>
            </a:r>
            <a:r>
              <a:rPr lang="en-US" sz="1900" dirty="0" err="1"/>
              <a:t>cDNAs</a:t>
            </a:r>
            <a:r>
              <a:rPr lang="en-US" sz="1900" dirty="0"/>
              <a:t>, RNA-</a:t>
            </a:r>
            <a:r>
              <a:rPr lang="en-US" sz="1900" dirty="0" err="1"/>
              <a:t>seq</a:t>
            </a:r>
            <a:r>
              <a:rPr lang="en-US" sz="1900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Isolate and clone cognate transcripts (as </a:t>
            </a:r>
            <a:r>
              <a:rPr lang="en-US" dirty="0" err="1">
                <a:solidFill>
                  <a:schemeClr val="tx1"/>
                </a:solidFill>
              </a:rPr>
              <a:t>cDNA</a:t>
            </a:r>
            <a:r>
              <a:rPr lang="en-US" dirty="0">
                <a:solidFill>
                  <a:schemeClr val="tx1"/>
                </a:solidFill>
              </a:rPr>
              <a:t>) sequence them and compare </a:t>
            </a:r>
            <a:r>
              <a:rPr lang="en-US" dirty="0" err="1">
                <a:solidFill>
                  <a:schemeClr val="tx1"/>
                </a:solidFill>
              </a:rPr>
              <a:t>cDNA</a:t>
            </a:r>
            <a:r>
              <a:rPr lang="en-US" dirty="0">
                <a:solidFill>
                  <a:schemeClr val="tx1"/>
                </a:solidFill>
              </a:rPr>
              <a:t> with genomic DNA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=&gt; It’s the ONLY secure method but: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Cloning is time consuming. </a:t>
            </a:r>
          </a:p>
          <a:p>
            <a:r>
              <a:rPr lang="en-US" dirty="0">
                <a:solidFill>
                  <a:schemeClr val="tx1"/>
                </a:solidFill>
              </a:rPr>
              <a:t>Lowly expressed genes are difficult to detect. </a:t>
            </a:r>
          </a:p>
          <a:p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Extrinsic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Hybrid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7</a:t>
            </a:fld>
            <a:r>
              <a:rPr lang="en-US"/>
              <a:t>/70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3857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Predictive methods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479792" cy="11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8</a:t>
            </a:fld>
            <a:r>
              <a:rPr lang="en-US"/>
              <a:t>/70</a:t>
            </a:r>
            <a:endParaRPr lang="en-US" dirty="0"/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16146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 The different methods/approaches</a:t>
            </a:r>
          </a:p>
        </p:txBody>
      </p:sp>
    </p:spTree>
    <p:extLst>
      <p:ext uri="{BB962C8B-B14F-4D97-AF65-F5344CB8AC3E}">
        <p14:creationId xmlns:p14="http://schemas.microsoft.com/office/powerpoint/2010/main" val="2050749390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41871</TotalTime>
  <Words>4526</Words>
  <Application>Microsoft Macintosh PowerPoint</Application>
  <PresentationFormat>Bildspel på skärmen (4:3)</PresentationFormat>
  <Paragraphs>974</Paragraphs>
  <Slides>58</Slides>
  <Notes>30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58</vt:i4>
      </vt:variant>
    </vt:vector>
  </HeadingPairs>
  <TitlesOfParts>
    <vt:vector size="66" baseType="lpstr">
      <vt:lpstr>Arial</vt:lpstr>
      <vt:lpstr>ArialMT</vt:lpstr>
      <vt:lpstr>Calibri</vt:lpstr>
      <vt:lpstr>Symbol</vt:lpstr>
      <vt:lpstr>Times</vt:lpstr>
      <vt:lpstr>BILS_Annot_Methods_2014_pipelines</vt:lpstr>
      <vt:lpstr>NBIS_perfect1</vt:lpstr>
      <vt:lpstr>Equation</vt:lpstr>
      <vt:lpstr>PowerPoint-presentation</vt:lpstr>
      <vt:lpstr>Contents</vt:lpstr>
      <vt:lpstr>PowerPoint-presentation</vt:lpstr>
      <vt:lpstr>Introduction: What is annotation?</vt:lpstr>
      <vt:lpstr>Introduction: Formats</vt:lpstr>
      <vt:lpstr>Introduction: Overview</vt:lpstr>
      <vt:lpstr>Introduction: Structural annotation</vt:lpstr>
      <vt:lpstr>Introduction: Predictive methods </vt:lpstr>
      <vt:lpstr>PowerPoint-presentation</vt:lpstr>
      <vt:lpstr>PowerPoint-presentation</vt:lpstr>
      <vt:lpstr>Extrinsic approaches</vt:lpstr>
      <vt:lpstr>PowerPoint-presentation</vt:lpstr>
      <vt:lpstr>Similarity-based method: Protein data</vt:lpstr>
      <vt:lpstr>Similarity-based method: Protein data</vt:lpstr>
      <vt:lpstr>Similarity-based method:  RNA-seq data</vt:lpstr>
      <vt:lpstr>Similarity-based method:  RNA-seq data</vt:lpstr>
      <vt:lpstr>Similarity-based method:  RNA-seq data</vt:lpstr>
      <vt:lpstr>Similarity-based method: Protein / transcripts</vt:lpstr>
      <vt:lpstr>PowerPoint-presentation</vt:lpstr>
      <vt:lpstr>PowerPoint-presentation</vt:lpstr>
      <vt:lpstr>PowerPoint-presentation</vt:lpstr>
      <vt:lpstr>Intrinsic / ab initio  </vt:lpstr>
      <vt:lpstr>Intrinsic / ab initio  </vt:lpstr>
      <vt:lpstr>Intrinsic / ab initio  </vt:lpstr>
      <vt:lpstr>PowerPoint-presentation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Hybrid : Ab initio evidence-driven</vt:lpstr>
      <vt:lpstr>Hybrid : Ab initio evidence-driven</vt:lpstr>
      <vt:lpstr>Hybrid : Ab initio evidence-driven</vt:lpstr>
      <vt:lpstr>Hybrid : Ab initio evidence-driven</vt:lpstr>
      <vt:lpstr>PowerPoint-presentation</vt:lpstr>
      <vt:lpstr>PowerPoint-presentation</vt:lpstr>
      <vt:lpstr>Comparative-based  method</vt:lpstr>
      <vt:lpstr>Comparative-based  method: Tools</vt:lpstr>
      <vt:lpstr>PowerPoint-presentation</vt:lpstr>
      <vt:lpstr>PowerPoint-presentation</vt:lpstr>
      <vt:lpstr>Chooser / combiner</vt:lpstr>
      <vt:lpstr>Chooser / combiner</vt:lpstr>
      <vt:lpstr>Chooser / combiner</vt:lpstr>
      <vt:lpstr>Chooser / combiner</vt:lpstr>
      <vt:lpstr>PowerPoint-presentation</vt:lpstr>
      <vt:lpstr>PowerPoint-presentation</vt:lpstr>
      <vt:lpstr>PowerPoint-presentation</vt:lpstr>
      <vt:lpstr>Annotation pipeline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Microsoft Office User</cp:lastModifiedBy>
  <cp:revision>580</cp:revision>
  <cp:lastPrinted>2021-03-11T13:07:45Z</cp:lastPrinted>
  <dcterms:created xsi:type="dcterms:W3CDTF">2014-03-28T06:07:36Z</dcterms:created>
  <dcterms:modified xsi:type="dcterms:W3CDTF">2021-04-21T09:07:17Z</dcterms:modified>
</cp:coreProperties>
</file>