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61"/>
  </p:notesMasterIdLst>
  <p:handoutMasterIdLst>
    <p:handoutMasterId r:id="rId62"/>
  </p:handoutMasterIdLst>
  <p:sldIdLst>
    <p:sldId id="420" r:id="rId3"/>
    <p:sldId id="523" r:id="rId4"/>
    <p:sldId id="439" r:id="rId5"/>
    <p:sldId id="444" r:id="rId6"/>
    <p:sldId id="445" r:id="rId7"/>
    <p:sldId id="450" r:id="rId8"/>
    <p:sldId id="526" r:id="rId9"/>
    <p:sldId id="455" r:id="rId10"/>
    <p:sldId id="546" r:id="rId11"/>
    <p:sldId id="394" r:id="rId12"/>
    <p:sldId id="471" r:id="rId13"/>
    <p:sldId id="437" r:id="rId14"/>
    <p:sldId id="456" r:id="rId15"/>
    <p:sldId id="472" r:id="rId16"/>
    <p:sldId id="473" r:id="rId17"/>
    <p:sldId id="474" r:id="rId18"/>
    <p:sldId id="476" r:id="rId19"/>
    <p:sldId id="479" r:id="rId20"/>
    <p:sldId id="514" r:id="rId21"/>
    <p:sldId id="541" r:id="rId22"/>
    <p:sldId id="435" r:id="rId23"/>
    <p:sldId id="461" r:id="rId24"/>
    <p:sldId id="459" r:id="rId25"/>
    <p:sldId id="466" r:id="rId26"/>
    <p:sldId id="356" r:id="rId27"/>
    <p:sldId id="397" r:id="rId28"/>
    <p:sldId id="351" r:id="rId29"/>
    <p:sldId id="469" r:id="rId30"/>
    <p:sldId id="393" r:id="rId31"/>
    <p:sldId id="542" r:id="rId32"/>
    <p:sldId id="502" r:id="rId33"/>
    <p:sldId id="506" r:id="rId34"/>
    <p:sldId id="505" r:id="rId35"/>
    <p:sldId id="507" r:id="rId36"/>
    <p:sldId id="540" r:id="rId37"/>
    <p:sldId id="543" r:id="rId38"/>
    <p:sldId id="481" r:id="rId39"/>
    <p:sldId id="538" r:id="rId40"/>
    <p:sldId id="513" r:id="rId41"/>
    <p:sldId id="544" r:id="rId42"/>
    <p:sldId id="509" r:id="rId43"/>
    <p:sldId id="511" r:id="rId44"/>
    <p:sldId id="508" r:id="rId45"/>
    <p:sldId id="510" r:id="rId46"/>
    <p:sldId id="365" r:id="rId47"/>
    <p:sldId id="490" r:id="rId48"/>
    <p:sldId id="545" r:id="rId49"/>
    <p:sldId id="520" r:id="rId50"/>
    <p:sldId id="440" r:id="rId51"/>
    <p:sldId id="433" r:id="rId52"/>
    <p:sldId id="388" r:id="rId53"/>
    <p:sldId id="431" r:id="rId54"/>
    <p:sldId id="383" r:id="rId55"/>
    <p:sldId id="382" r:id="rId56"/>
    <p:sldId id="547" r:id="rId57"/>
    <p:sldId id="392" r:id="rId58"/>
    <p:sldId id="432" r:id="rId59"/>
    <p:sldId id="35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984807"/>
    <a:srgbClr val="56007B"/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5440" autoAdjust="0"/>
  </p:normalViewPr>
  <p:slideViewPr>
    <p:cSldViewPr snapToGrid="0" snapToObjects="1">
      <p:cViewPr varScale="1">
        <p:scale>
          <a:sx n="87" d="100"/>
          <a:sy n="87" d="100"/>
        </p:scale>
        <p:origin x="10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2802A-AF82-9C42-8D47-B798D7D8EE0E}" type="datetime1">
              <a:rPr lang="sv-SE" smtClean="0"/>
              <a:t>2021-04-28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C35A4-5350-B94E-82BC-CCE0481FD34C}" type="datetime1">
              <a:rPr lang="sv-SE" smtClean="0"/>
              <a:t>2021-04-28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dden_Markov_mode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?term=Zickmann%20F%5Bauth%5D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x.doi.org/10.1186/s12864-015-1315-9" TargetMode="External"/><Relationship Id="rId4" Type="http://schemas.openxmlformats.org/officeDocument/2006/relationships/hyperlink" Target="http://www.ncbi.nlm.nih.gov/pubmed/?term=Renard%20BY%5Bauth%5D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7BCEB63-CB91-F144-B619-9BDE53A09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8FA5482-9432-1B45-A556-AC5B671C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5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935C0B83-5831-CA4A-AAA9-3C59CA23D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E38E682-0A2F-2F4A-8FA9-CB3059163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2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BIAS? Wrong</a:t>
            </a:r>
            <a:r>
              <a:rPr lang="en-US" baseline="0" dirty="0"/>
              <a:t> annotation are easily propagated</a:t>
            </a:r>
          </a:p>
          <a:p>
            <a:r>
              <a:rPr lang="en-US" baseline="0" dirty="0"/>
              <a:t>Do not allow defining UTRs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41F6022-4A3F-4C46-92D1-626CB77A3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2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PE protein </a:t>
            </a:r>
            <a:r>
              <a:rPr lang="sv-SE" dirty="0" err="1"/>
              <a:t>existence</a:t>
            </a:r>
            <a:endParaRPr lang="sv-SE" dirty="0"/>
          </a:p>
          <a:p>
            <a:endParaRPr lang="sv-SE" dirty="0"/>
          </a:p>
          <a:p>
            <a:r>
              <a:rPr lang="sv-SE" dirty="0"/>
              <a:t>1. Experimental </a:t>
            </a:r>
            <a:r>
              <a:rPr lang="sv-SE" dirty="0" err="1"/>
              <a:t>evidence</a:t>
            </a:r>
            <a:r>
              <a:rPr lang="sv-SE" dirty="0"/>
              <a:t> at protein </a:t>
            </a:r>
            <a:r>
              <a:rPr lang="sv-SE" dirty="0" err="1"/>
              <a:t>level</a:t>
            </a:r>
            <a:br>
              <a:rPr lang="sv-SE" dirty="0"/>
            </a:br>
            <a:r>
              <a:rPr lang="sv-SE" dirty="0"/>
              <a:t>2. Experimental </a:t>
            </a:r>
            <a:r>
              <a:rPr lang="sv-SE" dirty="0" err="1"/>
              <a:t>evidence</a:t>
            </a:r>
            <a:r>
              <a:rPr lang="sv-SE" dirty="0"/>
              <a:t> at transcript </a:t>
            </a:r>
            <a:r>
              <a:rPr lang="sv-SE" dirty="0" err="1"/>
              <a:t>level</a:t>
            </a:r>
            <a:br>
              <a:rPr lang="sv-SE" dirty="0"/>
            </a:br>
            <a:r>
              <a:rPr lang="sv-SE" dirty="0"/>
              <a:t>3. Protein </a:t>
            </a:r>
            <a:r>
              <a:rPr lang="sv-SE" dirty="0" err="1"/>
              <a:t>inferred</a:t>
            </a:r>
            <a:r>
              <a:rPr lang="sv-SE" dirty="0"/>
              <a:t> from </a:t>
            </a:r>
            <a:r>
              <a:rPr lang="sv-SE" dirty="0" err="1"/>
              <a:t>homology</a:t>
            </a:r>
            <a:br>
              <a:rPr lang="sv-SE" dirty="0"/>
            </a:br>
            <a:r>
              <a:rPr lang="sv-SE" dirty="0"/>
              <a:t>4. Protein </a:t>
            </a:r>
            <a:r>
              <a:rPr lang="sv-SE" dirty="0" err="1"/>
              <a:t>predicted</a:t>
            </a:r>
            <a:br>
              <a:rPr lang="sv-SE" dirty="0"/>
            </a:br>
            <a:r>
              <a:rPr lang="sv-SE" dirty="0"/>
              <a:t>5. Protein </a:t>
            </a:r>
            <a:r>
              <a:rPr lang="sv-SE" dirty="0" err="1"/>
              <a:t>uncertain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58255FAB-47AD-1E43-9FFC-096D815BE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differential expression for </a:t>
            </a:r>
            <a:r>
              <a:rPr lang="sv-SE" dirty="0" err="1"/>
              <a:t>downstream</a:t>
            </a:r>
            <a:r>
              <a:rPr lang="sv-SE" dirty="0"/>
              <a:t> </a:t>
            </a:r>
            <a:r>
              <a:rPr lang="sv-SE" dirty="0" err="1"/>
              <a:t>analyses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80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might</a:t>
            </a:r>
            <a:r>
              <a:rPr lang="sv-SE" dirty="0"/>
              <a:t> not get all the </a:t>
            </a:r>
            <a:r>
              <a:rPr lang="sv-SE" dirty="0" err="1"/>
              <a:t>isoform</a:t>
            </a:r>
            <a:r>
              <a:rPr lang="sv-SE" dirty="0"/>
              <a:t> </a:t>
            </a:r>
            <a:r>
              <a:rPr lang="sv-SE" dirty="0" err="1"/>
              <a:t>existing</a:t>
            </a:r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CC4AE2F-7E88-1E41-9B47-47E8E2E01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3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steps approach</a:t>
            </a:r>
          </a:p>
          <a:p>
            <a:r>
              <a:rPr lang="en-US" dirty="0"/>
              <a:t>mapping will be slower but the exons/intron </a:t>
            </a:r>
            <a:r>
              <a:rPr lang="en-US" dirty="0" err="1"/>
              <a:t>bondaries</a:t>
            </a:r>
            <a:r>
              <a:rPr lang="en-US" dirty="0"/>
              <a:t> will be better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98ED4814-A085-D247-988F-F3A877F1E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0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mean</a:t>
            </a:r>
            <a:r>
              <a:rPr lang="sv-SE" dirty="0"/>
              <a:t> from the </a:t>
            </a:r>
            <a:r>
              <a:rPr lang="sv-SE" dirty="0" err="1"/>
              <a:t>beigning</a:t>
            </a:r>
            <a:endParaRPr lang="sv-SE" dirty="0"/>
          </a:p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BA3473E4-4D09-BC41-B9EB-A3B143343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talk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mitochondria</a:t>
            </a:r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1A939E4-4367-C24F-99FF-8B55016CE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2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9574BD-8EBA-6341-A069-C1FBC95F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4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hidden Markov models </a:t>
            </a:r>
            <a:endParaRPr lang="en-US" dirty="0"/>
          </a:p>
          <a:p>
            <a:r>
              <a:rPr lang="en-US" dirty="0"/>
              <a:t>GHMM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Hidden Markov Mode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(GHMM may be a DNA sequence of any length, whereas in ordinary HMMs, the observation is always a single nucleotide.)</a:t>
            </a:r>
            <a:endParaRPr lang="en-US" dirty="0"/>
          </a:p>
          <a:p>
            <a:r>
              <a:rPr lang="en-US" dirty="0"/>
              <a:t>WAM = Weight</a:t>
            </a:r>
            <a:r>
              <a:rPr lang="en-US" baseline="0" dirty="0"/>
              <a:t> array model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WMM = Weight</a:t>
            </a:r>
            <a:r>
              <a:rPr lang="en-US" baseline="0" dirty="0"/>
              <a:t> matrix model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87D161E-CF7B-3546-B4A8-5805751A4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7BD4D442-5B74-944F-BD3D-62280AC51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2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01EEAE85-7821-AC40-A81E-74B7ECBF0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1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higer</a:t>
            </a:r>
            <a:r>
              <a:rPr lang="en-US" baseline="0" dirty="0"/>
              <a:t> specificity is the less false positive there is.</a:t>
            </a:r>
          </a:p>
          <a:p>
            <a:r>
              <a:rPr lang="sv-SE" b="1" dirty="0" err="1"/>
              <a:t>Sensitivity</a:t>
            </a:r>
            <a:r>
              <a:rPr lang="sv-SE" dirty="0"/>
              <a:t> (</a:t>
            </a:r>
            <a:r>
              <a:rPr lang="sv-SE" dirty="0" err="1"/>
              <a:t>True</a:t>
            </a:r>
            <a:r>
              <a:rPr lang="sv-SE" dirty="0"/>
              <a:t> Positive rate) </a:t>
            </a:r>
            <a:r>
              <a:rPr lang="sv-SE" dirty="0" err="1"/>
              <a:t>measures</a:t>
            </a:r>
            <a:r>
              <a:rPr lang="sv-SE" dirty="0"/>
              <a:t> the proportion </a:t>
            </a:r>
            <a:r>
              <a:rPr lang="sv-SE" dirty="0" err="1"/>
              <a:t>of</a:t>
            </a:r>
            <a:r>
              <a:rPr lang="sv-SE" dirty="0"/>
              <a:t> positives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(i.e. the proportion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condition</a:t>
            </a:r>
            <a:r>
              <a:rPr lang="sv-SE" dirty="0"/>
              <a:t> (</a:t>
            </a:r>
            <a:r>
              <a:rPr lang="sv-SE" dirty="0" err="1"/>
              <a:t>affected</a:t>
            </a:r>
            <a:r>
              <a:rPr lang="sv-SE" dirty="0"/>
              <a:t>)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as </a:t>
            </a:r>
            <a:r>
              <a:rPr lang="sv-SE" dirty="0" err="1"/>
              <a:t>having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). </a:t>
            </a:r>
            <a:r>
              <a:rPr lang="sv-SE" b="1" dirty="0" err="1"/>
              <a:t>Specificity</a:t>
            </a:r>
            <a:r>
              <a:rPr lang="sv-SE" dirty="0"/>
              <a:t> (</a:t>
            </a:r>
            <a:r>
              <a:rPr lang="sv-SE" dirty="0" err="1"/>
              <a:t>True</a:t>
            </a:r>
            <a:r>
              <a:rPr lang="sv-SE" dirty="0"/>
              <a:t> Negative rate) </a:t>
            </a:r>
            <a:r>
              <a:rPr lang="sv-SE" dirty="0" err="1"/>
              <a:t>measures</a:t>
            </a:r>
            <a:r>
              <a:rPr lang="sv-SE" dirty="0"/>
              <a:t> the proportion </a:t>
            </a:r>
            <a:r>
              <a:rPr lang="sv-SE" dirty="0" err="1"/>
              <a:t>of</a:t>
            </a:r>
            <a:r>
              <a:rPr lang="sv-SE" dirty="0"/>
              <a:t> negatives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(i.e. the proportion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do not </a:t>
            </a:r>
            <a:r>
              <a:rPr lang="sv-SE" dirty="0" err="1"/>
              <a:t>have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 (</a:t>
            </a:r>
            <a:r>
              <a:rPr lang="sv-SE" dirty="0" err="1"/>
              <a:t>unaffected</a:t>
            </a:r>
            <a:r>
              <a:rPr lang="sv-SE" dirty="0"/>
              <a:t>)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as not </a:t>
            </a:r>
            <a:r>
              <a:rPr lang="sv-SE" dirty="0" err="1"/>
              <a:t>having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).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DDD73FDB-931B-6B44-82D1-A6A0AA9C2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5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 the 100 genes 67 were predicted exactly</a:t>
            </a:r>
            <a:br>
              <a:rPr lang="en-GB" dirty="0"/>
            </a:br>
            <a:r>
              <a:rPr lang="en-GB" dirty="0"/>
              <a:t>90.5% of the exons were predicted exactly</a:t>
            </a:r>
            <a:br>
              <a:rPr lang="en-GB" dirty="0"/>
            </a:br>
            <a:r>
              <a:rPr lang="en-GB" dirty="0"/>
              <a:t>83.4% of the predicted exons were exactly as in the test set. </a:t>
            </a:r>
          </a:p>
          <a:p>
            <a:endParaRPr lang="en-GB" dirty="0"/>
          </a:p>
          <a:p>
            <a:r>
              <a:rPr lang="en-GB" dirty="0"/>
              <a:t>Need to be as high as possible</a:t>
            </a:r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97C96ED-0BB6-AE43-8C11-057ECFC33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4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Glimmer: apparently easy to train but</a:t>
            </a:r>
            <a:r>
              <a:rPr lang="en-US" baseline="0" dirty="0"/>
              <a:t> manually </a:t>
            </a:r>
            <a:r>
              <a:rPr lang="en-US" baseline="0"/>
              <a:t>tuning needed.</a:t>
            </a:r>
            <a:endParaRPr lang="en-US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BC815D0D-6897-8A49-8690-AB752BFCE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7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augutsut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6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4A8F7D3-7F47-8449-96E8-52C4F6172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8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3D0B062-F262-F241-8E45-453F51AF3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0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3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D79397C-ACCF-C84A-BB32-213C80FE4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8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GenomeScan</a:t>
            </a:r>
            <a:r>
              <a:rPr lang="en-US" b="1" dirty="0"/>
              <a:t> </a:t>
            </a:r>
            <a:r>
              <a:rPr lang="en-US" baseline="0" dirty="0"/>
              <a:t>: The blast hits have to be converted into a probability, but this is made relatively easily, as the E-values give guidance… (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/>
              <a:t>EuGene</a:t>
            </a:r>
            <a:r>
              <a:rPr lang="en-US" b="1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but has to be done outside the program.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/>
              <a:t>*</a:t>
            </a:r>
            <a:r>
              <a:rPr lang="en-US" b="1" baseline="0" dirty="0"/>
              <a:t> Can be seen as combiner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0D6CD05-AC4D-6C4D-B36D-10BA02AD9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4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braker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annotate</a:t>
            </a:r>
            <a:r>
              <a:rPr lang="sv-SE" dirty="0"/>
              <a:t> genes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0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4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46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0A053BA9-5CA8-F644-81B4-B6070F6F8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4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CRF=Conditional random fields</a:t>
            </a:r>
          </a:p>
          <a:p>
            <a:r>
              <a:rPr lang="en-US" dirty="0"/>
              <a:t>Multiple informants (genomes) are generally better than one</a:t>
            </a:r>
          </a:p>
          <a:p>
            <a:r>
              <a:rPr lang="en-US" b="0" dirty="0"/>
              <a:t>SGP-2  and TWINSCAN was first</a:t>
            </a:r>
            <a:r>
              <a:rPr lang="en-US" b="0" baseline="0" dirty="0"/>
              <a:t> program outperforming GENSCAN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SLAM</a:t>
            </a:r>
            <a:r>
              <a:rPr lang="en-US" dirty="0"/>
              <a:t> :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eneralized pair hidden Markov model, a hybrid of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generalized hidden Markov models, which have been used previously for gene finding, and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hidden Markov models, which have applications to sequence alignment. </a:t>
            </a:r>
            <a:endParaRPr lang="en-US" dirty="0"/>
          </a:p>
          <a:p>
            <a:r>
              <a:rPr lang="en-US" b="0" dirty="0"/>
              <a:t>Before and including</a:t>
            </a:r>
            <a:r>
              <a:rPr lang="en-US" b="0" baseline="0" dirty="0"/>
              <a:t> TWAIN they were using ~GHMM 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GPHMM</a:t>
            </a:r>
            <a:r>
              <a:rPr lang="en-US" b="0" baseline="0" dirty="0"/>
              <a:t>) with P for pair</a:t>
            </a:r>
            <a:endParaRPr lang="en-US" b="0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5DD7D476-DAE0-B846-B450-8ABA16BE8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3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SE" dirty="0"/>
              <a:t>ore and more genomes are sequenced and assembled and more and more need annotation</a:t>
            </a:r>
          </a:p>
          <a:p>
            <a:endParaRPr lang="en-US" sz="2000" dirty="0"/>
          </a:p>
          <a:p>
            <a:r>
              <a:rPr lang="sv-SE" dirty="0" err="1">
                <a:latin typeface="Calibri" charset="0"/>
                <a:ea typeface="MS PGothic" charset="0"/>
              </a:rPr>
              <a:t>Find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out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where</a:t>
            </a:r>
            <a:r>
              <a:rPr lang="sv-SE" dirty="0">
                <a:latin typeface="Calibri" charset="0"/>
                <a:ea typeface="MS PGothic" charset="0"/>
              </a:rPr>
              <a:t> the regions </a:t>
            </a:r>
            <a:r>
              <a:rPr lang="sv-SE" dirty="0" err="1">
                <a:latin typeface="Calibri" charset="0"/>
                <a:ea typeface="MS PGothic" charset="0"/>
              </a:rPr>
              <a:t>of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interest</a:t>
            </a:r>
            <a:r>
              <a:rPr lang="sv-SE" dirty="0">
                <a:latin typeface="Calibri" charset="0"/>
                <a:ea typeface="MS PGothic" charset="0"/>
              </a:rPr>
              <a:t> (</a:t>
            </a:r>
            <a:r>
              <a:rPr lang="sv-SE" dirty="0" err="1">
                <a:latin typeface="Calibri" charset="0"/>
                <a:ea typeface="MS PGothic" charset="0"/>
              </a:rPr>
              <a:t>usually</a:t>
            </a:r>
            <a:r>
              <a:rPr lang="sv-SE" dirty="0">
                <a:latin typeface="Calibri" charset="0"/>
                <a:ea typeface="MS PGothic" charset="0"/>
              </a:rPr>
              <a:t> genes) </a:t>
            </a:r>
            <a:r>
              <a:rPr lang="sv-SE" dirty="0" err="1">
                <a:latin typeface="Calibri" charset="0"/>
                <a:ea typeface="MS PGothic" charset="0"/>
              </a:rPr>
              <a:t>are</a:t>
            </a:r>
            <a:r>
              <a:rPr lang="sv-SE" dirty="0">
                <a:latin typeface="Calibri" charset="0"/>
                <a:ea typeface="MS PGothic" charset="0"/>
              </a:rPr>
              <a:t> in the </a:t>
            </a:r>
            <a:r>
              <a:rPr lang="sv-SE" dirty="0" err="1">
                <a:latin typeface="Calibri" charset="0"/>
                <a:ea typeface="MS PGothic" charset="0"/>
              </a:rPr>
              <a:t>sequence</a:t>
            </a:r>
            <a:r>
              <a:rPr lang="sv-SE" dirty="0">
                <a:latin typeface="Calibri" charset="0"/>
                <a:ea typeface="MS PGothic" charset="0"/>
              </a:rPr>
              <a:t> data and </a:t>
            </a:r>
            <a:r>
              <a:rPr lang="sv-SE" dirty="0" err="1">
                <a:latin typeface="Calibri" charset="0"/>
                <a:ea typeface="MS PGothic" charset="0"/>
              </a:rPr>
              <a:t>what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they</a:t>
            </a:r>
            <a:r>
              <a:rPr lang="sv-SE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dirty="0">
                <a:latin typeface="Calibri" charset="0"/>
                <a:ea typeface="MS PGothic" charset="0"/>
              </a:rPr>
              <a:t>=&gt; </a:t>
            </a:r>
            <a:r>
              <a:rPr lang="sv-SE" b="1" dirty="0"/>
              <a:t>Gene </a:t>
            </a:r>
            <a:r>
              <a:rPr lang="sv-SE" b="1" dirty="0" err="1"/>
              <a:t>prediction</a:t>
            </a:r>
            <a:r>
              <a:rPr lang="sv-SE" b="1" dirty="0"/>
              <a:t> </a:t>
            </a:r>
            <a:r>
              <a:rPr lang="sv-SE" dirty="0"/>
              <a:t>/ </a:t>
            </a:r>
            <a:r>
              <a:rPr lang="sv-SE" b="1" dirty="0"/>
              <a:t>Gene </a:t>
            </a:r>
            <a:r>
              <a:rPr lang="sv-SE" b="1" dirty="0" err="1"/>
              <a:t>Finding</a:t>
            </a:r>
            <a:endParaRPr lang="sv-SE" dirty="0"/>
          </a:p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AB10661-5040-A54C-85D2-A187C07A2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89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6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gene </a:t>
            </a:r>
            <a:r>
              <a:rPr lang="sv-SE" dirty="0" err="1"/>
              <a:t>model</a:t>
            </a:r>
            <a:r>
              <a:rPr lang="sv-SE" dirty="0"/>
              <a:t> is a region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thought</a:t>
            </a:r>
            <a:r>
              <a:rPr lang="sv-SE" dirty="0"/>
              <a:t> to be </a:t>
            </a:r>
            <a:r>
              <a:rPr lang="sv-SE" dirty="0" err="1"/>
              <a:t>transcribed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RNA, and </a:t>
            </a:r>
            <a:r>
              <a:rPr lang="sv-SE" dirty="0" err="1"/>
              <a:t>that</a:t>
            </a:r>
            <a:r>
              <a:rPr lang="sv-SE" dirty="0"/>
              <a:t> RNA is, in </a:t>
            </a:r>
            <a:r>
              <a:rPr lang="sv-SE" dirty="0" err="1"/>
              <a:t>turn</a:t>
            </a:r>
            <a:r>
              <a:rPr lang="sv-SE" dirty="0"/>
              <a:t>, </a:t>
            </a:r>
            <a:r>
              <a:rPr lang="sv-SE" dirty="0" err="1"/>
              <a:t>believed</a:t>
            </a:r>
            <a:r>
              <a:rPr lang="sv-SE" dirty="0"/>
              <a:t> to be </a:t>
            </a:r>
            <a:r>
              <a:rPr lang="sv-SE" dirty="0" err="1"/>
              <a:t>either</a:t>
            </a:r>
            <a:r>
              <a:rPr lang="sv-SE" dirty="0"/>
              <a:t> </a:t>
            </a:r>
            <a:r>
              <a:rPr lang="sv-SE" dirty="0" err="1"/>
              <a:t>translated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protein, or </a:t>
            </a:r>
            <a:r>
              <a:rPr lang="sv-SE" dirty="0" err="1"/>
              <a:t>belong</a:t>
            </a:r>
            <a:r>
              <a:rPr lang="sv-SE" dirty="0"/>
              <a:t> to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</a:t>
            </a:r>
            <a:r>
              <a:rPr lang="sv-SE" dirty="0" err="1"/>
              <a:t>classes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noncoding</a:t>
            </a:r>
            <a:r>
              <a:rPr lang="sv-SE" dirty="0"/>
              <a:t> RNA genes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3C83C17F-DCD8-7344-8F2F-02EA7EB35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19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Tools which find the most optimal exon-intron structure among the evidences and then create a new consensus gene:</a:t>
            </a:r>
            <a:r>
              <a:rPr lang="en-US" b="1" baseline="0" dirty="0"/>
              <a:t> </a:t>
            </a:r>
            <a:r>
              <a:rPr lang="en-US" b="1" baseline="0" dirty="0" err="1"/>
              <a:t>e.g</a:t>
            </a:r>
            <a:r>
              <a:rPr lang="en-US" b="1" baseline="0" dirty="0"/>
              <a:t>: </a:t>
            </a:r>
            <a:r>
              <a:rPr lang="en-US" b="1" dirty="0" err="1"/>
              <a:t>EVidenceModeler</a:t>
            </a:r>
            <a:r>
              <a:rPr lang="en-US" b="1" dirty="0"/>
              <a:t>, JIGSAW and GLEAN 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2171685-9EF8-5540-951C-35F5AA3F4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61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7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4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EVM</a:t>
            </a:r>
            <a:r>
              <a:rPr lang="en-US" baseline="0" dirty="0"/>
              <a:t> choose the post-processed gene model that is most consistent with the evidences</a:t>
            </a:r>
          </a:p>
          <a:p>
            <a:r>
              <a:rPr lang="en-US" dirty="0"/>
              <a:t>~ GAZE :</a:t>
            </a:r>
            <a:r>
              <a:rPr lang="en-US" baseline="0" dirty="0"/>
              <a:t> GAZE (Howe et al. 2002), pro- vides a general framework to assemble an optimal set of gene structures given a user-supplied feature set, scoring scheme,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 invalidUrl="http://www.ncbi.nlm.nih.gov/pubmed/?term=Zickmann F[auth]"/>
              </a:rPr>
              <a:t>Ipred</a:t>
            </a:r>
            <a:r>
              <a:rPr lang="en-US" u="sng" dirty="0">
                <a:hlinkClick r:id="rId3" invalidUrl="http://www.ncbi.nlm.nih.gov/pubmed/?term=Zickmann F[auth]"/>
              </a:rPr>
              <a:t>: Franziska Zickmann and </a:t>
            </a:r>
            <a:r>
              <a:rPr lang="en-US" u="sng" dirty="0">
                <a:hlinkClick r:id="rId4" invalidUrl="http://www.ncbi.nlm.nih.gov/pubmed/?term=Renard BY[auth]"/>
              </a:rPr>
              <a:t>Bernhard Y Renard</a:t>
            </a:r>
            <a:r>
              <a:rPr lang="en-US" u="sng" dirty="0"/>
              <a:t> </a:t>
            </a:r>
            <a:r>
              <a:rPr lang="hu-HU" u="sng" dirty="0"/>
              <a:t>BMC Genomics. 2015; 16(1): 134.</a:t>
            </a:r>
            <a:r>
              <a:rPr lang="en-US" dirty="0" err="1"/>
              <a:t>doi</a:t>
            </a:r>
            <a:r>
              <a:rPr lang="en-US" dirty="0"/>
              <a:t>:  </a:t>
            </a:r>
            <a:r>
              <a:rPr lang="en-US" u="sng" dirty="0">
                <a:hlinkClick r:id="rId5"/>
              </a:rPr>
              <a:t>10.1186/s12864-015-1315-9</a:t>
            </a:r>
            <a:endParaRPr lang="en-US" dirty="0"/>
          </a:p>
          <a:p>
            <a:r>
              <a:rPr lang="en-US" dirty="0"/>
              <a:t>EVIGAN</a:t>
            </a:r>
            <a:r>
              <a:rPr lang="en-US" baseline="0" dirty="0"/>
              <a:t> is the </a:t>
            </a:r>
            <a:r>
              <a:rPr lang="en-US" baseline="0" dirty="0" err="1"/>
              <a:t>scuccessor</a:t>
            </a:r>
            <a:r>
              <a:rPr lang="en-US" baseline="0" dirty="0"/>
              <a:t> of GLEAN</a:t>
            </a:r>
          </a:p>
          <a:p>
            <a:r>
              <a:rPr lang="en-US" baseline="0" dirty="0"/>
              <a:t>* Are pipelines that contain chooser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E03227C-0A9C-0247-B98F-FE20121CA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0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Much more complex, align themselves the evidences, annotate UTRs,</a:t>
            </a:r>
            <a:r>
              <a:rPr lang="en-US" baseline="0" dirty="0"/>
              <a:t> repeat mask, annotate other kind of features within the genome…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D3A37DEA-941B-4241-8087-50C159BE0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5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BC5D070-44B8-1044-B6F1-B664A77E7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05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PASA: </a:t>
            </a:r>
            <a:r>
              <a:rPr lang="en-US" dirty="0"/>
              <a:t>Does not do anything else that align evidences and</a:t>
            </a:r>
            <a:r>
              <a:rPr lang="en-US" baseline="0" dirty="0"/>
              <a:t> define</a:t>
            </a:r>
            <a:r>
              <a:rPr lang="en-US" dirty="0"/>
              <a:t> gene models with UTRs</a:t>
            </a:r>
            <a:endParaRPr lang="en-US" b="1" dirty="0"/>
          </a:p>
          <a:p>
            <a:r>
              <a:rPr lang="en-US" b="1" dirty="0"/>
              <a:t>NCBI </a:t>
            </a:r>
            <a:r>
              <a:rPr lang="en-US" b="0" dirty="0"/>
              <a:t>pipeline integrates gnomon</a:t>
            </a:r>
            <a:r>
              <a:rPr lang="en-US" b="0" baseline="0" dirty="0"/>
              <a:t> ; </a:t>
            </a:r>
            <a:r>
              <a:rPr lang="en-US" b="0" dirty="0"/>
              <a:t>data formatting =</a:t>
            </a:r>
            <a:r>
              <a:rPr lang="en-US" b="0" baseline="0" dirty="0"/>
              <a:t> Save in correct format for </a:t>
            </a:r>
            <a:r>
              <a:rPr lang="en-US" b="0" baseline="0" dirty="0" err="1"/>
              <a:t>dowmstream</a:t>
            </a:r>
            <a:r>
              <a:rPr lang="en-US" b="0" baseline="0" dirty="0"/>
              <a:t> </a:t>
            </a:r>
            <a:r>
              <a:rPr lang="en-US" b="0" baseline="0" dirty="0" err="1"/>
              <a:t>hanmdling</a:t>
            </a:r>
            <a:r>
              <a:rPr lang="en-US" b="0" baseline="0" dirty="0"/>
              <a:t>/analysis</a:t>
            </a:r>
            <a:endParaRPr lang="en-US" b="0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6576B2C-DB85-F144-BA07-EDAC2C08B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0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87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ncRNA</a:t>
            </a:r>
            <a:r>
              <a:rPr lang="en-US" dirty="0"/>
              <a:t> annotation</a:t>
            </a:r>
            <a:r>
              <a:rPr lang="en-US" baseline="0" dirty="0"/>
              <a:t> are less reliable but are of good interest to give clue about them. Should call them putative </a:t>
            </a:r>
            <a:r>
              <a:rPr lang="en-US" baseline="0" dirty="0" err="1"/>
              <a:t>ncRNA</a:t>
            </a: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SCFG and HMM</a:t>
            </a:r>
            <a:r>
              <a:rPr lang="en-US" b="0" baseline="0" dirty="0"/>
              <a:t> are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probabilistic models </a:t>
            </a:r>
            <a:endParaRPr lang="en-US" b="1" baseline="0" dirty="0"/>
          </a:p>
          <a:p>
            <a:r>
              <a:rPr lang="en-US" b="1" baseline="0" dirty="0"/>
              <a:t>CM </a:t>
            </a:r>
            <a:r>
              <a:rPr lang="en-US" b="0" baseline="0" dirty="0"/>
              <a:t>is a type of stochastic context-free grammar (profile </a:t>
            </a:r>
            <a:r>
              <a:rPr lang="en-US" b="1" baseline="0" dirty="0"/>
              <a:t>SCFG</a:t>
            </a:r>
            <a:r>
              <a:rPr lang="en-US" b="0" baseline="0" dirty="0"/>
              <a:t>) that describes both sequence and secondary structure.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more capable of identifying RNA homologs that conserve their secondary structure more than their primary sequence.</a:t>
            </a:r>
          </a:p>
          <a:p>
            <a:r>
              <a:rPr lang="en-US" b="1" dirty="0"/>
              <a:t>Infernal </a:t>
            </a:r>
            <a:r>
              <a:rPr lang="en-US" b="0" dirty="0"/>
              <a:t>uses CMs to search for new family members in sequence databases and to create potentially large multiple sequence alignments. Version 1.1 of Infernal introduces a new filter pipeline for RNA homology search based on accelerated profile hidden Markov model (HMM) methods and HMM-banded CM alignment methods.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WMA =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matrix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anaylsis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Small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nucleolar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RNAs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snoGPS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detection of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pseudouridylation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-guide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err="1"/>
              <a:t>Pseudopipe</a:t>
            </a:r>
            <a:r>
              <a:rPr lang="en-US" b="1" dirty="0"/>
              <a:t> : </a:t>
            </a:r>
            <a:r>
              <a:rPr lang="en-US" b="0" dirty="0"/>
              <a:t>To be launched after gene annotation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6A035C2-25B7-F640-B827-8BF2C43A4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03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77BF6A6-778A-5E4F-BC86-6467295D1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3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60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</a:t>
            </a:r>
            <a:r>
              <a:rPr lang="en-US" baseline="0" dirty="0"/>
              <a:t> is a p</a:t>
            </a:r>
            <a:r>
              <a:rPr lang="en-US" dirty="0"/>
              <a:t>lethoric choice of methods</a:t>
            </a:r>
          </a:p>
          <a:p>
            <a:endParaRPr lang="en-US" dirty="0"/>
          </a:p>
          <a:p>
            <a:r>
              <a:rPr lang="en-US" dirty="0"/>
              <a:t>conservative will be more based on evidence without </a:t>
            </a:r>
            <a:r>
              <a:rPr lang="en-US" i="1" dirty="0" err="1"/>
              <a:t>ab</a:t>
            </a:r>
            <a:r>
              <a:rPr lang="en-US" i="1" dirty="0"/>
              <a:t>-initio</a:t>
            </a:r>
            <a:r>
              <a:rPr lang="en-US" i="1" baseline="0" dirty="0"/>
              <a:t> </a:t>
            </a:r>
            <a:r>
              <a:rPr lang="en-US" baseline="0" dirty="0"/>
              <a:t>(</a:t>
            </a:r>
            <a:r>
              <a:rPr lang="en-US" baseline="0" dirty="0" err="1"/>
              <a:t>Ensembl</a:t>
            </a:r>
            <a:r>
              <a:rPr lang="en-US" baseline="0" dirty="0"/>
              <a:t>). &lt;= You want only real/existing gene</a:t>
            </a:r>
          </a:p>
          <a:p>
            <a:r>
              <a:rPr lang="en-US" baseline="0" dirty="0"/>
              <a:t>Exhaustive will be more </a:t>
            </a:r>
            <a:r>
              <a:rPr lang="en-US" i="1" baseline="0" dirty="0" err="1"/>
              <a:t>ab</a:t>
            </a:r>
            <a:r>
              <a:rPr lang="en-US" i="1" baseline="0" dirty="0"/>
              <a:t> initio 	&lt;=</a:t>
            </a:r>
            <a:r>
              <a:rPr lang="en-US" i="0" u="none" baseline="0" dirty="0"/>
              <a:t> you don’t care about over prediction (you will filter … by </a:t>
            </a:r>
            <a:r>
              <a:rPr lang="en-US" i="0" u="none" baseline="0" dirty="0" err="1"/>
              <a:t>clusterisation</a:t>
            </a:r>
            <a:r>
              <a:rPr lang="en-US" i="0" u="none" baseline="0" dirty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4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81608C9-D40F-BC4E-8FBC-1748111C5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69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know how to stop,</a:t>
            </a:r>
            <a:r>
              <a:rPr lang="en-US" baseline="0" dirty="0"/>
              <a:t> otherwise you could spend your whole thesis on an annotation. So when is good enough for the scientific question you want to answer, don’t hesitate to stop.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35EAAB51-A822-DD40-92F7-ED7D3024B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made</a:t>
            </a:r>
            <a:r>
              <a:rPr lang="en-US" baseline="0" dirty="0"/>
              <a:t> based on </a:t>
            </a:r>
            <a:r>
              <a:rPr lang="fr-FR" baseline="0" dirty="0"/>
              <a:t>10.1371/journal.pone0050609.t001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/>
              <a:t>)</a:t>
            </a:r>
          </a:p>
          <a:p>
            <a:endParaRPr lang="en-US" dirty="0"/>
          </a:p>
          <a:p>
            <a:r>
              <a:rPr lang="en-US" dirty="0"/>
              <a:t>CRAIG</a:t>
            </a:r>
            <a:r>
              <a:rPr lang="en-US" baseline="0" dirty="0"/>
              <a:t> = </a:t>
            </a:r>
            <a:r>
              <a:rPr lang="en-US" baseline="0" dirty="0" err="1"/>
              <a:t>abinitio</a:t>
            </a:r>
            <a:r>
              <a:rPr lang="en-US" baseline="0" dirty="0"/>
              <a:t> the first CRF (conditional random fields ) (1 CRF). Use only </a:t>
            </a:r>
            <a:r>
              <a:rPr lang="en-US" baseline="0" dirty="0" err="1"/>
              <a:t>targested</a:t>
            </a:r>
            <a:r>
              <a:rPr lang="en-US" baseline="0" dirty="0"/>
              <a:t> genome</a:t>
            </a:r>
          </a:p>
          <a:p>
            <a:r>
              <a:rPr lang="en-US" baseline="0" dirty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Contrast = 3em CRF , Use multi genome</a:t>
            </a:r>
          </a:p>
          <a:p>
            <a:r>
              <a:rPr lang="en-US" dirty="0"/>
              <a:t>FGENESH</a:t>
            </a:r>
            <a:r>
              <a:rPr lang="en-US" baseline="0" dirty="0"/>
              <a:t> = widely used for plant</a:t>
            </a:r>
          </a:p>
          <a:p>
            <a:endParaRPr lang="en-US" baseline="0" dirty="0"/>
          </a:p>
          <a:p>
            <a:r>
              <a:rPr lang="en-US" baseline="0" dirty="0" err="1"/>
              <a:t>Salzberg</a:t>
            </a:r>
            <a:r>
              <a:rPr lang="en-US" baseline="0" dirty="0"/>
              <a:t> says: </a:t>
            </a:r>
            <a:r>
              <a:rPr lang="en-US" sz="1200" u="sng" dirty="0">
                <a:latin typeface="Arial" charset="0"/>
                <a:cs typeface="Arial" charset="0"/>
              </a:rPr>
              <a:t>Integrated approaches</a:t>
            </a:r>
            <a:r>
              <a:rPr lang="en-US" sz="1200" dirty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/>
          </a:p>
          <a:p>
            <a:r>
              <a:rPr lang="en-US" sz="1200" dirty="0">
                <a:latin typeface="Arial" charset="0"/>
                <a:cs typeface="Arial" charset="0"/>
              </a:rPr>
              <a:t>Jigsaw, </a:t>
            </a:r>
            <a:r>
              <a:rPr lang="en-US" sz="1200" dirty="0" err="1">
                <a:latin typeface="Arial" charset="0"/>
                <a:cs typeface="Arial" charset="0"/>
              </a:rPr>
              <a:t>EuGène</a:t>
            </a:r>
            <a:r>
              <a:rPr lang="en-US" sz="1200" dirty="0">
                <a:latin typeface="Arial" charset="0"/>
                <a:cs typeface="Arial" charset="0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Dans</a:t>
            </a:r>
            <a:r>
              <a:rPr lang="en-US" dirty="0"/>
              <a:t> la publication</a:t>
            </a:r>
            <a:r>
              <a:rPr lang="en-US" baseline="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E9FF697-23F7-AA42-92C8-09D10DCCA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Ab </a:t>
            </a:r>
            <a:r>
              <a:rPr lang="sv-SE" dirty="0" err="1"/>
              <a:t>initio</a:t>
            </a:r>
            <a:r>
              <a:rPr lang="sv-SE" dirty="0"/>
              <a:t> from the </a:t>
            </a:r>
            <a:r>
              <a:rPr lang="sv-SE" dirty="0" err="1"/>
              <a:t>begining</a:t>
            </a:r>
            <a:endParaRPr lang="sv-SE" dirty="0"/>
          </a:p>
          <a:p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predic-tion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information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genomicsequence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EF95E03-980F-9E4F-B51E-354EE3FCD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D9A4-B59D-5C4D-AE35-3EE59F67CB47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994E-F4A5-0C45-B685-AD881D55DFBD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63CE-B9B2-CB4B-A6B4-7FDDEFCEAF47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8AD6-53D9-1A41-B00B-ACD70BCD1896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B279-C3E4-BF4B-9879-1107EC55D116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92E-F021-E943-B48C-410076329F4C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986-DF63-474E-95A6-25177D51A056}" type="datetime1">
              <a:rPr lang="sv-SE" smtClean="0"/>
              <a:t>2021-04-28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1E1F-ED0A-5943-9DC2-A8A392F1AEF1}" type="datetime1">
              <a:rPr lang="sv-SE" smtClean="0"/>
              <a:t>2021-04-28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A72D-EA44-EC4F-B664-6D0CA9101F6E}" type="datetime1">
              <a:rPr lang="sv-SE" smtClean="0"/>
              <a:t>2021-04-28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FC3-9ABE-5443-9BCF-3E7DA1B23FCA}" type="datetime1">
              <a:rPr lang="sv-SE" smtClean="0"/>
              <a:t>2021-04-28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3A2-BEAE-044F-AAE0-4981306DB832}" type="datetime1">
              <a:rPr lang="sv-SE" smtClean="0"/>
              <a:t>2021-04-28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C72-C5F8-7447-A07A-A79FD7BAE92B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B6E1-2829-9D41-A40B-7BD7A967DA31}" type="datetime1">
              <a:rPr lang="sv-SE" smtClean="0"/>
              <a:t>2021-04-28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A03-1D3C-8948-A2C5-08370FDFF68F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D049-9C9C-474B-BDBE-F19FC60A49B5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0A15-4B2E-5D40-9197-67931200B2DA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BFE-B581-F14E-AE1F-6036FFA683D8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9CB6-99B2-FA49-AD35-3C4C4E0CEFB4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5DB4-CBEB-CE4B-B52C-5DD51B844995}" type="datetime1">
              <a:rPr lang="sv-SE" smtClean="0"/>
              <a:t>2021-04-28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A045-B791-B049-A409-1CB600ABC168}" type="datetime1">
              <a:rPr lang="sv-SE" smtClean="0"/>
              <a:t>2021-04-28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D28-122F-0B4A-BFC6-6F6CF35DE14B}" type="datetime1">
              <a:rPr lang="sv-SE" smtClean="0"/>
              <a:t>2021-04-28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B08-B795-5E4A-A7F5-99B8F41A3AB8}" type="datetime1">
              <a:rPr lang="sv-SE" smtClean="0"/>
              <a:t>2021-04-28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260-4BF1-9C4A-AF6E-FF600928FC89}" type="datetime1">
              <a:rPr lang="sv-SE" smtClean="0"/>
              <a:t>2021-04-28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EF13-1772-214C-8201-93D9262DE327}" type="datetime1">
              <a:rPr lang="sv-SE" smtClean="0"/>
              <a:t>2021-04-28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64E2-E4D8-944A-9674-6A637C77BD71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1578" y="6356350"/>
            <a:ext cx="845222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8A48-E6FF-144D-BABD-A6CFC28AE90B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annotation_tools_genome.md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Methods in genome annotation</a:t>
            </a: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Lucile Soler, PhD</a:t>
            </a:r>
          </a:p>
          <a:p>
            <a:r>
              <a:rPr lang="sv-SE" sz="1600" b="0" dirty="0"/>
              <a:t>Jacques </a:t>
            </a:r>
            <a:r>
              <a:rPr lang="sv-SE" sz="1600" b="0" dirty="0" err="1"/>
              <a:t>Dainat</a:t>
            </a:r>
            <a:r>
              <a:rPr lang="sv-SE" sz="1600" b="0" dirty="0"/>
              <a:t>, PhD</a:t>
            </a:r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Tromsø </a:t>
            </a:r>
            <a:r>
              <a:rPr lang="mr-IN" sz="1600" b="0" dirty="0"/>
              <a:t>–</a:t>
            </a:r>
            <a:r>
              <a:rPr lang="sv-SE" sz="1600" b="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Similarity-based methods :</a:t>
            </a:r>
            <a:r>
              <a:rPr lang="en-US" sz="24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rgbClr val="000000"/>
                </a:solidFill>
              </a:rPr>
              <a:t>cDNAs</a:t>
            </a:r>
            <a:r>
              <a:rPr lang="en-US" dirty="0">
                <a:solidFill>
                  <a:srgbClr val="000000"/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rgbClr val="984807"/>
                </a:solidFill>
              </a:rPr>
              <a:t>Ab</a:t>
            </a:r>
            <a:r>
              <a:rPr lang="en-US" sz="2000" i="1" dirty="0">
                <a:solidFill>
                  <a:srgbClr val="984807"/>
                </a:solidFill>
              </a:rPr>
              <a:t> initio </a:t>
            </a:r>
            <a:r>
              <a:rPr lang="en-US" sz="2000" dirty="0">
                <a:solidFill>
                  <a:srgbClr val="984807"/>
                </a:solidFill>
              </a:rPr>
              <a:t>prediction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tx1"/>
                </a:solidFill>
              </a:rPr>
              <a:t>Likelihood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based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984807"/>
                </a:solidFill>
              </a:rPr>
              <a:t>Hybrid (</a:t>
            </a:r>
            <a:r>
              <a:rPr lang="en-US" sz="2000" i="1" dirty="0">
                <a:solidFill>
                  <a:srgbClr val="984807"/>
                </a:solidFill>
              </a:rPr>
              <a:t>Ab initio </a:t>
            </a:r>
            <a:r>
              <a:rPr lang="en-US" sz="2000" dirty="0">
                <a:solidFill>
                  <a:srgbClr val="984807"/>
                </a:solidFill>
              </a:rPr>
              <a:t>evidence-driven)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Ab initio </a:t>
            </a:r>
            <a:r>
              <a:rPr lang="en-US" dirty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Comparative (homology) based gene finders :</a:t>
            </a:r>
            <a:r>
              <a:rPr lang="en-US" sz="2400" dirty="0">
                <a:solidFill>
                  <a:srgbClr val="984807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Chooser, combiner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805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93305"/>
            <a:ext cx="9144000" cy="241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These use similarity to annotate sequences like 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Proteins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Transcripts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ESTs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1399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2.1. Extrinsic approaches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Similarity-based methods </a:t>
            </a:r>
            <a:endParaRPr 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5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258588-510C-E549-A123-BD6F4D89FC1C}"/>
              </a:ext>
            </a:extLst>
          </p:cNvPr>
          <p:cNvSpPr/>
          <p:nvPr/>
        </p:nvSpPr>
        <p:spPr>
          <a:xfrm>
            <a:off x="0" y="4606574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80342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1687" y="1404897"/>
            <a:ext cx="8611221" cy="273843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sequences are aligned to the genome</a:t>
            </a: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Conserved in sequence =&gt; conserved annotation with little noise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7" name="Picture 6" descr="Screen Shot 2018-02-28 at 17.1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116"/>
            <a:ext cx="9144000" cy="40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/>
              <a:t>Limits 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Related to pre-existing data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from model organisms often used =&gt; bias?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can be incomplete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can be wrong (</a:t>
            </a:r>
            <a:r>
              <a:rPr lang="en-US" sz="2000" dirty="0"/>
              <a:t>PE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No UTR</a:t>
            </a:r>
          </a:p>
          <a:p>
            <a:pPr lvl="2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51515" y="3914785"/>
            <a:ext cx="76387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/>
              <a:t>&gt;sp|Q9NSK7|CS012_HUMAN Protein C19orf12 OS=Homo sapiens OX=9606 GN=C19orf12 </a:t>
            </a:r>
            <a:r>
              <a:rPr lang="en-US" sz="1200" b="1" dirty="0"/>
              <a:t>PE=1</a:t>
            </a:r>
            <a:r>
              <a:rPr lang="en-US" sz="1200" dirty="0"/>
              <a:t> SV=3</a:t>
            </a:r>
          </a:p>
          <a:p>
            <a:r>
              <a:rPr lang="en-US" sz="1200" dirty="0"/>
              <a:t>MERLKSHKPATMTIMVEDIMKLLCSLSGERKMKAAVKHSGKGALVTGAMAFVGGLVGGPP</a:t>
            </a:r>
          </a:p>
          <a:p>
            <a:r>
              <a:rPr lang="en-US" sz="1200" dirty="0"/>
              <a:t>GLAVGGAVGGLLGAWMTSGQFKPVPQILMELPPAEQQRLFNEAAAIIRHLEWTDAVQLTA</a:t>
            </a:r>
          </a:p>
          <a:p>
            <a:r>
              <a:rPr lang="en-US" sz="1200" dirty="0"/>
              <a:t>LVMGSEALQQQLLAMLVNYVTKELRAEIQYDD</a:t>
            </a:r>
          </a:p>
          <a:p>
            <a:endParaRPr lang="en-US" sz="1200" dirty="0"/>
          </a:p>
          <a:p>
            <a:r>
              <a:rPr lang="en-US" sz="1200" dirty="0"/>
              <a:t>&gt;sp|Q2V2T9|SCL16_ARATH Putative scarecrow-like protein 16 OS=Arabidopsis thaliana OX=3702 GN=SCL16 </a:t>
            </a:r>
            <a:r>
              <a:rPr lang="en-US" sz="1200" b="1" dirty="0"/>
              <a:t>PE=5</a:t>
            </a:r>
            <a:r>
              <a:rPr lang="en-US" sz="1200" dirty="0"/>
              <a:t> SV=1</a:t>
            </a:r>
          </a:p>
          <a:p>
            <a:r>
              <a:rPr lang="en-US" sz="1200" dirty="0"/>
              <a:t>MQIPTLIDSMANKLHKKPPPLLKLTVIASDAEFHPPPLLGISYEELGSKLVNFATTRNVA</a:t>
            </a:r>
          </a:p>
          <a:p>
            <a:r>
              <a:rPr lang="en-US" sz="1200" dirty="0"/>
              <a:t>MEFRIISSSYSDGLSSLIEQLRIDPFVFNEALVVNCHMMLHYIPDEILTSNLRSVFLKEL</a:t>
            </a:r>
          </a:p>
          <a:p>
            <a:r>
              <a:rPr lang="en-US" sz="1200" dirty="0"/>
              <a:t>RDLNPTIVTLIDEDSDFTSTNFISRLRSLYNYMWIPYDTAEMFLTRGSEQRQWYEADISW</a:t>
            </a:r>
          </a:p>
          <a:p>
            <a:r>
              <a:rPr lang="en-US" sz="1200" dirty="0"/>
              <a:t>KIDNVVAKEGAERVERLEPKSR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77331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9705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data used: 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236456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675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236456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263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763" y="236456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23850" y="1572403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51050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284663" y="2004203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6443663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3276600" y="2004203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5435600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27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7812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3238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83883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1271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611188" y="258046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0105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7380288" y="265190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3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8175" y="392984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87675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67175" y="392984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48263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27763" y="392984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08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3850" y="3137678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36" name="TextBox 44"/>
          <p:cNvSpPr txBox="1">
            <a:spLocks noChangeArrowheads="1"/>
          </p:cNvSpPr>
          <p:nvPr/>
        </p:nvSpPr>
        <p:spPr bwMode="auto">
          <a:xfrm>
            <a:off x="3238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37" name="TextBox 45"/>
          <p:cNvSpPr txBox="1">
            <a:spLocks noChangeArrowheads="1"/>
          </p:cNvSpPr>
          <p:nvPr/>
        </p:nvSpPr>
        <p:spPr bwMode="auto">
          <a:xfrm>
            <a:off x="83883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1271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611188" y="414574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0105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9"/>
          <p:cNvSpPr txBox="1">
            <a:spLocks noChangeArrowheads="1"/>
          </p:cNvSpPr>
          <p:nvPr/>
        </p:nvSpPr>
        <p:spPr bwMode="auto">
          <a:xfrm>
            <a:off x="7380288" y="421717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572000" y="272492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50"/>
          <p:cNvSpPr txBox="1">
            <a:spLocks noChangeArrowheads="1"/>
          </p:cNvSpPr>
          <p:nvPr/>
        </p:nvSpPr>
        <p:spPr bwMode="auto">
          <a:xfrm>
            <a:off x="4643438" y="286939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4572000" y="438069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55"/>
          <p:cNvSpPr txBox="1">
            <a:spLocks noChangeArrowheads="1"/>
          </p:cNvSpPr>
          <p:nvPr/>
        </p:nvSpPr>
        <p:spPr bwMode="auto">
          <a:xfrm>
            <a:off x="4905375" y="4525153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8175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7" name="TextBox 62"/>
          <p:cNvSpPr txBox="1">
            <a:spLocks noChangeArrowheads="1"/>
          </p:cNvSpPr>
          <p:nvPr/>
        </p:nvSpPr>
        <p:spPr bwMode="auto">
          <a:xfrm>
            <a:off x="1908175" y="524429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2711450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925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51500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2" name="TextBox 68"/>
          <p:cNvSpPr txBox="1">
            <a:spLocks noChangeArrowheads="1"/>
          </p:cNvSpPr>
          <p:nvPr/>
        </p:nvSpPr>
        <p:spPr bwMode="auto">
          <a:xfrm>
            <a:off x="6732588" y="524429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6354763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70"/>
          <p:cNvSpPr txBox="1">
            <a:spLocks noChangeArrowheads="1"/>
          </p:cNvSpPr>
          <p:nvPr/>
        </p:nvSpPr>
        <p:spPr bwMode="auto">
          <a:xfrm>
            <a:off x="5724525" y="560465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1908175" y="4164790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29876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40671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45720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56515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5651500" y="4164790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85"/>
          <p:cNvSpPr txBox="1">
            <a:spLocks noChangeArrowheads="1"/>
          </p:cNvSpPr>
          <p:nvPr/>
        </p:nvSpPr>
        <p:spPr bwMode="auto">
          <a:xfrm>
            <a:off x="2195513" y="560465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62" name="TextBox 83"/>
          <p:cNvSpPr txBox="1">
            <a:spLocks noChangeArrowheads="1"/>
          </p:cNvSpPr>
          <p:nvPr/>
        </p:nvSpPr>
        <p:spPr bwMode="auto">
          <a:xfrm>
            <a:off x="395288" y="474105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4572000" y="567767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84"/>
          <p:cNvSpPr txBox="1">
            <a:spLocks noChangeArrowheads="1"/>
          </p:cNvSpPr>
          <p:nvPr/>
        </p:nvSpPr>
        <p:spPr bwMode="auto">
          <a:xfrm>
            <a:off x="4067175" y="6468253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65" name="TextBox 86"/>
          <p:cNvSpPr txBox="1">
            <a:spLocks noChangeArrowheads="1"/>
          </p:cNvSpPr>
          <p:nvPr/>
        </p:nvSpPr>
        <p:spPr bwMode="auto">
          <a:xfrm>
            <a:off x="1835150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6" name="TextBox 90"/>
          <p:cNvSpPr txBox="1">
            <a:spLocks noChangeArrowheads="1"/>
          </p:cNvSpPr>
          <p:nvPr/>
        </p:nvSpPr>
        <p:spPr bwMode="auto">
          <a:xfrm>
            <a:off x="3995738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7" name="TextBox 91"/>
          <p:cNvSpPr txBox="1">
            <a:spLocks noChangeArrowheads="1"/>
          </p:cNvSpPr>
          <p:nvPr/>
        </p:nvSpPr>
        <p:spPr bwMode="auto">
          <a:xfrm>
            <a:off x="6156325" y="2509028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8" name="TextBox 12293"/>
          <p:cNvSpPr txBox="1">
            <a:spLocks noChangeArrowheads="1"/>
          </p:cNvSpPr>
          <p:nvPr/>
        </p:nvSpPr>
        <p:spPr bwMode="auto">
          <a:xfrm>
            <a:off x="8820150" y="3877453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69" name="TextBox 102"/>
          <p:cNvSpPr txBox="1">
            <a:spLocks noChangeArrowheads="1"/>
          </p:cNvSpPr>
          <p:nvPr/>
        </p:nvSpPr>
        <p:spPr bwMode="auto">
          <a:xfrm>
            <a:off x="8928100" y="4093353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70" name="TextBox 104"/>
          <p:cNvSpPr txBox="1">
            <a:spLocks noChangeArrowheads="1"/>
          </p:cNvSpPr>
          <p:nvPr/>
        </p:nvSpPr>
        <p:spPr bwMode="auto">
          <a:xfrm>
            <a:off x="7164388" y="524429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71" name="TextBox 106"/>
          <p:cNvSpPr txBox="1">
            <a:spLocks noChangeArrowheads="1"/>
          </p:cNvSpPr>
          <p:nvPr/>
        </p:nvSpPr>
        <p:spPr bwMode="auto">
          <a:xfrm>
            <a:off x="2700338" y="2509028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2" name="TextBox 107"/>
          <p:cNvSpPr txBox="1">
            <a:spLocks noChangeArrowheads="1"/>
          </p:cNvSpPr>
          <p:nvPr/>
        </p:nvSpPr>
        <p:spPr bwMode="auto">
          <a:xfrm>
            <a:off x="4859338" y="2488390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3" name="TextBox 108"/>
          <p:cNvSpPr txBox="1">
            <a:spLocks noChangeArrowheads="1"/>
          </p:cNvSpPr>
          <p:nvPr/>
        </p:nvSpPr>
        <p:spPr bwMode="auto">
          <a:xfrm>
            <a:off x="7019925" y="2509028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Oval 73"/>
          <p:cNvSpPr/>
          <p:nvPr/>
        </p:nvSpPr>
        <p:spPr>
          <a:xfrm>
            <a:off x="1403350" y="5028390"/>
            <a:ext cx="6985000" cy="792163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8883"/>
            <a:ext cx="438896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1408471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From the same organism as the genomic data =&gt; unbiased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Sample different tissues or life stages if possible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short-reads: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 need to be assembled first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Genome guided assembly</a:t>
            </a:r>
          </a:p>
          <a:p>
            <a:pPr lvl="3">
              <a:lnSpc>
                <a:spcPct val="80000"/>
              </a:lnSpc>
              <a:buFont typeface="Symbol" charset="0"/>
              <a:buChar char=""/>
            </a:pPr>
            <a:r>
              <a:rPr lang="en-US" sz="2000" dirty="0"/>
              <a:t> </a:t>
            </a:r>
            <a:r>
              <a:rPr lang="en-US" sz="2000" dirty="0" err="1"/>
              <a:t>Stringtie</a:t>
            </a:r>
            <a:r>
              <a:rPr lang="en-US" sz="2000" dirty="0"/>
              <a:t>: mapped reads -&gt; transcripts</a:t>
            </a:r>
          </a:p>
          <a:p>
            <a:pPr lvl="2">
              <a:lnSpc>
                <a:spcPct val="80000"/>
              </a:lnSpc>
            </a:pPr>
            <a:r>
              <a:rPr lang="en-US" sz="2000" i="1" dirty="0">
                <a:solidFill>
                  <a:srgbClr val="000000"/>
                </a:solidFill>
                <a:latin typeface="Calibri" charset="0"/>
                <a:ea typeface="MS PGothic" charset="0"/>
              </a:rPr>
              <a:t>De novo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</a:t>
            </a:r>
            <a:r>
              <a:rPr lang="en-US" sz="2000" dirty="0"/>
              <a:t>=&gt;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Trinity: assembles transcripts without a genome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Long-reads: </a:t>
            </a:r>
            <a:r>
              <a:rPr lang="en-US" sz="2000" dirty="0" err="1">
                <a:solidFill>
                  <a:srgbClr val="000000"/>
                </a:solidFill>
              </a:rPr>
              <a:t>IsoSeq</a:t>
            </a:r>
            <a:r>
              <a:rPr lang="en-US" sz="2000" dirty="0">
                <a:solidFill>
                  <a:srgbClr val="000000"/>
                </a:solidFill>
              </a:rPr>
              <a:t> …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4" name="Picture 4" descr="TrinityCompositeLogo.png">
            <a:extLst>
              <a:ext uri="{FF2B5EF4-FFF2-40B4-BE49-F238E27FC236}">
                <a16:creationId xmlns:a16="http://schemas.microsoft.com/office/drawing/2014/main" id="{3AD61A14-D621-7B4A-8F7B-F0CA6A882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45" y="5174838"/>
            <a:ext cx="1622191" cy="106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31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439096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047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b="1" dirty="0"/>
              <a:t>Limits :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/!\ Can be very noisy (tissue/species dependent), can include pre-mRNA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Avoid gonads and brain ; muscle is good</a:t>
            </a:r>
          </a:p>
          <a:p>
            <a:pPr marL="0" lvl="1" indent="0">
              <a:buNone/>
            </a:pPr>
            <a:r>
              <a:rPr lang="en-US" sz="2000" dirty="0"/>
              <a:t>Hard to catch low expressed / peculiar expressed (stage of life, condition, etc…) / isoforms</a:t>
            </a:r>
          </a:p>
          <a:p>
            <a:pPr marL="0" lvl="1" indent="0">
              <a:buNone/>
            </a:pP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short-reads:</a:t>
            </a:r>
          </a:p>
          <a:p>
            <a:pPr lvl="1"/>
            <a:r>
              <a:rPr lang="en-US" sz="2000" dirty="0"/>
              <a:t>Transcriptome assembly errors</a:t>
            </a:r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Long-reads:</a:t>
            </a:r>
          </a:p>
          <a:p>
            <a:pPr lvl="1"/>
            <a:r>
              <a:rPr lang="en-US" sz="2000" dirty="0"/>
              <a:t> error rate / frameshift / indels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lvl="1" indent="0">
              <a:buNone/>
            </a:pPr>
            <a:endParaRPr lang="en-US" sz="2000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1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5391618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Protein / transcripts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17626"/>
            <a:ext cx="8686800" cy="565149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Rough approximation (fast)</a:t>
            </a:r>
          </a:p>
          <a:p>
            <a:pPr marL="1371600" lvl="3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828836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Splice-site aware alignment (slow – moderately slow) 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48100" y="1212850"/>
          <a:ext cx="4178300" cy="1341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Blastn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Pmatch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Vsearch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tblastn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NSimScan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PSimScan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48100" y="3333751"/>
          <a:ext cx="4178300" cy="1376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Gmap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Genewise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951892" y="6269048"/>
            <a:ext cx="40745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 descr="Screen Shot 2016-04-14 at 16.07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615059"/>
            <a:ext cx="3390900" cy="30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5119" y="5864584"/>
            <a:ext cx="461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a probabilistic models to predict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2.2 Intrinsic / </a:t>
            </a:r>
            <a:r>
              <a:rPr lang="en-US" sz="3600" b="1" i="1" dirty="0"/>
              <a:t>ab initio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360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1. Introduction</a:t>
            </a:r>
          </a:p>
          <a:p>
            <a:pPr marL="457200" lvl="1" indent="0">
              <a:buNone/>
            </a:pPr>
            <a:r>
              <a:rPr lang="en-US" sz="2400" dirty="0"/>
              <a:t>2. </a:t>
            </a:r>
            <a:r>
              <a:rPr lang="en-US" sz="2400" dirty="0">
                <a:solidFill>
                  <a:srgbClr val="000000"/>
                </a:solidFill>
              </a:rPr>
              <a:t>The different annotation m</a:t>
            </a:r>
            <a:r>
              <a:rPr lang="en-US" sz="2400" dirty="0"/>
              <a:t>ethods </a:t>
            </a:r>
            <a:r>
              <a:rPr lang="en-US" sz="2400" dirty="0">
                <a:solidFill>
                  <a:srgbClr val="000000"/>
                </a:solidFill>
              </a:rPr>
              <a:t>(coding genes)</a:t>
            </a:r>
          </a:p>
          <a:p>
            <a:pPr marL="914400" lvl="2" indent="0">
              <a:buNone/>
            </a:pPr>
            <a:r>
              <a:rPr lang="en-US" sz="2400" dirty="0"/>
              <a:t>2.1	Extrinsic / similarity-based</a:t>
            </a:r>
          </a:p>
          <a:p>
            <a:pPr marL="914400" lvl="2" indent="0">
              <a:buNone/>
            </a:pPr>
            <a:r>
              <a:rPr lang="en-US" sz="2400" i="1" dirty="0"/>
              <a:t>2.2	</a:t>
            </a:r>
            <a:r>
              <a:rPr lang="en-US" sz="2400" dirty="0"/>
              <a:t>Intrinsic / </a:t>
            </a:r>
            <a:r>
              <a:rPr lang="en-US" sz="2400" i="1" dirty="0"/>
              <a:t>ab initio</a:t>
            </a:r>
          </a:p>
          <a:p>
            <a:pPr marL="914400" lvl="2" indent="0">
              <a:buNone/>
            </a:pPr>
            <a:r>
              <a:rPr lang="en-US" sz="2400" dirty="0"/>
              <a:t>2.3	Hybrid : </a:t>
            </a:r>
            <a:r>
              <a:rPr lang="en-US" sz="2400" i="1" dirty="0"/>
              <a:t>Ab initio </a:t>
            </a:r>
            <a:r>
              <a:rPr lang="en-US" sz="2400" dirty="0"/>
              <a:t>evidence-driven</a:t>
            </a:r>
          </a:p>
          <a:p>
            <a:pPr marL="914400" lvl="2" indent="0">
              <a:buNone/>
            </a:pPr>
            <a:r>
              <a:rPr lang="en-US" sz="2400" dirty="0"/>
              <a:t>2.4 comparative</a:t>
            </a:r>
          </a:p>
          <a:p>
            <a:pPr marL="914400" lvl="2" indent="0">
              <a:buNone/>
            </a:pPr>
            <a:r>
              <a:rPr lang="en-US" sz="2400" dirty="0"/>
              <a:t>2.5	Combiner / chooser</a:t>
            </a:r>
          </a:p>
          <a:p>
            <a:pPr marL="914400" lvl="2" indent="0">
              <a:buNone/>
            </a:pPr>
            <a:r>
              <a:rPr lang="en-US" sz="2400" dirty="0"/>
              <a:t>2.6	Pipeline</a:t>
            </a:r>
          </a:p>
          <a:p>
            <a:pPr marL="514350" lvl="1" indent="0">
              <a:buNone/>
            </a:pPr>
            <a:r>
              <a:rPr lang="en-US" sz="2400" dirty="0"/>
              <a:t>3. Annotation of other genome features</a:t>
            </a:r>
            <a:endParaRPr lang="en-US" sz="2400" dirty="0">
              <a:solidFill>
                <a:srgbClr val="000000"/>
              </a:solidFill>
            </a:endParaRPr>
          </a:p>
          <a:p>
            <a:pPr marL="514350" lvl="1" indent="0">
              <a:buNone/>
            </a:pPr>
            <a:r>
              <a:rPr lang="en-US" sz="2400" dirty="0"/>
              <a:t>4. Annotation assessment</a:t>
            </a:r>
          </a:p>
          <a:p>
            <a:pPr marL="514350" lvl="1" indent="0">
              <a:buNone/>
            </a:pPr>
            <a:r>
              <a:rPr lang="en-US" sz="2400" dirty="0"/>
              <a:t>5. To resume / Closing remarks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D522F9-E9EB-2F42-879F-C8FF6D92A5ED}"/>
              </a:ext>
            </a:extLst>
          </p:cNvPr>
          <p:cNvSpPr/>
          <p:nvPr/>
        </p:nvSpPr>
        <p:spPr>
          <a:xfrm>
            <a:off x="11590" y="4968480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89251"/>
            <a:ext cx="50018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based on </a:t>
            </a:r>
            <a:r>
              <a:rPr lang="en-US" b="1" dirty="0"/>
              <a:t>gene content :</a:t>
            </a:r>
          </a:p>
          <a:p>
            <a:r>
              <a:rPr lang="en-US" sz="1400" dirty="0"/>
              <a:t>(statistical properties of protein-coding sequence )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codon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hexamer</a:t>
            </a:r>
            <a:r>
              <a:rPr lang="en-US" dirty="0"/>
              <a:t>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GC content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compositional bias between codon positions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nucleotide periodicity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exon/intron size</a:t>
            </a:r>
          </a:p>
          <a:p>
            <a:pPr marL="742950" lvl="1" indent="-285750">
              <a:buFont typeface="Arial"/>
              <a:buChar char="•"/>
            </a:pP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6462" y="1689251"/>
            <a:ext cx="4572000" cy="2862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dirty="0"/>
              <a:t>and 	on </a:t>
            </a:r>
            <a:r>
              <a:rPr lang="en-US" b="1" dirty="0"/>
              <a:t>signal detection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Promoter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ORF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Start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Splice site (Donor and acceptor)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Stop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Poly(A) tail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CpG</a:t>
            </a:r>
            <a:r>
              <a:rPr lang="en-US" dirty="0"/>
              <a:t> islands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6441" y="492586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=&gt; </a:t>
            </a:r>
            <a:r>
              <a:rPr lang="en-US" i="1" dirty="0"/>
              <a:t>Ab initio </a:t>
            </a:r>
            <a:r>
              <a:rPr lang="en-US" dirty="0"/>
              <a:t>tools will combine this information through different Probabilistic models: HMM, GHMM, WAM, etc.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6441" y="562332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These models need to be created if not already existing for your organism =&gt; </a:t>
            </a:r>
            <a:r>
              <a:rPr lang="en-US" b="1" dirty="0"/>
              <a:t>training!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77ED9-40C4-0A44-A2EC-1D89926F7C51}"/>
              </a:ext>
            </a:extLst>
          </p:cNvPr>
          <p:cNvSpPr/>
          <p:nvPr/>
        </p:nvSpPr>
        <p:spPr>
          <a:xfrm>
            <a:off x="0" y="110187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79766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Bacterial gene prediction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Short </a:t>
            </a:r>
            <a:r>
              <a:rPr lang="en-US" dirty="0" err="1">
                <a:solidFill>
                  <a:srgbClr val="000000"/>
                </a:solidFill>
              </a:rPr>
              <a:t>intergenic</a:t>
            </a:r>
            <a:r>
              <a:rPr lang="en-US" dirty="0">
                <a:solidFill>
                  <a:srgbClr val="000000"/>
                </a:solidFill>
              </a:rPr>
              <a:t> regions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Uninterrupted ORFs (No intron)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Very conserved signals</a:t>
            </a:r>
            <a:endParaRPr lang="en-US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r>
              <a:rPr lang="en-US" sz="1800" dirty="0"/>
              <a:t>easy problem: Accuracy &gt; 90%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shot 2019-06-28 at 13.10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1355"/>
            <a:ext cx="9144000" cy="17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20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Eukaryotic gene prediction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Presence of intron =&gt; structures Differ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Isoforms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New features (e.g. </a:t>
            </a:r>
            <a:r>
              <a:rPr lang="en-US" dirty="0" err="1">
                <a:solidFill>
                  <a:srgbClr val="000000"/>
                </a:solidFill>
              </a:rPr>
              <a:t>lncRNAs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5">
              <a:buFont typeface="Symbol" charset="0"/>
              <a:buChar char=""/>
            </a:pPr>
            <a:r>
              <a:rPr lang="en-US" sz="2200" dirty="0"/>
              <a:t> Hard problem: Accuracy &lt; 70%</a:t>
            </a:r>
          </a:p>
          <a:p>
            <a:pPr lvl="5">
              <a:buFont typeface="Symbol" charset="0"/>
              <a:buChar char=""/>
            </a:pPr>
            <a:r>
              <a:rPr lang="en-US" sz="2400" b="1" dirty="0"/>
              <a:t> Requires training </a:t>
            </a:r>
            <a:endParaRPr lang="en-US" sz="2200" b="1" dirty="0"/>
          </a:p>
        </p:txBody>
      </p:sp>
      <p:pic>
        <p:nvPicPr>
          <p:cNvPr id="7" name="Picture 6" descr="Screenshot 2019-06-28 at 13.14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79" y="2983010"/>
            <a:ext cx="5439402" cy="27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0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Ab-initio</a:t>
            </a:r>
            <a:r>
              <a:rPr lang="en-US" dirty="0"/>
              <a:t> tools need a probabilistic model (also called profile) =&gt; Training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Few self-trained tools, </a:t>
            </a:r>
            <a:r>
              <a:rPr lang="en-US" u="sng" dirty="0">
                <a:solidFill>
                  <a:srgbClr val="000000"/>
                </a:solidFill>
              </a:rPr>
              <a:t>most need a separate training procedure</a:t>
            </a:r>
          </a:p>
          <a:p>
            <a:pPr lvl="1"/>
            <a:r>
              <a:rPr lang="en-US" dirty="0"/>
              <a:t>The quality of the gene-finder results, hugely, relies on the quality of the training!</a:t>
            </a:r>
          </a:p>
          <a:p>
            <a:pPr lvl="1"/>
            <a:r>
              <a:rPr lang="en-US" dirty="0"/>
              <a:t>Needs training for every genome (= different training sets) </a:t>
            </a: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</a:rPr>
              <a:t>Training: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/>
              <a:t>sets of high quality genes (&gt;500)</a:t>
            </a:r>
          </a:p>
          <a:p>
            <a:pPr marL="914400" lvl="2" indent="0">
              <a:buNone/>
            </a:pPr>
            <a:r>
              <a:rPr lang="en-US" dirty="0"/>
              <a:t>	=&gt; These ”known” genes are usually inferred from aligned transcripts or proteins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7643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dirty="0"/>
              <a:t>Training </a:t>
            </a:r>
            <a:r>
              <a:rPr lang="en-US" sz="2400" i="1" dirty="0" err="1"/>
              <a:t>ab</a:t>
            </a:r>
            <a:r>
              <a:rPr lang="en-US" sz="2400" i="1" dirty="0"/>
              <a:t>-initio</a:t>
            </a:r>
            <a:r>
              <a:rPr lang="en-US" sz="2400" dirty="0"/>
              <a:t> gene-finders</a:t>
            </a:r>
          </a:p>
        </p:txBody>
      </p:sp>
      <p:pic>
        <p:nvPicPr>
          <p:cNvPr id="7" name="Platshållare för innehåll 3" descr="Skärmavbild 2012-10-09 kl. 12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18269" r="2431" b="63718"/>
          <a:stretch>
            <a:fillRect/>
          </a:stretch>
        </p:blipFill>
        <p:spPr bwMode="auto">
          <a:xfrm>
            <a:off x="1337752" y="3656997"/>
            <a:ext cx="695801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610" y="3287665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fungal genome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8653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Fungi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39003"/>
            <a:ext cx="7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Plants</a:t>
            </a:r>
          </a:p>
        </p:txBody>
      </p:sp>
    </p:spTree>
    <p:extLst>
      <p:ext uri="{BB962C8B-B14F-4D97-AF65-F5344CB8AC3E}">
        <p14:creationId xmlns:p14="http://schemas.microsoft.com/office/powerpoint/2010/main" val="288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13" y="3986420"/>
            <a:ext cx="39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Sensitivity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is the proportion of true predictions compared to the total number of correct genes (including missed predictions)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615" y="1415534"/>
            <a:ext cx="48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Assess the quality of the</a:t>
            </a:r>
            <a:r>
              <a:rPr lang="en-US" i="1" dirty="0"/>
              <a:t>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model/training: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59" y="2551047"/>
            <a:ext cx="563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v-SE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846" y="2967335"/>
            <a:ext cx="39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0461" y="3986420"/>
            <a:ext cx="3917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66FF"/>
                </a:solidFill>
              </a:rPr>
              <a:t>Specificity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sv-SE" dirty="0"/>
              <a:t>is </a:t>
            </a:r>
            <a:r>
              <a:rPr lang="sv-SE" dirty="0" err="1"/>
              <a:t>calculated</a:t>
            </a:r>
            <a:r>
              <a:rPr lang="sv-SE" dirty="0"/>
              <a:t> as the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correct</a:t>
            </a:r>
            <a:r>
              <a:rPr lang="sv-SE" dirty="0"/>
              <a:t> negative </a:t>
            </a:r>
            <a:r>
              <a:rPr lang="sv-SE" dirty="0" err="1"/>
              <a:t>predictions</a:t>
            </a:r>
            <a:r>
              <a:rPr lang="sv-SE" dirty="0"/>
              <a:t> </a:t>
            </a:r>
            <a:r>
              <a:rPr lang="sv-SE" dirty="0" err="1"/>
              <a:t>divided</a:t>
            </a:r>
            <a:r>
              <a:rPr lang="sv-SE" dirty="0"/>
              <a:t> by the total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negatives.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9692" y="6083301"/>
            <a:ext cx="742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methods can approach 100% sensitivity, however as the sensitivity increases, accuracy suffers as a result of increased false positives.</a:t>
            </a: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515696" y="2479312"/>
            <a:ext cx="73868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1515696" y="3012712"/>
            <a:ext cx="7386882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515696" y="3536587"/>
            <a:ext cx="7386882" cy="952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225553" y="2866662"/>
            <a:ext cx="19685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5502153" y="2886200"/>
            <a:ext cx="2462212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662114" y="3400062"/>
            <a:ext cx="1858963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959353" y="3400062"/>
            <a:ext cx="16637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1515696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420125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452107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5491040" y="200941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5946653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7633921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7964365" y="201576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8915278" y="20252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22378" y="2010999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662115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638178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164866" y="1991949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FP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2219079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4705228" y="1991949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8144117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6427665" y="1991949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5485910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3136778" y="1993537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7572617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544390" y="2770485"/>
            <a:ext cx="1270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REALITY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8159" y="3287822"/>
            <a:ext cx="16938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PREDICTION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B9C83748-F75E-544C-A315-BBD5A30AD964}"/>
                  </a:ext>
                </a:extLst>
              </p:cNvPr>
              <p:cNvSpPr txBox="1"/>
              <p:nvPr/>
            </p:nvSpPr>
            <p:spPr>
              <a:xfrm>
                <a:off x="5983646" y="5258048"/>
                <a:ext cx="1980719" cy="524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sz="2400" i="1" dirty="0"/>
                  <a:t>Sp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sv-SE" sz="2400" i="1" dirty="0"/>
              </a:p>
            </p:txBody>
          </p:sp>
        </mc:Choice>
        <mc:Fallback xmlns="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B9C83748-F75E-544C-A315-BBD5A30AD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46" y="5258048"/>
                <a:ext cx="1980719" cy="524374"/>
              </a:xfrm>
              <a:prstGeom prst="rect">
                <a:avLst/>
              </a:prstGeom>
              <a:blipFill>
                <a:blip r:embed="rId3"/>
                <a:stretch>
                  <a:fillRect l="-9615" t="-2381" b="-190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ruta 70">
                <a:extLst>
                  <a:ext uri="{FF2B5EF4-FFF2-40B4-BE49-F238E27FC236}">
                    <a16:creationId xmlns:a16="http://schemas.microsoft.com/office/drawing/2014/main" id="{69DEF87A-7DAF-2440-9B33-E4D7E73DE0E7}"/>
                  </a:ext>
                </a:extLst>
              </p:cNvPr>
              <p:cNvSpPr txBox="1"/>
              <p:nvPr/>
            </p:nvSpPr>
            <p:spPr>
              <a:xfrm>
                <a:off x="905090" y="5272523"/>
                <a:ext cx="1980719" cy="524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sz="2400" i="1" dirty="0"/>
                  <a:t>Sn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sv-SE" sz="2400" i="1" dirty="0"/>
              </a:p>
            </p:txBody>
          </p:sp>
        </mc:Choice>
        <mc:Fallback xmlns="">
          <p:sp>
            <p:nvSpPr>
              <p:cNvPr id="71" name="textruta 70">
                <a:extLst>
                  <a:ext uri="{FF2B5EF4-FFF2-40B4-BE49-F238E27FC236}">
                    <a16:creationId xmlns:a16="http://schemas.microsoft.com/office/drawing/2014/main" id="{69DEF87A-7DAF-2440-9B33-E4D7E73DE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90" y="5272523"/>
                <a:ext cx="1980719" cy="524374"/>
              </a:xfrm>
              <a:prstGeom prst="rect">
                <a:avLst/>
              </a:prstGeom>
              <a:blipFill>
                <a:blip r:embed="rId4"/>
                <a:stretch>
                  <a:fillRect l="-9554" t="-2381" b="-2142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6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071"/>
            <a:ext cx="8229600" cy="3502220"/>
          </a:xfrm>
        </p:spPr>
      </p:pic>
      <p:sp>
        <p:nvSpPr>
          <p:cNvPr id="5" name="Oval 4"/>
          <p:cNvSpPr/>
          <p:nvPr/>
        </p:nvSpPr>
        <p:spPr>
          <a:xfrm>
            <a:off x="4732867" y="5198533"/>
            <a:ext cx="668866" cy="3302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78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87" y="1480069"/>
            <a:ext cx="712176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Popular tools: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SNAP</a:t>
            </a:r>
            <a:r>
              <a:rPr lang="en-US" dirty="0"/>
              <a:t> 		Works ok, easy to train, not as good as others especially 			on longer intron genomes.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Augustus</a:t>
            </a:r>
            <a:r>
              <a:rPr lang="en-US" dirty="0"/>
              <a:t> 	Works great, hard to train (but getting better).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GeneMark</a:t>
            </a:r>
            <a:r>
              <a:rPr lang="en-US" b="1" dirty="0"/>
              <a:t>-ES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Self training</a:t>
            </a:r>
            <a:r>
              <a:rPr lang="en-US" dirty="0"/>
              <a:t>, no hints, buggy, not good for fragmented 			genomes or long introns (Best suited for Fungi).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FGENESH</a:t>
            </a:r>
            <a:r>
              <a:rPr lang="en-US" dirty="0"/>
              <a:t> 	Works great, costs money even for training.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GlimmerHMM</a:t>
            </a:r>
            <a:r>
              <a:rPr lang="en-US" dirty="0"/>
              <a:t>  (Eukaryote)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GenScan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Gnomon </a:t>
            </a:r>
            <a:r>
              <a:rPr lang="en-US" dirty="0"/>
              <a:t>(NCBI)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190155" y="2138069"/>
            <a:ext cx="234460" cy="24186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8615" y="2911231"/>
            <a:ext cx="127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by MAKER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293" y="4556703"/>
            <a:ext cx="44997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weatherby.genetics.utah.edu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/MAKER/wiki/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index.php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MAKER_Tutorial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8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/ </a:t>
            </a:r>
            <a:r>
              <a:rPr lang="en-US" i="1" dirty="0" err="1"/>
              <a:t>ab</a:t>
            </a:r>
            <a:r>
              <a:rPr lang="en-US" i="1" dirty="0"/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462" y="1495366"/>
            <a:ext cx="8655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Fast and easy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Annotate unknown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Sensitivity ok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Need no external evidence**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/>
              <a:t>Limits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UTR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alternatively spliced transcripts*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Bad specificity (Over prediction of exons or/and genes)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needed (Need external evidence**)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>
                <a:cs typeface="Calibri (body)"/>
              </a:rPr>
              <a:t>Common errors in annotation: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Split single gene into multiple predictions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Fused with neighboring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Less accurate than homology based method: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Exon boundaries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Splicing sites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3927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2.3 Hybrid approaches</a:t>
            </a:r>
          </a:p>
          <a:p>
            <a:pPr algn="ctr"/>
            <a:r>
              <a:rPr lang="en-US" sz="3600" dirty="0"/>
              <a:t> (</a:t>
            </a:r>
            <a:r>
              <a:rPr lang="en-US" sz="3600" i="1" dirty="0"/>
              <a:t>Ab initio </a:t>
            </a:r>
            <a:r>
              <a:rPr lang="en-US" sz="3600" dirty="0"/>
              <a:t>evidence-driven)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6DE8D-F970-194E-8634-F75211855250}"/>
              </a:ext>
            </a:extLst>
          </p:cNvPr>
          <p:cNvSpPr txBox="1"/>
          <p:nvPr/>
        </p:nvSpPr>
        <p:spPr>
          <a:xfrm>
            <a:off x="1395361" y="5127812"/>
            <a:ext cx="635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Ab initio </a:t>
            </a:r>
            <a:r>
              <a:rPr lang="en-US" dirty="0"/>
              <a:t>tools with the ability to integrate external evidence/hints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58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55051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64935"/>
              </p:ext>
            </p:extLst>
          </p:nvPr>
        </p:nvGraphicFramePr>
        <p:xfrm>
          <a:off x="0" y="4655548"/>
          <a:ext cx="9144000" cy="2468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Hybrid (</a:t>
                      </a:r>
                      <a:r>
                        <a:rPr lang="en-US" b="0" i="1" baseline="0" dirty="0"/>
                        <a:t>A</a:t>
                      </a:r>
                      <a:r>
                        <a:rPr lang="en-US" b="0" i="1" dirty="0"/>
                        <a:t>b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i="1" dirty="0"/>
                        <a:t>initio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baseline="0" dirty="0"/>
                        <a:t>evidence-driven)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6188" y="228199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D9088-1963-1A42-8FA6-A1A599CA33E5}"/>
              </a:ext>
            </a:extLst>
          </p:cNvPr>
          <p:cNvSpPr/>
          <p:nvPr/>
        </p:nvSpPr>
        <p:spPr>
          <a:xfrm>
            <a:off x="0" y="5337858"/>
            <a:ext cx="9140571" cy="63866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939553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564027"/>
            <a:ext cx="9144000" cy="4093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Evidence-drivable gene predictors</a:t>
            </a:r>
            <a:r>
              <a:rPr lang="en-US" sz="2800" b="1" dirty="0"/>
              <a:t> </a:t>
            </a:r>
            <a:r>
              <a:rPr lang="en-US" sz="2800" dirty="0"/>
              <a:t>approaches incorporate hints/extrinsic information in the form of alignments (transcript, protein, whole genome) to increase the accuracy of the gene prediction.</a:t>
            </a:r>
          </a:p>
          <a:p>
            <a:endParaRPr lang="en-US" sz="2800" dirty="0"/>
          </a:p>
          <a:p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Can predict locus without extrinsic information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Improve prediction when extrinsic information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Strength 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Lot of data available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Protein well conserved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High accuracy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Limits 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Extra computation to generate alignments	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heterogeneous sequence quality 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000" dirty="0"/>
              <a:t>Incomplete</a:t>
            </a:r>
          </a:p>
          <a:p>
            <a:pPr lvl="1"/>
            <a:r>
              <a:rPr lang="en-US" sz="2000" dirty="0"/>
              <a:t>Error during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  <a:p>
            <a:pPr lvl="1"/>
            <a:r>
              <a:rPr lang="en-US" sz="2000" dirty="0"/>
              <a:t>Contamination</a:t>
            </a:r>
          </a:p>
          <a:p>
            <a:pPr lvl="1"/>
            <a:r>
              <a:rPr lang="en-US" sz="2000" dirty="0"/>
              <a:t>Sequence missing</a:t>
            </a:r>
          </a:p>
          <a:p>
            <a:pPr lvl="1"/>
            <a:r>
              <a:rPr lang="en-US" sz="2000" dirty="0"/>
              <a:t>Orientation error</a:t>
            </a:r>
          </a:p>
        </p:txBody>
      </p:sp>
      <p:pic>
        <p:nvPicPr>
          <p:cNvPr id="5" name="Picture 4" descr="Screen Shot 2018-02-28 at 21.03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0" y="1382731"/>
            <a:ext cx="5490200" cy="28235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EDAFE6-7E1F-C340-AC67-60EAEED8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00"/>
            <a:ext cx="4796118" cy="4381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171895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08" y="1600200"/>
            <a:ext cx="890169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Tools</a:t>
            </a: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GenomeScan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	Blast hit used as extra guide</a:t>
            </a:r>
          </a:p>
          <a:p>
            <a:r>
              <a:rPr lang="en-US" b="1" dirty="0">
                <a:solidFill>
                  <a:schemeClr val="tx1"/>
                </a:solidFill>
              </a:rPr>
              <a:t>Augustus  		</a:t>
            </a:r>
            <a:r>
              <a:rPr lang="en-US" dirty="0">
                <a:solidFill>
                  <a:schemeClr val="tx1"/>
                </a:solidFill>
              </a:rPr>
              <a:t>16 types of hints accepted (</a:t>
            </a:r>
            <a:r>
              <a:rPr lang="en-US" dirty="0" err="1">
                <a:solidFill>
                  <a:schemeClr val="tx1"/>
                </a:solidFill>
              </a:rPr>
              <a:t>gff</a:t>
            </a:r>
            <a:r>
              <a:rPr lang="en-US" dirty="0">
                <a:solidFill>
                  <a:schemeClr val="tx1"/>
                </a:solidFill>
              </a:rPr>
              <a:t>):  start, stop, </a:t>
            </a:r>
            <a:r>
              <a:rPr lang="en-US" dirty="0" err="1">
                <a:solidFill>
                  <a:schemeClr val="tx1"/>
                </a:solidFill>
              </a:rPr>
              <a:t>tss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tts</a:t>
            </a:r>
            <a:r>
              <a:rPr lang="en-US" dirty="0">
                <a:solidFill>
                  <a:schemeClr val="tx1"/>
                </a:solidFill>
              </a:rPr>
              <a:t>, ass, </a:t>
            </a:r>
            <a:r>
              <a:rPr lang="en-US" dirty="0" err="1">
                <a:solidFill>
                  <a:schemeClr val="tx1"/>
                </a:solidFill>
              </a:rPr>
              <a:t>dss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exonpart</a:t>
            </a:r>
            <a:r>
              <a:rPr lang="en-US" dirty="0">
                <a:solidFill>
                  <a:schemeClr val="tx1"/>
                </a:solidFill>
              </a:rPr>
              <a:t>, 				exon, </a:t>
            </a:r>
            <a:r>
              <a:rPr lang="en-US" dirty="0" err="1">
                <a:solidFill>
                  <a:schemeClr val="tx1"/>
                </a:solidFill>
              </a:rPr>
              <a:t>intronpart</a:t>
            </a:r>
            <a:r>
              <a:rPr lang="en-US" dirty="0">
                <a:solidFill>
                  <a:schemeClr val="tx1"/>
                </a:solidFill>
              </a:rPr>
              <a:t>, intron, </a:t>
            </a:r>
            <a:r>
              <a:rPr lang="en-US" dirty="0" err="1">
                <a:solidFill>
                  <a:schemeClr val="tx1"/>
                </a:solidFill>
              </a:rPr>
              <a:t>CDSpart</a:t>
            </a:r>
            <a:r>
              <a:rPr lang="en-US" dirty="0">
                <a:solidFill>
                  <a:schemeClr val="tx1"/>
                </a:solidFill>
              </a:rPr>
              <a:t>, CDS, </a:t>
            </a:r>
            <a:r>
              <a:rPr lang="en-US" dirty="0" err="1">
                <a:solidFill>
                  <a:schemeClr val="tx1"/>
                </a:solidFill>
              </a:rPr>
              <a:t>UTRpart</a:t>
            </a:r>
            <a:r>
              <a:rPr lang="en-US" dirty="0">
                <a:solidFill>
                  <a:schemeClr val="tx1"/>
                </a:solidFill>
              </a:rPr>
              <a:t>, UTR, 	</a:t>
            </a:r>
            <a:r>
              <a:rPr lang="en-US" dirty="0" err="1">
                <a:solidFill>
                  <a:schemeClr val="tx1"/>
                </a:solidFill>
              </a:rPr>
              <a:t>irpart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1828800" lvl="4" indent="0">
              <a:buNone/>
            </a:pPr>
            <a:r>
              <a:rPr lang="en-US" sz="1800" dirty="0" err="1"/>
              <a:t>nonexonpart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-ET 	</a:t>
            </a:r>
            <a:r>
              <a:rPr lang="en-US" dirty="0">
                <a:solidFill>
                  <a:schemeClr val="tx1"/>
                </a:solidFill>
              </a:rPr>
              <a:t>EST-based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-EP 	</a:t>
            </a:r>
            <a:r>
              <a:rPr lang="en-US" dirty="0">
                <a:solidFill>
                  <a:schemeClr val="tx1"/>
                </a:solidFill>
              </a:rPr>
              <a:t>Protein-based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SNAP 			</a:t>
            </a:r>
            <a:r>
              <a:rPr lang="en-US" dirty="0">
                <a:solidFill>
                  <a:schemeClr val="tx1"/>
                </a:solidFill>
              </a:rPr>
              <a:t>Accepts EST and protein-based evidence hints.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Gnomon*		</a:t>
            </a:r>
            <a:r>
              <a:rPr lang="en-US" dirty="0">
                <a:solidFill>
                  <a:schemeClr val="tx1"/>
                </a:solidFill>
              </a:rPr>
              <a:t>Uses EST and protein alignments to guide gene prediction and add UTRs</a:t>
            </a:r>
          </a:p>
          <a:p>
            <a:r>
              <a:rPr lang="en-US" b="1" dirty="0">
                <a:solidFill>
                  <a:schemeClr val="tx1"/>
                </a:solidFill>
              </a:rPr>
              <a:t>FGENESH+		</a:t>
            </a:r>
            <a:r>
              <a:rPr lang="en-US" dirty="0">
                <a:solidFill>
                  <a:schemeClr val="tx1"/>
                </a:solidFill>
              </a:rPr>
              <a:t>Best suited for plant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EuGene</a:t>
            </a:r>
            <a:r>
              <a:rPr lang="en-US" b="1" dirty="0">
                <a:solidFill>
                  <a:schemeClr val="tx1"/>
                </a:solidFill>
              </a:rPr>
              <a:t>*		</a:t>
            </a:r>
            <a:r>
              <a:rPr lang="en-US" dirty="0">
                <a:solidFill>
                  <a:schemeClr val="tx1"/>
                </a:solidFill>
              </a:rPr>
              <a:t>Any kind of evidence hints. Hard to configure (best suited for plant)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037205" y="3888154"/>
            <a:ext cx="107462" cy="4493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4667" y="3897923"/>
            <a:ext cx="143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Self training !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0A053-BFC6-514A-9EA5-1BA9DD79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5351929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362917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923" y="2159000"/>
            <a:ext cx="8411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BRAKER1: Unsupervised RNA-</a:t>
            </a:r>
            <a:r>
              <a:rPr lang="en-US" b="1" dirty="0" err="1"/>
              <a:t>Seq</a:t>
            </a:r>
            <a:r>
              <a:rPr lang="en-US" b="1" dirty="0"/>
              <a:t>-Based Genome Annotation with </a:t>
            </a:r>
            <a:r>
              <a:rPr lang="en-US" b="1" dirty="0" err="1"/>
              <a:t>GeneMark</a:t>
            </a:r>
            <a:r>
              <a:rPr lang="en-US" b="1" dirty="0"/>
              <a:t>-ET and AUGUSTUS</a:t>
            </a:r>
          </a:p>
          <a:p>
            <a:r>
              <a:rPr lang="en-US" sz="1600" dirty="0"/>
              <a:t>Katharina J. Hoff et </a:t>
            </a:r>
            <a:r>
              <a:rPr lang="en-US" sz="1600" i="1" dirty="0"/>
              <a:t>al.</a:t>
            </a:r>
            <a:endParaRPr lang="en-US" sz="1600" dirty="0"/>
          </a:p>
          <a:p>
            <a:r>
              <a:rPr lang="en-US" sz="1600" dirty="0"/>
              <a:t>Bioinformatics (2016) 32 (5): 767-769. </a:t>
            </a:r>
            <a:r>
              <a:rPr lang="en-US" sz="1600" dirty="0" err="1"/>
              <a:t>doi</a:t>
            </a:r>
            <a:r>
              <a:rPr lang="en-US" sz="1600" dirty="0"/>
              <a:t>: 10.1093/bioinformatics/btv661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2384" y="3888154"/>
            <a:ext cx="63109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BRAKER1 was more accurate than MAKER2 when it is using RNA-</a:t>
            </a:r>
            <a:r>
              <a:rPr lang="en-US" dirty="0" err="1"/>
              <a:t>Seq</a:t>
            </a:r>
            <a:r>
              <a:rPr lang="en-US" dirty="0"/>
              <a:t> as sole source for training and prediction.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BRAKER1 does not require pre-trained parameters or a separate expert-prepared training step.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23" y="1418437"/>
            <a:ext cx="352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BRAKER1 gene finding pipeline: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216291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BRAKER2 since 2019 </a:t>
            </a:r>
            <a:r>
              <a:rPr lang="en-US" dirty="0"/>
              <a:t>(Incorporate Protein Homology Information)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9062A8-0522-FD4E-8F3D-F2CB3406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5244353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3195096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415-DB5B-DB4C-9FDD-6557EBD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A69383-9075-A843-A966-FD5D7C5C900B}"/>
              </a:ext>
            </a:extLst>
          </p:cNvPr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2.4 Comparative based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B4DBB-0154-3942-B1AC-9D8DB535E5DB}"/>
              </a:ext>
            </a:extLst>
          </p:cNvPr>
          <p:cNvSpPr txBox="1"/>
          <p:nvPr/>
        </p:nvSpPr>
        <p:spPr>
          <a:xfrm>
            <a:off x="2170770" y="4914978"/>
            <a:ext cx="5458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These align genomic sequences from different species </a:t>
            </a:r>
          </a:p>
          <a:p>
            <a:r>
              <a:rPr lang="en-US" dirty="0">
                <a:solidFill>
                  <a:srgbClr val="000000"/>
                </a:solidFill>
              </a:rPr>
              <a:t>and use the alignments to guide the gene predictions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0866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B71630-76B9-E640-AD6A-575110C2F773}"/>
              </a:ext>
            </a:extLst>
          </p:cNvPr>
          <p:cNvSpPr/>
          <p:nvPr/>
        </p:nvSpPr>
        <p:spPr>
          <a:xfrm>
            <a:off x="-3424" y="5727089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73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Comparative-based 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011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main assumption of these methods is that the functional parts of an eukaryotic genomic sequence, the exons, tend to be more conserved than the non-functional ones, the introns. </a:t>
            </a: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These align genomic sequences from different species and use the alignments to guide the </a:t>
            </a:r>
            <a:r>
              <a:rPr lang="en-US" sz="1600" dirty="0" err="1">
                <a:solidFill>
                  <a:srgbClr val="000000"/>
                </a:solidFill>
              </a:rPr>
              <a:t>ab</a:t>
            </a:r>
            <a:r>
              <a:rPr lang="en-US" sz="1600" dirty="0">
                <a:solidFill>
                  <a:srgbClr val="000000"/>
                </a:solidFill>
              </a:rPr>
              <a:t>-initio gene predictions. 	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Limits :</a:t>
            </a:r>
            <a:r>
              <a:rPr lang="en-US" b="1" dirty="0"/>
              <a:t> 	- </a:t>
            </a:r>
            <a:r>
              <a:rPr lang="en-US" dirty="0">
                <a:solidFill>
                  <a:srgbClr val="000000"/>
                </a:solidFill>
              </a:rPr>
              <a:t>Whole genome alignment is time/memory consuming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	- Need relatively close related genome (&lt;50 My)</a:t>
            </a:r>
          </a:p>
        </p:txBody>
      </p:sp>
      <p:pic>
        <p:nvPicPr>
          <p:cNvPr id="5" name="Picture 4" descr="Screenshot 2019-07-02 at 18.24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826"/>
            <a:ext cx="9144000" cy="27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74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53405" cy="437801"/>
          </a:xfrm>
        </p:spPr>
        <p:txBody>
          <a:bodyPr/>
          <a:lstStyle/>
          <a:p>
            <a:r>
              <a:rPr lang="en-US" dirty="0"/>
              <a:t>Comparative-based  method: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Dual genome</a:t>
            </a:r>
            <a:r>
              <a:rPr lang="en-US" dirty="0">
                <a:solidFill>
                  <a:schemeClr val="tx1"/>
                </a:solidFill>
              </a:rPr>
              <a:t>, de novo gene structure prediction: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 err="1"/>
              <a:t>RosettaCM</a:t>
            </a:r>
            <a:r>
              <a:rPr lang="en-US" dirty="0"/>
              <a:t> (Pioneer – 2000)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SGP-2 </a:t>
            </a:r>
            <a:r>
              <a:rPr lang="en-US" dirty="0"/>
              <a:t>(2001) – considers only the conservation in protein-coding regions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TWINSCAN</a:t>
            </a:r>
            <a:r>
              <a:rPr lang="en-US" dirty="0"/>
              <a:t> (2001) - included models of conservation in splice sites and start and 				       stop codons 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SLAM</a:t>
            </a:r>
            <a:r>
              <a:rPr lang="en-US" dirty="0"/>
              <a:t> (2003)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TWAIN</a:t>
            </a:r>
            <a:r>
              <a:rPr lang="en-US" dirty="0"/>
              <a:t> (2005)</a:t>
            </a:r>
          </a:p>
          <a:p>
            <a:endParaRPr lang="en-US" b="1" dirty="0"/>
          </a:p>
          <a:p>
            <a:r>
              <a:rPr lang="en-US" dirty="0">
                <a:solidFill>
                  <a:schemeClr val="tx1"/>
                </a:solidFill>
              </a:rPr>
              <a:t>More than 2 genomic sequences: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NSCAN* </a:t>
            </a:r>
            <a:r>
              <a:rPr lang="en-US" dirty="0"/>
              <a:t>(2006)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Conrad</a:t>
            </a:r>
            <a:r>
              <a:rPr lang="en-US" dirty="0"/>
              <a:t> *(CRF, 2007)</a:t>
            </a:r>
          </a:p>
          <a:p>
            <a:pPr lvl="1">
              <a:buFont typeface="Arial"/>
              <a:buChar char="•"/>
            </a:pPr>
            <a:r>
              <a:rPr lang="en-US" b="1" dirty="0"/>
              <a:t>CONTRAST*</a:t>
            </a:r>
            <a:r>
              <a:rPr lang="en-US" dirty="0"/>
              <a:t> (CRF, 2008) </a:t>
            </a:r>
            <a:r>
              <a:rPr lang="en-US" dirty="0">
                <a:solidFill>
                  <a:srgbClr val="000000"/>
                </a:solidFill>
              </a:rPr>
              <a:t>-&gt; 58% accuracy</a:t>
            </a:r>
          </a:p>
          <a:p>
            <a:pPr lvl="1">
              <a:buFont typeface="Arial"/>
              <a:buChar char="•"/>
            </a:pPr>
            <a:r>
              <a:rPr lang="sv-SE" b="1" dirty="0"/>
              <a:t>GSA-MPSA</a:t>
            </a: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Augustus-CPG*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9194"/>
            <a:ext cx="399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*Can use similarity-based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2845694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</a:rPr>
              <a:t>2.5 Combiner / Chooser 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515055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Combining heterogeneous data into gene models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Selection of gene models</a:t>
            </a:r>
          </a:p>
        </p:txBody>
      </p:sp>
    </p:spTree>
    <p:extLst>
      <p:ext uri="{BB962C8B-B14F-4D97-AF65-F5344CB8AC3E}">
        <p14:creationId xmlns:p14="http://schemas.microsoft.com/office/powerpoint/2010/main" val="52864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641"/>
            <a:ext cx="4312321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44485"/>
            <a:ext cx="41187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Structural annotation:</a:t>
            </a:r>
            <a:endParaRPr lang="en-US" sz="2400" dirty="0"/>
          </a:p>
          <a:p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where</a:t>
            </a:r>
            <a:r>
              <a:rPr lang="sv-SE" sz="2000" dirty="0">
                <a:latin typeface="Calibri" charset="0"/>
                <a:ea typeface="MS PGothic" charset="0"/>
              </a:rPr>
              <a:t> the regions </a:t>
            </a:r>
            <a:r>
              <a:rPr lang="sv-SE" sz="2000" dirty="0" err="1">
                <a:latin typeface="Calibri" charset="0"/>
                <a:ea typeface="MS PGothic" charset="0"/>
              </a:rPr>
              <a:t>of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interest</a:t>
            </a:r>
            <a:r>
              <a:rPr lang="sv-SE" sz="2000" dirty="0">
                <a:latin typeface="Calibri" charset="0"/>
                <a:ea typeface="MS PGothic" charset="0"/>
              </a:rPr>
              <a:t> (</a:t>
            </a:r>
            <a:r>
              <a:rPr lang="sv-SE" sz="2000" dirty="0" err="1">
                <a:latin typeface="Calibri" charset="0"/>
                <a:ea typeface="MS PGothic" charset="0"/>
              </a:rPr>
              <a:t>usually</a:t>
            </a:r>
            <a:r>
              <a:rPr lang="sv-SE" sz="2000" dirty="0">
                <a:latin typeface="Calibri" charset="0"/>
                <a:ea typeface="MS PGothic" charset="0"/>
              </a:rPr>
              <a:t> genes) </a:t>
            </a:r>
            <a:r>
              <a:rPr lang="sv-SE" sz="2000" dirty="0" err="1">
                <a:latin typeface="Calibri" charset="0"/>
                <a:ea typeface="MS PGothic" charset="0"/>
              </a:rPr>
              <a:t>are</a:t>
            </a:r>
            <a:r>
              <a:rPr lang="sv-SE" sz="2000" dirty="0">
                <a:latin typeface="Calibri" charset="0"/>
                <a:ea typeface="MS PGothic" charset="0"/>
              </a:rPr>
              <a:t> in the </a:t>
            </a:r>
            <a:r>
              <a:rPr lang="sv-SE" sz="2000" dirty="0" err="1">
                <a:latin typeface="Calibri" charset="0"/>
                <a:ea typeface="MS PGothic" charset="0"/>
              </a:rPr>
              <a:t>sequence</a:t>
            </a:r>
            <a:r>
              <a:rPr lang="sv-SE" sz="2000" dirty="0">
                <a:latin typeface="Calibri" charset="0"/>
                <a:ea typeface="MS PGothic" charset="0"/>
              </a:rPr>
              <a:t> data and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sz="2000" dirty="0">
                <a:latin typeface="Calibri" charset="0"/>
                <a:ea typeface="MS PGothic" charset="0"/>
              </a:rPr>
              <a:t>=&gt; </a:t>
            </a:r>
            <a:r>
              <a:rPr lang="sv-SE" sz="2000" b="1" dirty="0"/>
              <a:t>Gene </a:t>
            </a:r>
            <a:r>
              <a:rPr lang="sv-SE" sz="2000" b="1" dirty="0" err="1"/>
              <a:t>prediction</a:t>
            </a:r>
            <a:r>
              <a:rPr lang="sv-SE" sz="2000" b="1" dirty="0"/>
              <a:t> </a:t>
            </a:r>
            <a:r>
              <a:rPr lang="sv-SE" sz="2000" dirty="0"/>
              <a:t>/ </a:t>
            </a:r>
            <a:r>
              <a:rPr lang="sv-SE" sz="2000" b="1" dirty="0"/>
              <a:t>Gene </a:t>
            </a:r>
            <a:r>
              <a:rPr lang="sv-SE" sz="2000" b="1" dirty="0" err="1"/>
              <a:t>Finding</a:t>
            </a:r>
            <a:endParaRPr lang="sv-SE" sz="2000" dirty="0"/>
          </a:p>
        </p:txBody>
      </p:sp>
      <p:sp>
        <p:nvSpPr>
          <p:cNvPr id="6" name="Rectangle 5"/>
          <p:cNvSpPr/>
          <p:nvPr/>
        </p:nvSpPr>
        <p:spPr>
          <a:xfrm>
            <a:off x="5487056" y="2946458"/>
            <a:ext cx="365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functional annotation:</a:t>
            </a:r>
          </a:p>
          <a:p>
            <a:pPr algn="ctr"/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the regions do.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do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code</a:t>
            </a:r>
            <a:r>
              <a:rPr lang="sv-SE" sz="2000" dirty="0">
                <a:latin typeface="Calibri" charset="0"/>
                <a:ea typeface="MS PGothic" charset="0"/>
              </a:rPr>
              <a:t> for?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9521" y="3100261"/>
            <a:ext cx="412956" cy="58477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877" y="5794097"/>
            <a:ext cx="878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It is the </a:t>
            </a:r>
            <a:r>
              <a:rPr lang="en-US" b="1" i="1" dirty="0"/>
              <a:t>annotation</a:t>
            </a:r>
            <a:r>
              <a:rPr lang="en-US" i="1" dirty="0"/>
              <a:t> that bridges the gap from the sequence to the biology of the organism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092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sz="2400" dirty="0">
              <a:solidFill>
                <a:schemeClr val="tx1"/>
              </a:solidFill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DAD4E-7B7D-074E-9C4E-846023832DED}"/>
              </a:ext>
            </a:extLst>
          </p:cNvPr>
          <p:cNvSpPr/>
          <p:nvPr/>
        </p:nvSpPr>
        <p:spPr>
          <a:xfrm>
            <a:off x="0" y="604358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3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4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86" name="Rectangle 8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789754" y="1780369"/>
            <a:ext cx="117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82377" y="1780369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ESTs / Transcripts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90993" y="2080039"/>
            <a:ext cx="44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96040" y="178036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Proteins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483561" y="4057237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115" name="Group 114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131" name="Rectangle 130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1483561" y="3831558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68" name="Rectangle 167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177" name="Rectangle 176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483561" y="3566168"/>
            <a:ext cx="5841332" cy="142877"/>
            <a:chOff x="1528011" y="5330488"/>
            <a:chExt cx="5841332" cy="142877"/>
          </a:xfrm>
          <a:solidFill>
            <a:schemeClr val="accent2">
              <a:lumMod val="75000"/>
            </a:schemeClr>
          </a:solidFill>
        </p:grpSpPr>
        <p:sp>
          <p:nvSpPr>
            <p:cNvPr id="193" name="Rectangle 192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834204" y="5330488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02" name="Rectangle 201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212441" y="1171931"/>
            <a:ext cx="952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5" name="Rectangle 4"/>
          <p:cNvSpPr/>
          <p:nvPr/>
        </p:nvSpPr>
        <p:spPr>
          <a:xfrm>
            <a:off x="411608" y="2846801"/>
            <a:ext cx="345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﻿=&gt; add </a:t>
            </a:r>
            <a:r>
              <a:rPr lang="en-US" b="1" dirty="0" err="1"/>
              <a:t>untranslated</a:t>
            </a:r>
            <a:r>
              <a:rPr lang="en-US" b="1" dirty="0"/>
              <a:t> regions (UTR)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798395" y="2378050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6" name="Rectangle 185"/>
          <p:cNvSpPr/>
          <p:nvPr/>
        </p:nvSpPr>
        <p:spPr>
          <a:xfrm>
            <a:off x="7319880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7" name="Rectangle 186"/>
          <p:cNvSpPr/>
          <p:nvPr/>
        </p:nvSpPr>
        <p:spPr>
          <a:xfrm>
            <a:off x="7324893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5" name="Rectangle 194"/>
          <p:cNvSpPr/>
          <p:nvPr/>
        </p:nvSpPr>
        <p:spPr>
          <a:xfrm>
            <a:off x="7324016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1" name="Rectangle 210"/>
          <p:cNvSpPr/>
          <p:nvPr/>
        </p:nvSpPr>
        <p:spPr>
          <a:xfrm>
            <a:off x="1170954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2" name="Rectangle 211"/>
          <p:cNvSpPr/>
          <p:nvPr/>
        </p:nvSpPr>
        <p:spPr>
          <a:xfrm>
            <a:off x="1175967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3" name="Rectangle 212"/>
          <p:cNvSpPr/>
          <p:nvPr/>
        </p:nvSpPr>
        <p:spPr>
          <a:xfrm>
            <a:off x="1175090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41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9" grpId="0"/>
      <p:bldP spid="100" grpId="0"/>
      <p:bldP spid="5" grpId="0"/>
      <p:bldP spid="185" grpId="0"/>
      <p:bldP spid="186" grpId="0" animBg="1"/>
      <p:bldP spid="187" grpId="0" animBg="1"/>
      <p:bldP spid="195" grpId="0" animBg="1"/>
      <p:bldP spid="211" grpId="0" animBg="1"/>
      <p:bldP spid="212" grpId="0" animBg="1"/>
      <p:bldP spid="2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3935" y="2212784"/>
            <a:ext cx="444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9" name="Group 188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190" name="Rectangle 189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830320"/>
            <a:ext cx="6442698" cy="2904940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274" name="Rectangle 273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95" name="Rectangle 294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93935" y="1885687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94802" y="4111179"/>
            <a:ext cx="6442698" cy="143378"/>
            <a:chOff x="1194802" y="4111179"/>
            <a:chExt cx="6442698" cy="143378"/>
          </a:xfrm>
        </p:grpSpPr>
        <p:grpSp>
          <p:nvGrpSpPr>
            <p:cNvPr id="198" name="Group 197"/>
            <p:cNvGrpSpPr/>
            <p:nvPr/>
          </p:nvGrpSpPr>
          <p:grpSpPr>
            <a:xfrm>
              <a:off x="1194802" y="4111681"/>
              <a:ext cx="6442698" cy="142876"/>
              <a:chOff x="1239252" y="4042701"/>
              <a:chExt cx="6442698" cy="14287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239252" y="4042701"/>
                <a:ext cx="6130091" cy="142876"/>
                <a:chOff x="1239252" y="3365341"/>
                <a:chExt cx="6130091" cy="142876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1528011" y="3365341"/>
                  <a:ext cx="5841332" cy="142876"/>
                  <a:chOff x="1528011" y="5330489"/>
                  <a:chExt cx="5841332" cy="142876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1608222" y="5365080"/>
                    <a:ext cx="5688932" cy="69181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1840829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2642935" y="5335001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5151184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362364" y="5335003"/>
                    <a:ext cx="7453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6553199" y="5335001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7297153" y="5330489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1528011" y="5335003"/>
                    <a:ext cx="116304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>
                  <a:off x="1239252" y="3383389"/>
                  <a:ext cx="288759" cy="1037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7369343" y="4060749"/>
                <a:ext cx="312607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 flipV="1">
              <a:off x="3684337" y="4111179"/>
              <a:ext cx="565485" cy="13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" y="312922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=&gt; S</a:t>
            </a:r>
            <a:r>
              <a:rPr lang="en-US" b="1" dirty="0"/>
              <a:t>elect the best possible set of exons and combine them in a consensus gene model</a:t>
            </a:r>
            <a:endParaRPr lang="sv-SE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12441" y="1171931"/>
            <a:ext cx="893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703690" y="3830320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264162" y="3834319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893935" y="1572041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84769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04" name="TextBox 303"/>
          <p:cNvSpPr txBox="1"/>
          <p:nvPr/>
        </p:nvSpPr>
        <p:spPr>
          <a:xfrm>
            <a:off x="877223" y="2759894"/>
            <a:ext cx="586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best matches the evidence 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78944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77223" y="2759894"/>
            <a:ext cx="713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structure best represents the consensus</a:t>
            </a:r>
            <a:r>
              <a:rPr lang="sv-SE" b="1" dirty="0"/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85473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102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3999" y="3746755"/>
            <a:ext cx="8245231" cy="7376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05" y="1180267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gene finders and evidence (EST, </a:t>
            </a:r>
            <a:r>
              <a:rPr lang="en-US" b="1" dirty="0" err="1"/>
              <a:t>RNAseq</a:t>
            </a:r>
            <a:r>
              <a:rPr lang="en-US" b="1" dirty="0"/>
              <a:t>, protein) alignments and: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00785"/>
              </p:ext>
            </p:extLst>
          </p:nvPr>
        </p:nvGraphicFramePr>
        <p:xfrm>
          <a:off x="352636" y="1551897"/>
          <a:ext cx="8484026" cy="43219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Consensus</a:t>
                      </a:r>
                      <a:r>
                        <a:rPr lang="en-US" sz="1400" baseline="0" dirty="0"/>
                        <a:t> 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Evidence </a:t>
                      </a:r>
                      <a:r>
                        <a:rPr lang="en-US" sz="1400" baseline="0" dirty="0"/>
                        <a:t>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weight of different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63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A) Choose</a:t>
                      </a:r>
                      <a:r>
                        <a:rPr lang="en-US" sz="1400" baseline="0" dirty="0"/>
                        <a:t> the prediction whose best matches the evidence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MAKER</a:t>
                      </a:r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PASA*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46"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/>
                        <a:t>B) Choose the prediction whose structure best represents the consensus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JIGSAW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49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C) Choose the best possible set of exons and combine them in a gene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EVM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Evidencemodeler</a:t>
                      </a:r>
                      <a:r>
                        <a:rPr lang="en-US" sz="14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User can set the expected evidence error rate manually or/and learn from a training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Evigan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Unsupervised learning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0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Ipred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Does not require any a priori knowledge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Can also combine</a:t>
                      </a:r>
                      <a:r>
                        <a:rPr lang="en-US" sz="1200" baseline="0" dirty="0"/>
                        <a:t> only evidences to create a gene model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20883" y="6219906"/>
            <a:ext cx="671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Strength =&gt; </a:t>
            </a:r>
            <a:r>
              <a:rPr lang="en-US" dirty="0"/>
              <a:t>They</a:t>
            </a:r>
            <a:r>
              <a:rPr lang="en-US" b="1" dirty="0"/>
              <a:t> </a:t>
            </a:r>
            <a:r>
              <a:rPr lang="en-US" dirty="0"/>
              <a:t>improve on the underlying gene prediction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30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Chooser / combiner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55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2.6 Pipelines</a:t>
            </a:r>
          </a:p>
          <a:p>
            <a:pPr algn="ctr"/>
            <a:r>
              <a:rPr lang="en-US" sz="2400" dirty="0"/>
              <a:t>(The ultimate step)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266008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Align evidence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add annotation (UTR, score, </a:t>
            </a:r>
            <a:r>
              <a:rPr lang="en-US" sz="2000" i="1"/>
              <a:t>gene name)</a:t>
            </a:r>
            <a:endParaRPr lang="en-US" sz="2000" i="1" dirty="0"/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Annotation of other features (Repeat, </a:t>
            </a:r>
            <a:r>
              <a:rPr lang="en-US" sz="2000" i="1" dirty="0" err="1"/>
              <a:t>tRNA</a:t>
            </a:r>
            <a:r>
              <a:rPr lang="en-US" sz="2000" i="1" dirty="0"/>
              <a:t>, </a:t>
            </a:r>
            <a:r>
              <a:rPr lang="en-US" sz="2000" i="1" dirty="0" err="1"/>
              <a:t>etc</a:t>
            </a:r>
            <a:r>
              <a:rPr lang="en-US" sz="2000" i="1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And more</a:t>
            </a:r>
            <a:r>
              <a:rPr lang="mr-IN" sz="2000" i="1" dirty="0"/>
              <a:t>…</a:t>
            </a:r>
            <a:endParaRPr lang="en-US" sz="2000" i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2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91E912-AF7F-5244-B238-4321E559AD08}"/>
              </a:ext>
            </a:extLst>
          </p:cNvPr>
          <p:cNvSpPr/>
          <p:nvPr/>
        </p:nvSpPr>
        <p:spPr>
          <a:xfrm>
            <a:off x="-3424" y="644037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5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Annotation pipeline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2154"/>
            <a:ext cx="9144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PASA*		</a:t>
            </a:r>
            <a:r>
              <a:rPr lang="en-US" dirty="0"/>
              <a:t>Produces evidence-driven consensus gene models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minimalist pipeline ()</a:t>
            </a:r>
          </a:p>
          <a:p>
            <a:pPr lvl="1"/>
            <a:r>
              <a:rPr lang="en-US" dirty="0"/>
              <a:t>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good for detecting isoforms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biologically relevant predictions</a:t>
            </a:r>
          </a:p>
          <a:p>
            <a:endParaRPr lang="en-US" dirty="0"/>
          </a:p>
          <a:p>
            <a:pPr lvl="2"/>
            <a:r>
              <a:rPr lang="en-US" b="1" dirty="0"/>
              <a:t>	</a:t>
            </a:r>
            <a:r>
              <a:rPr lang="en-US" dirty="0"/>
              <a:t>=&gt;</a:t>
            </a:r>
            <a:r>
              <a:rPr lang="en-US" b="1" dirty="0"/>
              <a:t> </a:t>
            </a:r>
            <a:r>
              <a:rPr lang="en-US" dirty="0"/>
              <a:t>using </a:t>
            </a:r>
            <a:r>
              <a:rPr lang="en-US" i="1" dirty="0"/>
              <a:t>Ab initio </a:t>
            </a:r>
            <a:r>
              <a:rPr lang="en-US" dirty="0"/>
              <a:t>tools and combined with </a:t>
            </a:r>
            <a:r>
              <a:rPr lang="en-US" b="1" dirty="0"/>
              <a:t>EVM</a:t>
            </a:r>
            <a:r>
              <a:rPr lang="en-US" dirty="0"/>
              <a:t> it does a pretty good job !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 PASA + </a:t>
            </a:r>
            <a:r>
              <a:rPr lang="en-US" dirty="0" err="1"/>
              <a:t>Ab</a:t>
            </a:r>
            <a:r>
              <a:rPr lang="en-US" dirty="0"/>
              <a:t> initio + EVM not automatized</a:t>
            </a:r>
          </a:p>
          <a:p>
            <a:endParaRPr lang="en-US" dirty="0"/>
          </a:p>
          <a:p>
            <a:r>
              <a:rPr lang="en-US" b="1" dirty="0"/>
              <a:t>NCBI pipeline </a:t>
            </a:r>
            <a:r>
              <a:rPr lang="en-US" dirty="0"/>
              <a:t>	Evidence + </a:t>
            </a:r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(Gnomon), repeat masking, gene naming, </a:t>
            </a:r>
            <a:r>
              <a:rPr lang="en-US" dirty="0" err="1"/>
              <a:t>miRNAs</a:t>
            </a:r>
            <a:r>
              <a:rPr lang="en-US" dirty="0"/>
              <a:t>, </a:t>
            </a:r>
            <a:r>
              <a:rPr lang="en-US" dirty="0" err="1"/>
              <a:t>tRNAs</a:t>
            </a:r>
            <a:r>
              <a:rPr lang="en-US" dirty="0"/>
              <a:t>,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</a:p>
          <a:p>
            <a:endParaRPr lang="en-US" b="1" dirty="0"/>
          </a:p>
          <a:p>
            <a:r>
              <a:rPr lang="en-US" b="1" dirty="0" err="1"/>
              <a:t>Ensembl</a:t>
            </a:r>
            <a:r>
              <a:rPr lang="en-US" b="1" dirty="0"/>
              <a:t>**</a:t>
            </a:r>
            <a:r>
              <a:rPr lang="en-US" dirty="0"/>
              <a:t> 	Evidence based only ( comparative + homology ) …</a:t>
            </a:r>
          </a:p>
          <a:p>
            <a:endParaRPr lang="en-US" dirty="0"/>
          </a:p>
          <a:p>
            <a:pPr marL="0" lvl="1"/>
            <a:r>
              <a:rPr lang="en-US" b="1" dirty="0">
                <a:solidFill>
                  <a:srgbClr val="000000"/>
                </a:solidFill>
              </a:rPr>
              <a:t>Comparative Annotation Toolkit (CAT) </a:t>
            </a:r>
            <a:r>
              <a:rPr lang="en-US" dirty="0" err="1">
                <a:solidFill>
                  <a:srgbClr val="000000"/>
                </a:solidFill>
              </a:rPr>
              <a:t>ab</a:t>
            </a:r>
            <a:r>
              <a:rPr lang="en-US" dirty="0">
                <a:solidFill>
                  <a:srgbClr val="000000"/>
                </a:solidFill>
              </a:rPr>
              <a:t>-initio (Augustus) evidence driven + comparative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MAKER2		</a:t>
            </a:r>
            <a:r>
              <a:rPr lang="en-US" dirty="0"/>
              <a:t>Evidence based and/or </a:t>
            </a:r>
            <a:r>
              <a:rPr lang="en-US" i="1" dirty="0" err="1"/>
              <a:t>ab</a:t>
            </a:r>
            <a:r>
              <a:rPr lang="en-US" i="1" dirty="0"/>
              <a:t> initio</a:t>
            </a:r>
            <a:r>
              <a:rPr lang="en-US" dirty="0"/>
              <a:t> </a:t>
            </a:r>
            <a:r>
              <a:rPr lang="en-US" i="1" dirty="0"/>
              <a:t>…</a:t>
            </a:r>
            <a:endParaRPr lang="en-US" b="1" dirty="0"/>
          </a:p>
          <a:p>
            <a:r>
              <a:rPr lang="en-US" b="1" dirty="0"/>
              <a:t> 		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646993"/>
            <a:ext cx="6985000" cy="6346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10778" y="983512"/>
            <a:ext cx="193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Evidence-based only</a:t>
            </a:r>
          </a:p>
          <a:p>
            <a:r>
              <a:rPr lang="en-US" sz="1400" dirty="0"/>
              <a:t>** May use </a:t>
            </a:r>
            <a:r>
              <a:rPr lang="en-US" sz="1400" i="1" dirty="0" err="1"/>
              <a:t>ab</a:t>
            </a:r>
            <a:r>
              <a:rPr lang="en-US" sz="1400" i="1" dirty="0"/>
              <a:t> initio</a:t>
            </a:r>
          </a:p>
        </p:txBody>
      </p:sp>
    </p:spTree>
    <p:extLst>
      <p:ext uri="{BB962C8B-B14F-4D97-AF65-F5344CB8AC3E}">
        <p14:creationId xmlns:p14="http://schemas.microsoft.com/office/powerpoint/2010/main" val="68189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3. </a:t>
            </a:r>
            <a:r>
              <a:rPr lang="en-US" sz="3600" dirty="0"/>
              <a:t>Annotation of other genome features</a:t>
            </a:r>
          </a:p>
        </p:txBody>
      </p:sp>
    </p:spTree>
    <p:extLst>
      <p:ext uri="{BB962C8B-B14F-4D97-AF65-F5344CB8AC3E}">
        <p14:creationId xmlns:p14="http://schemas.microsoft.com/office/powerpoint/2010/main" val="39940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genome…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03-20 at 1.34.5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gene</a:t>
            </a:r>
          </a:p>
          <a:p>
            <a:r>
              <a:rPr lang="sv-SE" sz="2400" b="1" dirty="0">
                <a:solidFill>
                  <a:srgbClr val="FF0000"/>
                </a:solidFill>
                <a:latin typeface="Calibri" charset="0"/>
                <a:ea typeface="MS PGothic" charset="0"/>
              </a:rPr>
              <a:t>GTF/GFF</a:t>
            </a:r>
            <a:endParaRPr lang="sv-SE" b="1" dirty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10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1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2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3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7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8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0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2347108" y="5215894"/>
            <a:ext cx="6563543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0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53434"/>
              </p:ext>
            </p:extLst>
          </p:nvPr>
        </p:nvGraphicFramePr>
        <p:xfrm>
          <a:off x="254000" y="1856151"/>
          <a:ext cx="8743463" cy="40163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associated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ncRNA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Rfam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HMM +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tRNA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Sprinzl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tRNAscan</a:t>
                      </a:r>
                      <a:r>
                        <a:rPr lang="en-US" dirty="0"/>
                        <a:t>-SE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</a:t>
                      </a:r>
                      <a:r>
                        <a:rPr lang="en-US" baseline="0" dirty="0"/>
                        <a:t> + WMA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snoRNA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/>
                        <a:t>HMM + SCFG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miRNA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miRBase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Splign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miR-PREFeR</a:t>
                      </a:r>
                      <a:r>
                        <a:rPr lang="en-US" dirty="0"/>
                        <a:t> (for plant)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alignment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Based on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 patterns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Repeats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Repbase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Dfam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repeatMasker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HMM, blast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Pseudogenes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pseudopipe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homology-based (blast)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441" y="210270"/>
            <a:ext cx="267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Other genome features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57776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15152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4. 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363677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Simple statistics (number genes / number exon per gene)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                  </a:t>
            </a:r>
            <a:r>
              <a:rPr lang="en-US" dirty="0">
                <a:solidFill>
                  <a:srgbClr val="000000"/>
                </a:solidFill>
              </a:rPr>
              <a:t>(and compare against assembly result 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Protein/transcript evidence (AED score in MAKER)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Comparative genomics (</a:t>
            </a:r>
            <a:r>
              <a:rPr lang="en-US" sz="2400" dirty="0" err="1">
                <a:solidFill>
                  <a:srgbClr val="000000"/>
                </a:solidFill>
              </a:rPr>
              <a:t>OrthoMCL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Domain  / Function attached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88" y="3644481"/>
            <a:ext cx="2364259" cy="2632086"/>
          </a:xfrm>
          <a:prstGeom prst="rect">
            <a:avLst/>
          </a:prstGeom>
        </p:spPr>
      </p:pic>
      <p:pic>
        <p:nvPicPr>
          <p:cNvPr id="7" name="Picture 2" descr="Screen Shot 2016-04-25 at 14.03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21" y="2320943"/>
            <a:ext cx="1630739" cy="6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74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298" y="1713722"/>
          <a:ext cx="8692427" cy="47115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Web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Manual </a:t>
                      </a:r>
                      <a:r>
                        <a:rPr lang="en-US" sz="1400" dirty="0" err="1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Artemis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save annotation in EMBL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IGV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/>
                        <a:t>Savant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IGB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enable Plug-ins. Can load local and remote data (</a:t>
                      </a:r>
                      <a:r>
                        <a:rPr lang="en-US" sz="1400" dirty="0" err="1"/>
                        <a:t>dropbox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aseline="0" dirty="0"/>
                        <a:t>UCSC genome, </a:t>
                      </a:r>
                      <a:r>
                        <a:rPr lang="en-US" sz="1400" baseline="0" dirty="0" err="1"/>
                        <a:t>etc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GMOD (successor of </a:t>
                      </a:r>
                      <a:r>
                        <a:rPr lang="en-US" sz="1400" dirty="0" err="1"/>
                        <a:t>Gbrowse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FOR AN EXHAUSTIVE LIST: https://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of most common visualization or/and Manual </a:t>
            </a:r>
            <a:r>
              <a:rPr lang="en-US" dirty="0" err="1"/>
              <a:t>curation</a:t>
            </a:r>
            <a:r>
              <a:rPr lang="en-US" dirty="0"/>
              <a:t>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4117719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5. To resume / 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1603058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2947165"/>
            <a:ext cx="8159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choose Method: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( need of a </a:t>
            </a:r>
            <a:r>
              <a:rPr lang="en-US" u="sng" dirty="0"/>
              <a:t>conservative</a:t>
            </a:r>
            <a:r>
              <a:rPr lang="en-US" dirty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/>
              <a:t>exhaustive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investigated genome to other 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resources 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229" y="1411136"/>
            <a:ext cx="832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&gt;100 annotation tools </a:t>
            </a:r>
            <a:r>
              <a:rPr lang="mr-IN" sz="2000" dirty="0"/>
              <a:t>–</a:t>
            </a:r>
            <a:r>
              <a:rPr lang="en-US" sz="2000" dirty="0"/>
              <a:t> as many methods</a:t>
            </a:r>
          </a:p>
          <a:p>
            <a:r>
              <a:rPr lang="en-US" sz="1400" dirty="0">
                <a:hlinkClick r:id="rId3"/>
              </a:rPr>
              <a:t>(https://github.com/NBISweden/GAAS/blob/master/annotation/knowledge/annotation_tools_genome.md</a:t>
            </a:r>
            <a:r>
              <a:rPr lang="en-US" sz="14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GTF/GFF format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6 main class of approaches </a:t>
            </a:r>
            <a:r>
              <a:rPr lang="en-US" sz="1600" dirty="0"/>
              <a:t>(Similarity-based, </a:t>
            </a:r>
            <a:r>
              <a:rPr lang="en-US" sz="1600" i="1" dirty="0"/>
              <a:t>ab initio</a:t>
            </a:r>
            <a:r>
              <a:rPr lang="en-US" sz="1600" dirty="0"/>
              <a:t>, hybrid, comparative, combiner, pipeline 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55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41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0150" y="1471849"/>
            <a:ext cx="224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Effort versus accuracy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011930" y="3267106"/>
            <a:ext cx="3703201" cy="22496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11930" y="2297837"/>
            <a:ext cx="0" cy="324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1930" y="5541873"/>
            <a:ext cx="37867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9873" y="5874107"/>
            <a:ext cx="16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 / time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6527" y="363066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66467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41" y="1524746"/>
            <a:ext cx="849563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Several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  <a:r>
              <a:rPr lang="en-US" sz="2000" dirty="0"/>
              <a:t> tools together give better result that one alone </a:t>
            </a:r>
          </a:p>
          <a:p>
            <a:r>
              <a:rPr lang="en-US" sz="2000" dirty="0"/>
              <a:t>	(they complement each other)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Pipelines give good results </a:t>
            </a:r>
          </a:p>
          <a:p>
            <a:r>
              <a:rPr lang="en-US" sz="2000" dirty="0"/>
              <a:t>	MAKER2 the most flexible, adjustable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Most methods only build gene models, no </a:t>
            </a:r>
            <a:r>
              <a:rPr lang="en-US" sz="2000" b="1" dirty="0"/>
              <a:t>functional inference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 annotation method is perfect, they make mistakes !!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Annotation requires </a:t>
            </a:r>
            <a:r>
              <a:rPr lang="en-US" sz="2000" b="1" dirty="0"/>
              <a:t>manual </a:t>
            </a:r>
            <a:r>
              <a:rPr lang="en-US" sz="2000" b="1" dirty="0" err="1"/>
              <a:t>curation</a:t>
            </a: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As for assembly, an annotation is never finished, it can always be improved </a:t>
            </a:r>
          </a:p>
          <a:p>
            <a:r>
              <a:rPr lang="en-US" sz="2000" dirty="0"/>
              <a:t>	=&gt; e.g. Human		(to </a:t>
            </a:r>
            <a:r>
              <a:rPr lang="en-US" sz="2000"/>
              <a:t>know when </a:t>
            </a:r>
            <a:r>
              <a:rPr lang="en-US" sz="2000" dirty="0"/>
              <a:t>to stop)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Submit your annotation in public archive</a:t>
            </a:r>
          </a:p>
        </p:txBody>
      </p:sp>
    </p:spTree>
    <p:extLst>
      <p:ext uri="{BB962C8B-B14F-4D97-AF65-F5344CB8AC3E}">
        <p14:creationId xmlns:p14="http://schemas.microsoft.com/office/powerpoint/2010/main" val="2300139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/>
              <a:t>THE END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57890"/>
            <a:ext cx="414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NBISweden</a:t>
            </a:r>
            <a:r>
              <a:rPr lang="en-US" sz="2000" dirty="0"/>
              <a:t>/GAAS</a:t>
            </a:r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7174" y="3263393"/>
            <a:ext cx="150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Structural annotation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4" y="3365957"/>
            <a:ext cx="167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QC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0781" y="3263393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Functional annotation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961" y="3766067"/>
            <a:ext cx="196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9961" y="2764448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Downstream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5014" y="3218955"/>
            <a:ext cx="142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Manual </a:t>
            </a:r>
            <a:r>
              <a:rPr lang="en-US" sz="2000" dirty="0" err="1"/>
              <a:t>curation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67049" y="1393328"/>
            <a:ext cx="4916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MS PGothic" charset="0"/>
              </a:rPr>
              <a:t>The main steps in genome annotation </a:t>
            </a:r>
            <a:endParaRPr lang="en-US" dirty="0">
              <a:latin typeface="Calibri" charset="0"/>
              <a:ea typeface="MS PGothic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84637" y="3572898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5759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7667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52275" y="3215651"/>
            <a:ext cx="339255" cy="37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52275" y="3586559"/>
            <a:ext cx="33925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48636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2713" y="2873867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47428" y="2861709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4964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62252" y="3598951"/>
            <a:ext cx="1912400" cy="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8" y="4976820"/>
            <a:ext cx="810089" cy="3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4907145"/>
            <a:ext cx="1301994" cy="4426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093" y="4907145"/>
            <a:ext cx="1075679" cy="298501"/>
          </a:xfrm>
          <a:prstGeom prst="rect">
            <a:avLst/>
          </a:prstGeom>
        </p:spPr>
      </p:pic>
      <p:pic>
        <p:nvPicPr>
          <p:cNvPr id="25" name="Picture 24" descr="Screen Shot 2018-09-06 at 13.50.2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1" y="4911924"/>
            <a:ext cx="1142331" cy="3682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961" y="4778821"/>
            <a:ext cx="1985723" cy="5710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3607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9733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9906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842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4665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37174" y="5425203"/>
            <a:ext cx="130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EuGene</a:t>
            </a:r>
            <a:r>
              <a:rPr lang="en-US" sz="1600" dirty="0"/>
              <a:t>-EP </a:t>
            </a:r>
          </a:p>
        </p:txBody>
      </p:sp>
    </p:spTree>
    <p:extLst>
      <p:ext uri="{BB962C8B-B14F-4D97-AF65-F5344CB8AC3E}">
        <p14:creationId xmlns:p14="http://schemas.microsoft.com/office/powerpoint/2010/main" val="139641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18782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Structural annotation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Experimental </a:t>
            </a:r>
            <a:r>
              <a:rPr lang="en-US" sz="1900" dirty="0"/>
              <a:t>(ESTs, </a:t>
            </a:r>
            <a:r>
              <a:rPr lang="en-US" sz="1900" dirty="0" err="1"/>
              <a:t>cDNAs</a:t>
            </a:r>
            <a:r>
              <a:rPr lang="en-US" sz="1900" dirty="0"/>
              <a:t>, RNA-</a:t>
            </a:r>
            <a:r>
              <a:rPr lang="en-US" sz="1900" dirty="0" err="1"/>
              <a:t>seq</a:t>
            </a:r>
            <a:r>
              <a:rPr lang="en-US" sz="1900" dirty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Isolate and clone cognate transcripts (as cDNA), sequence them and compare cDNA with genomic DNA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=&gt; It’s the ONLY secure method but: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Cloning is time consuming. </a:t>
            </a:r>
          </a:p>
          <a:p>
            <a:r>
              <a:rPr lang="en-US" dirty="0">
                <a:solidFill>
                  <a:schemeClr val="tx1"/>
                </a:solidFill>
              </a:rPr>
              <a:t>Lowly expressed genes are difficult to detect. </a:t>
            </a:r>
          </a:p>
          <a:p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>
                <a:solidFill>
                  <a:schemeClr val="tx1"/>
                </a:solidFill>
              </a:rPr>
            </a:br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Extrinsic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Hybrid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3857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Predictive methods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06636" y="2747739"/>
            <a:ext cx="2464168" cy="111731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74B333"/>
                </a:solidFill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994348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Assembled from RNA-</a:t>
            </a:r>
            <a:r>
              <a:rPr lang="en-US" dirty="0" err="1">
                <a:latin typeface="Calibri" charset="0"/>
                <a:ea typeface="MS PGothic" charset="0"/>
              </a:rPr>
              <a:t>seq</a:t>
            </a:r>
            <a:r>
              <a:rPr lang="en-US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13592" y="2212094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Proteins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307907" y="2200052"/>
            <a:ext cx="153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Transcripts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24" y="4211125"/>
            <a:ext cx="19272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8972" y="2200349"/>
            <a:ext cx="38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dirty="0"/>
              <a:t>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89872" y="4370538"/>
            <a:ext cx="2191119" cy="1562586"/>
          </a:xfrm>
          <a:prstGeom prst="rect">
            <a:avLst/>
          </a:prstGeom>
        </p:spPr>
      </p:pic>
      <p:pic>
        <p:nvPicPr>
          <p:cNvPr id="13" name="Picture 1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5041579" y="4211126"/>
            <a:ext cx="2206198" cy="16052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506636" y="1280727"/>
            <a:ext cx="58488" cy="4946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0934" y="1280727"/>
            <a:ext cx="20226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Intrinsic / 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15051" y="1280727"/>
            <a:ext cx="9702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Extrinsic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43370" y="1763068"/>
            <a:ext cx="7695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6844" y="2747739"/>
            <a:ext cx="2538280" cy="111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information/features from the sequence itself 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7651070" y="2205336"/>
            <a:ext cx="1375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Genomes</a:t>
            </a:r>
          </a:p>
        </p:txBody>
      </p:sp>
      <p:pic>
        <p:nvPicPr>
          <p:cNvPr id="4" name="Picture 3" descr="wga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297" r="37421" b="17395"/>
          <a:stretch/>
        </p:blipFill>
        <p:spPr>
          <a:xfrm>
            <a:off x="7803529" y="3739444"/>
            <a:ext cx="1070427" cy="2715015"/>
          </a:xfrm>
          <a:prstGeom prst="rect">
            <a:avLst/>
          </a:prstGeom>
        </p:spPr>
      </p:pic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7247777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Close relative genomes</a:t>
            </a:r>
          </a:p>
        </p:txBody>
      </p:sp>
    </p:spTree>
    <p:extLst>
      <p:ext uri="{BB962C8B-B14F-4D97-AF65-F5344CB8AC3E}">
        <p14:creationId xmlns:p14="http://schemas.microsoft.com/office/powerpoint/2010/main" val="161462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 The different methods/approaches</a:t>
            </a:r>
          </a:p>
        </p:txBody>
      </p:sp>
    </p:spTree>
    <p:extLst>
      <p:ext uri="{BB962C8B-B14F-4D97-AF65-F5344CB8AC3E}">
        <p14:creationId xmlns:p14="http://schemas.microsoft.com/office/powerpoint/2010/main" val="2050749390"/>
      </p:ext>
    </p:extLst>
  </p:cSld>
  <p:clrMapOvr>
    <a:masterClrMapping/>
  </p:clrMapOvr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74777</TotalTime>
  <Words>4413</Words>
  <Application>Microsoft Macintosh PowerPoint</Application>
  <PresentationFormat>Bildspel på skärmen (4:3)</PresentationFormat>
  <Paragraphs>959</Paragraphs>
  <Slides>58</Slides>
  <Notes>58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58</vt:i4>
      </vt:variant>
    </vt:vector>
  </HeadingPairs>
  <TitlesOfParts>
    <vt:vector size="66" baseType="lpstr">
      <vt:lpstr>Arial</vt:lpstr>
      <vt:lpstr>ArialMT</vt:lpstr>
      <vt:lpstr>Calibri</vt:lpstr>
      <vt:lpstr>Cambria Math</vt:lpstr>
      <vt:lpstr>Symbol</vt:lpstr>
      <vt:lpstr>Times</vt:lpstr>
      <vt:lpstr>BILS_Annot_Methods_2014_pipelines</vt:lpstr>
      <vt:lpstr>NBIS_perfect1</vt:lpstr>
      <vt:lpstr>PowerPoint-presentation</vt:lpstr>
      <vt:lpstr>Contents</vt:lpstr>
      <vt:lpstr>PowerPoint-presentation</vt:lpstr>
      <vt:lpstr>Introduction: What is annotation?</vt:lpstr>
      <vt:lpstr>Introduction: Formats</vt:lpstr>
      <vt:lpstr>Introduction: Overview</vt:lpstr>
      <vt:lpstr>Introduction: Structural annotation</vt:lpstr>
      <vt:lpstr>Introduction: Predictive methods </vt:lpstr>
      <vt:lpstr>PowerPoint-presentation</vt:lpstr>
      <vt:lpstr>PowerPoint-presentation</vt:lpstr>
      <vt:lpstr>Extrinsic approaches</vt:lpstr>
      <vt:lpstr>PowerPoint-presentation</vt:lpstr>
      <vt:lpstr>Similarity-based method: Protein data</vt:lpstr>
      <vt:lpstr>Similarity-based method: Protein data</vt:lpstr>
      <vt:lpstr>Similarity-based method:  RNA-seq data</vt:lpstr>
      <vt:lpstr>Similarity-based method:  RNA-seq data</vt:lpstr>
      <vt:lpstr>Similarity-based method:  RNA-seq data</vt:lpstr>
      <vt:lpstr>Similarity-based method: Protein / transcripts</vt:lpstr>
      <vt:lpstr>PowerPoint-presentation</vt:lpstr>
      <vt:lpstr>PowerPoint-presentation</vt:lpstr>
      <vt:lpstr>PowerPoint-presentation</vt:lpstr>
      <vt:lpstr>Intrinsic / ab initio  </vt:lpstr>
      <vt:lpstr>Intrinsic / ab initio  </vt:lpstr>
      <vt:lpstr>Intrinsic / ab initio  </vt:lpstr>
      <vt:lpstr>PowerPoint-presentation</vt:lpstr>
      <vt:lpstr>PowerPoint-presentation</vt:lpstr>
      <vt:lpstr>PowerPoint-presentation</vt:lpstr>
      <vt:lpstr>Intrinsic / ab initio  </vt:lpstr>
      <vt:lpstr>PowerPoint-presentation</vt:lpstr>
      <vt:lpstr>PowerPoint-presentation</vt:lpstr>
      <vt:lpstr>Hybrid : Ab initio evidence-driven</vt:lpstr>
      <vt:lpstr>Hybrid : Ab initio evidence-driven</vt:lpstr>
      <vt:lpstr>Hybrid : Ab initio evidence-driven</vt:lpstr>
      <vt:lpstr>Hybrid : Ab initio evidence-driven</vt:lpstr>
      <vt:lpstr>PowerPoint-presentation</vt:lpstr>
      <vt:lpstr>PowerPoint-presentation</vt:lpstr>
      <vt:lpstr>Comparative-based  method</vt:lpstr>
      <vt:lpstr>Comparative-based  method: Tools</vt:lpstr>
      <vt:lpstr>PowerPoint-presentation</vt:lpstr>
      <vt:lpstr>PowerPoint-presentation</vt:lpstr>
      <vt:lpstr>Chooser / combiner</vt:lpstr>
      <vt:lpstr>Chooser / combiner</vt:lpstr>
      <vt:lpstr>Chooser / combiner</vt:lpstr>
      <vt:lpstr>Chooser / combiner</vt:lpstr>
      <vt:lpstr>PowerPoint-presentation</vt:lpstr>
      <vt:lpstr>PowerPoint-presentation</vt:lpstr>
      <vt:lpstr>PowerPoint-presentation</vt:lpstr>
      <vt:lpstr>Annotation pipeline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lucile soler</cp:lastModifiedBy>
  <cp:revision>598</cp:revision>
  <cp:lastPrinted>2021-04-13T07:02:59Z</cp:lastPrinted>
  <dcterms:created xsi:type="dcterms:W3CDTF">2014-03-28T06:07:36Z</dcterms:created>
  <dcterms:modified xsi:type="dcterms:W3CDTF">2021-04-28T10:43:03Z</dcterms:modified>
</cp:coreProperties>
</file>