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44"/>
  </p:notesMasterIdLst>
  <p:handoutMasterIdLst>
    <p:handoutMasterId r:id="rId45"/>
  </p:handoutMasterIdLst>
  <p:sldIdLst>
    <p:sldId id="420" r:id="rId3"/>
    <p:sldId id="445" r:id="rId4"/>
    <p:sldId id="446" r:id="rId5"/>
    <p:sldId id="448" r:id="rId6"/>
    <p:sldId id="447" r:id="rId7"/>
    <p:sldId id="449" r:id="rId8"/>
    <p:sldId id="450" r:id="rId9"/>
    <p:sldId id="531" r:id="rId10"/>
    <p:sldId id="451" r:id="rId11"/>
    <p:sldId id="452" r:id="rId12"/>
    <p:sldId id="453" r:id="rId13"/>
    <p:sldId id="438" r:id="rId14"/>
    <p:sldId id="437" r:id="rId15"/>
    <p:sldId id="469" r:id="rId16"/>
    <p:sldId id="530" r:id="rId17"/>
    <p:sldId id="503" r:id="rId18"/>
    <p:sldId id="529" r:id="rId19"/>
    <p:sldId id="504" r:id="rId20"/>
    <p:sldId id="454" r:id="rId21"/>
    <p:sldId id="534" r:id="rId22"/>
    <p:sldId id="270" r:id="rId23"/>
    <p:sldId id="273" r:id="rId24"/>
    <p:sldId id="275" r:id="rId25"/>
    <p:sldId id="271" r:id="rId26"/>
    <p:sldId id="272" r:id="rId27"/>
    <p:sldId id="307" r:id="rId28"/>
    <p:sldId id="310" r:id="rId29"/>
    <p:sldId id="304" r:id="rId30"/>
    <p:sldId id="306" r:id="rId31"/>
    <p:sldId id="316" r:id="rId32"/>
    <p:sldId id="521" r:id="rId33"/>
    <p:sldId id="522" r:id="rId34"/>
    <p:sldId id="532" r:id="rId35"/>
    <p:sldId id="431" r:id="rId36"/>
    <p:sldId id="383" r:id="rId37"/>
    <p:sldId id="528" r:id="rId38"/>
    <p:sldId id="533" r:id="rId39"/>
    <p:sldId id="387" r:id="rId40"/>
    <p:sldId id="432" r:id="rId41"/>
    <p:sldId id="392" r:id="rId42"/>
    <p:sldId id="50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 autoAdjust="0"/>
    <p:restoredTop sz="95319" autoAdjust="0"/>
  </p:normalViewPr>
  <p:slideViewPr>
    <p:cSldViewPr snapToGrid="0" snapToObjects="1">
      <p:cViewPr varScale="1">
        <p:scale>
          <a:sx n="111" d="100"/>
          <a:sy n="111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43:2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21929 9877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This lecture will focus on what we need to do an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equences you bel</a:t>
            </a:r>
            <a:r>
              <a:rPr lang="en-GB" dirty="0" err="1"/>
              <a:t>ie</a:t>
            </a:r>
            <a:r>
              <a:rPr lang="en-SE" dirty="0"/>
              <a:t>ve </a:t>
            </a:r>
            <a:r>
              <a:rPr lang="en-SE"/>
              <a:t>in </a:t>
            </a:r>
            <a:endParaRPr lang="sv-SE" dirty="0"/>
          </a:p>
          <a:p>
            <a:r>
              <a:rPr lang="sv-SE" dirty="0" err="1"/>
              <a:t>Speak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format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assemble first</a:t>
            </a:r>
          </a:p>
          <a:p>
            <a:r>
              <a:rPr lang="en-US" dirty="0" err="1"/>
              <a:t>gff</a:t>
            </a:r>
            <a:r>
              <a:rPr lang="en-US" dirty="0"/>
              <a:t> and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use </a:t>
            </a:r>
            <a:r>
              <a:rPr lang="en-US" dirty="0" err="1"/>
              <a:t>expecially</a:t>
            </a:r>
            <a:r>
              <a:rPr lang="en-US" dirty="0"/>
              <a:t> trinity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gtf</a:t>
            </a:r>
            <a:endParaRPr lang="en-US" dirty="0"/>
          </a:p>
          <a:p>
            <a:r>
              <a:rPr lang="en-US" dirty="0"/>
              <a:t>need to change for </a:t>
            </a:r>
            <a:r>
              <a:rPr lang="en-US" dirty="0" err="1"/>
              <a:t>gff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define transcribed portion ! </a:t>
            </a:r>
            <a:r>
              <a:rPr lang="en-US" baseline="0" dirty="0" err="1"/>
              <a:t>Conpare</a:t>
            </a:r>
            <a:r>
              <a:rPr lang="en-US" baseline="0" dirty="0"/>
              <a:t> to Protein it contains UTR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top of</a:t>
            </a:r>
            <a:r>
              <a:rPr lang="en-US" baseline="0" dirty="0"/>
              <a:t> that the format has changed a lot through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Indeed, the development of this format has not been an easy task.</a:t>
            </a:r>
            <a:endParaRPr lang="en-US" dirty="0"/>
          </a:p>
          <a:p>
            <a:r>
              <a:rPr lang="en-US" dirty="0"/>
              <a:t>Facing some limitation using the original</a:t>
            </a:r>
            <a:r>
              <a:rPr lang="en-US" baseline="0" dirty="0"/>
              <a:t> </a:t>
            </a:r>
            <a:r>
              <a:rPr lang="en-US" dirty="0"/>
              <a:t>specification, GFF has evolved into different flavors depending on the different needs of different laboratories.</a:t>
            </a:r>
          </a:p>
          <a:p>
            <a:r>
              <a:rPr lang="en-US" dirty="0"/>
              <a:t>In 10 years (97-2007) the format has</a:t>
            </a:r>
            <a:r>
              <a:rPr lang="en-US" baseline="0" dirty="0"/>
              <a:t> evolved a lot. The GFF3 is stable stable since many years (2004).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8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put back information here</a:t>
            </a:r>
          </a:p>
          <a:p>
            <a:r>
              <a:rPr lang="en-US" dirty="0"/>
              <a:t>Noisy</a:t>
            </a:r>
            <a:r>
              <a:rPr lang="en-US" baseline="0" dirty="0"/>
              <a:t> for trinity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8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got </a:t>
            </a:r>
            <a:r>
              <a:rPr lang="sv-SE" dirty="0" err="1"/>
              <a:t>your</a:t>
            </a:r>
            <a:r>
              <a:rPr lang="sv-SE" dirty="0"/>
              <a:t> data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tool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4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0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How</a:t>
            </a:r>
            <a:r>
              <a:rPr lang="fi-FI" b="1" baseline="0" dirty="0"/>
              <a:t> look a GFF3 file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baseline="0" dirty="0"/>
              <a:t>Here </a:t>
            </a:r>
            <a:r>
              <a:rPr lang="fi-FI" b="1" dirty="0"/>
              <a:t>One </a:t>
            </a:r>
            <a:r>
              <a:rPr lang="fi-FI" b="1" dirty="0" err="1"/>
              <a:t>gene</a:t>
            </a:r>
            <a:r>
              <a:rPr lang="fi-FI" b="1" dirty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SO </a:t>
            </a:r>
            <a:r>
              <a:rPr lang="fi-FI" b="1" dirty="0" err="1"/>
              <a:t>sequence</a:t>
            </a:r>
            <a:r>
              <a:rPr lang="fi-FI" b="1" dirty="0"/>
              <a:t> </a:t>
            </a:r>
            <a:r>
              <a:rPr lang="fi-FI" b="1" dirty="0" err="1"/>
              <a:t>ontology</a:t>
            </a:r>
            <a:r>
              <a:rPr lang="fi-FI" b="1" dirty="0"/>
              <a:t> </a:t>
            </a:r>
            <a:r>
              <a:rPr lang="fi-FI" b="1" dirty="0" err="1"/>
              <a:t>term</a:t>
            </a:r>
            <a:endParaRPr lang="fi-FI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/ children relationship provides a mechanism allowing to group features at several hierarchical level allowing representing complex entities like here.</a:t>
            </a:r>
          </a:p>
          <a:p>
            <a:endParaRPr lang="en-US" dirty="0"/>
          </a:p>
          <a:p>
            <a:pPr marL="0" indent="0">
              <a:buFont typeface="Symbol" charset="0"/>
              <a:buNone/>
            </a:pPr>
            <a:r>
              <a:rPr lang="en-US" dirty="0"/>
              <a:t>The content can differ a lot according to the tool/group</a:t>
            </a:r>
            <a:r>
              <a:rPr lang="en-US" baseline="0" dirty="0"/>
              <a:t> producing the file. 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feature: One can write transcript instead of mRNA, or say UTR instead of 3’UTR and 5’UTR or the 3/5 number could also be written with letter and so one.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attributes: There is actually no limit for naming the tag. You can use what ever you want.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QC on the </a:t>
            </a:r>
            <a:r>
              <a:rPr lang="sv-SE" dirty="0" err="1"/>
              <a:t>assembly</a:t>
            </a:r>
            <a:endParaRPr lang="sv-SE" dirty="0"/>
          </a:p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don't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it </a:t>
            </a:r>
            <a:r>
              <a:rPr lang="sv-SE" dirty="0" err="1"/>
              <a:t>comes</a:t>
            </a:r>
            <a:r>
              <a:rPr lang="sv-SE" dirty="0"/>
              <a:t> form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small and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contigs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a problem to be </a:t>
            </a:r>
            <a:r>
              <a:rPr lang="sv-SE" dirty="0" err="1"/>
              <a:t>processed</a:t>
            </a:r>
            <a:r>
              <a:rPr lang="sv-SE" dirty="0"/>
              <a:t> by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mito</a:t>
            </a:r>
            <a:r>
              <a:rPr lang="sv-SE" dirty="0"/>
              <a:t> </a:t>
            </a:r>
            <a:r>
              <a:rPr lang="sv-SE" dirty="0" err="1"/>
              <a:t>codon</a:t>
            </a:r>
            <a:r>
              <a:rPr lang="sv-SE" dirty="0"/>
              <a:t>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compare</a:t>
            </a:r>
            <a:r>
              <a:rPr lang="sv-SE" dirty="0"/>
              <a:t> fasta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set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genes and check </a:t>
            </a:r>
            <a:r>
              <a:rPr lang="sv-SE" dirty="0" err="1"/>
              <a:t>which</a:t>
            </a:r>
            <a:r>
              <a:rPr lang="sv-SE" dirty="0"/>
              <a:t> gene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probably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by annotation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augustus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</a:t>
            </a:r>
            <a:r>
              <a:rPr lang="sv-SE" dirty="0" err="1"/>
              <a:t>utr</a:t>
            </a:r>
            <a:r>
              <a:rPr lang="sv-SE" dirty="0"/>
              <a:t> for </a:t>
            </a:r>
            <a:r>
              <a:rPr lang="sv-SE" dirty="0" err="1"/>
              <a:t>some</a:t>
            </a:r>
            <a:r>
              <a:rPr lang="sv-SE" dirty="0"/>
              <a:t> species and </a:t>
            </a:r>
            <a:r>
              <a:rPr lang="sv-SE" dirty="0" err="1"/>
              <a:t>isoform</a:t>
            </a:r>
            <a:r>
              <a:rPr lang="sv-SE" dirty="0"/>
              <a:t> as </a:t>
            </a:r>
            <a:r>
              <a:rPr lang="sv-SE" dirty="0" err="1"/>
              <a:t>well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show the </a:t>
            </a:r>
            <a:r>
              <a:rPr lang="sv-SE" dirty="0" err="1"/>
              <a:t>exercises</a:t>
            </a:r>
            <a:endParaRPr lang="sv-SE" dirty="0"/>
          </a:p>
          <a:p>
            <a:r>
              <a:rPr lang="sv-SE" dirty="0"/>
              <a:t>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back at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61D-E614-8241-BF42-66ACDF9C665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1E0B-16C9-564D-811E-65E5C6F03BEF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9497-7D72-0A4A-93E2-7BB7D9C284BA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2021-05-03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97DED537-10C4-8C40-8E87-51060FF45365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0505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72D-2560-FD4F-803B-D43D2850218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35B-ED80-A14C-B598-728A5E39946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160E-604E-9441-B2DB-0816CC37D90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7B5-A571-6447-B43A-86C3DB97818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8D5-4C80-8A49-88AB-FD78A29F5A40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455-DB72-8044-8353-9961830E5B24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A4EA-02A8-4647-ADCF-333EE21E4C22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BB2-1C6A-AA4F-BCD7-97CDB88C68E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2A9-6D7B-0B45-AD03-C57299EB6A85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0FBB-61F7-024E-9C4C-92D5EFDCA47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827E-7383-6446-B0A7-0DD22A7523A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6660-4EE3-1340-AB94-10B2FC7A379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3319-9C12-3F48-B7BD-8B2C57768A6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D13-B5B2-694D-B2FD-FE4A691CEE7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EE6-A11A-484C-ABF6-28717866D85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F0D-B4F6-2847-8EFE-5D9280785F3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03A-8253-5148-8430-C040FCE74FF2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C1B4-EEEB-1F45-BF84-6E574AC3A29E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461-4267-2942-AD0C-F3794CD30E6D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553-4E54-7148-BBAF-0F0E4EA781F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897-B2DE-1644-AEEC-240DBFE04EF7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267D-4EC1-4946-B8F1-9816207F0E8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1F6-F8AB-874D-9F36-D7F15AABE867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eatmasker.org/" TargetMode="External"/><Relationship Id="rId2" Type="http://schemas.openxmlformats.org/officeDocument/2006/relationships/hyperlink" Target="http://www.repeatmasker.org/RepeatModel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pipelines-nextflow/tree/master/TranscriptAssembl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bisweden.github.io/workshop-genome_annotation/labs/rnaseq_guided_assembl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gxf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ectures/Structural_annotation_MAKER_Norway2021.ppt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_training" TargetMode="External"/><Relationship Id="rId2" Type="http://schemas.openxmlformats.org/officeDocument/2006/relationships/hyperlink" Target="https://nbisweden.github.io/workshop-genome_annotation_elixir/labs/maker_evid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isweden.github.io/workshop-genome_annotation_elixir/labs/maker_abinitio_evidence_driv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weden.github.io/workshop-genome_annotation_elixir/labs/annotation_assess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NBISweden/pipelines-nextflow" TargetMode="External"/><Relationship Id="rId4" Type="http://schemas.openxmlformats.org/officeDocument/2006/relationships/hyperlink" Target="https://github.com/NBISweden/AG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to do a genome annotation?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73380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Always check :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  <a:p>
            <a:endParaRPr lang="en-US" sz="2000" dirty="0"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Fragmentation (N50, number of sequences, how many small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contigs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Sanity of the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fasta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 file (Ns, IUPAC, lowercase nucleotides)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Completeness / duplication / fragmentation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Presence of Organelles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Other (GC content, how distant from other species)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6" y="3474040"/>
            <a:ext cx="2404995" cy="90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14:cNvPr>
              <p14:cNvContentPartPr/>
              <p14:nvPr/>
            </p14:nvContentPartPr>
            <p14:xfrm>
              <a:off x="7894440" y="3555720"/>
              <a:ext cx="360" cy="360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5080" y="3546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9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BUSCO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315918"/>
            <a:ext cx="8229600" cy="576262"/>
          </a:xfrm>
          <a:prstGeom prst="rect">
            <a:avLst/>
          </a:prstGeom>
          <a:solidFill>
            <a:srgbClr val="C0504D"/>
          </a:solidFill>
          <a:ln w="38100" cmpd="sng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BUSCO used on assembly and annotation</a:t>
            </a:r>
            <a:endParaRPr lang="en-US" b="1" u="sng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63731"/>
            <a:ext cx="914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Example of output:</a:t>
            </a:r>
          </a:p>
          <a:p>
            <a:endParaRPr lang="en-US" u="sng" dirty="0"/>
          </a:p>
          <a:p>
            <a:r>
              <a:rPr lang="en-US" dirty="0">
                <a:latin typeface="Menlo-Regular"/>
              </a:rPr>
              <a:t># BUSCO version is: 3.0.2 </a:t>
            </a:r>
          </a:p>
          <a:p>
            <a:r>
              <a:rPr lang="en-US" dirty="0">
                <a:latin typeface="Menlo-Regular"/>
              </a:rPr>
              <a:t># The lineage dataset is: </a:t>
            </a:r>
            <a:r>
              <a:rPr lang="en-US" b="1" dirty="0">
                <a:latin typeface="Menlo-Regular"/>
              </a:rPr>
              <a:t>fungi_odb9</a:t>
            </a:r>
            <a:r>
              <a:rPr lang="en-US" dirty="0">
                <a:latin typeface="Menlo-Regular"/>
              </a:rPr>
              <a:t> (Creation date: 2016-02-13, number of species: 85, number of BUSCOs: </a:t>
            </a:r>
            <a:r>
              <a:rPr lang="en-US" b="1" dirty="0">
                <a:latin typeface="Menlo-Regular"/>
              </a:rPr>
              <a:t>290</a:t>
            </a:r>
            <a:r>
              <a:rPr lang="en-US" dirty="0">
                <a:latin typeface="Menlo-Regular"/>
              </a:rPr>
              <a:t>)</a:t>
            </a:r>
          </a:p>
          <a:p>
            <a:r>
              <a:rPr lang="en-US" dirty="0">
                <a:latin typeface="Menlo-Regular"/>
              </a:rPr>
              <a:t>#</a:t>
            </a:r>
          </a:p>
          <a:p>
            <a:r>
              <a:rPr lang="en-US" dirty="0">
                <a:latin typeface="Menlo-Regular"/>
              </a:rPr>
              <a:t># Summarized benchmarking in BUSCO annotation for file </a:t>
            </a:r>
            <a:r>
              <a:rPr lang="en-US" dirty="0" err="1">
                <a:latin typeface="Menlo-Regular"/>
              </a:rPr>
              <a:t>genome.fa</a:t>
            </a:r>
            <a:endParaRPr lang="en-US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# BUSCO was run in mode: </a:t>
            </a:r>
            <a:r>
              <a:rPr lang="en-US" b="1" dirty="0">
                <a:latin typeface="Menlo-Regular"/>
              </a:rPr>
              <a:t>genome</a:t>
            </a:r>
          </a:p>
          <a:p>
            <a:endParaRPr lang="en-US" dirty="0">
              <a:latin typeface="Menlo-Regular"/>
            </a:endParaRPr>
          </a:p>
          <a:p>
            <a:r>
              <a:rPr lang="mr-IN" dirty="0">
                <a:latin typeface="Menlo-Regular"/>
              </a:rPr>
              <a:t>	</a:t>
            </a:r>
            <a:r>
              <a:rPr lang="mr-IN" b="1" dirty="0">
                <a:latin typeface="Menlo-Regular"/>
              </a:rPr>
              <a:t>C:98.</a:t>
            </a:r>
            <a:r>
              <a:rPr lang="sv-SE" b="1" dirty="0">
                <a:latin typeface="Menlo-Regular"/>
              </a:rPr>
              <a:t>6</a:t>
            </a:r>
            <a:r>
              <a:rPr lang="mr-IN" b="1" dirty="0">
                <a:latin typeface="Menlo-Regular"/>
              </a:rPr>
              <a:t>%</a:t>
            </a:r>
            <a:r>
              <a:rPr lang="sv-SE" dirty="0">
                <a:latin typeface="Menlo-Regular"/>
              </a:rPr>
              <a:t>[</a:t>
            </a:r>
            <a:r>
              <a:rPr lang="mr-IN" dirty="0">
                <a:latin typeface="Menlo-Regular"/>
              </a:rPr>
              <a:t>S:97.</a:t>
            </a:r>
            <a:r>
              <a:rPr lang="sv-SE" dirty="0">
                <a:latin typeface="Menlo-Regular"/>
              </a:rPr>
              <a:t>9</a:t>
            </a:r>
            <a:r>
              <a:rPr lang="mr-IN" dirty="0">
                <a:latin typeface="Menlo-Regular"/>
              </a:rPr>
              <a:t>%,D:0.7%</a:t>
            </a:r>
            <a:r>
              <a:rPr lang="sv-SE" dirty="0">
                <a:latin typeface="Menlo-Regular"/>
              </a:rPr>
              <a:t>]</a:t>
            </a:r>
            <a:r>
              <a:rPr lang="mr-IN" dirty="0">
                <a:latin typeface="Menlo-Regular"/>
              </a:rPr>
              <a:t>,F: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%,M:</a:t>
            </a:r>
            <a:r>
              <a:rPr lang="sv-SE" dirty="0">
                <a:latin typeface="Menlo-Regular"/>
              </a:rPr>
              <a:t>1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4</a:t>
            </a:r>
            <a:r>
              <a:rPr lang="mr-IN" dirty="0">
                <a:latin typeface="Menlo-Regular"/>
              </a:rPr>
              <a:t>%,n:290</a:t>
            </a:r>
          </a:p>
          <a:p>
            <a:endParaRPr lang="mr-IN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	286	Complete BUSCOs (C)</a:t>
            </a:r>
          </a:p>
          <a:p>
            <a:r>
              <a:rPr lang="en-US" dirty="0">
                <a:latin typeface="Menlo-Regular"/>
              </a:rPr>
              <a:t>	284	Complete and single-copy BUSCOs (S)</a:t>
            </a:r>
          </a:p>
          <a:p>
            <a:r>
              <a:rPr lang="en-US" dirty="0">
                <a:latin typeface="Menlo-Regular"/>
              </a:rPr>
              <a:t>	2	Complete and duplicated BUSCOs (D)</a:t>
            </a:r>
          </a:p>
          <a:p>
            <a:r>
              <a:rPr lang="en-US" dirty="0">
                <a:latin typeface="Menlo-Regular"/>
              </a:rPr>
              <a:t>	0	Fragmented BUSCOs (F)</a:t>
            </a:r>
          </a:p>
          <a:p>
            <a:r>
              <a:rPr lang="en-US" dirty="0">
                <a:latin typeface="Menlo-Regular"/>
              </a:rPr>
              <a:t>	</a:t>
            </a:r>
            <a:r>
              <a:rPr lang="en-US" b="1" dirty="0">
                <a:latin typeface="Menlo-Regular"/>
              </a:rPr>
              <a:t>4	Missing BUSCOs (M)</a:t>
            </a:r>
          </a:p>
          <a:p>
            <a:r>
              <a:rPr lang="en-US" dirty="0">
                <a:latin typeface="Menlo-Regular"/>
              </a:rPr>
              <a:t>	290	Total BUSCO groups 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4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7658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DD875-0B01-FF4A-A34B-0291975623D2}"/>
              </a:ext>
            </a:extLst>
          </p:cNvPr>
          <p:cNvSpPr/>
          <p:nvPr/>
        </p:nvSpPr>
        <p:spPr>
          <a:xfrm>
            <a:off x="-13490" y="4964983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1063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 (</a:t>
            </a:r>
            <a:r>
              <a:rPr lang="en-US" dirty="0" err="1"/>
              <a:t>augustus</a:t>
            </a:r>
            <a:r>
              <a:rPr lang="en-US" dirty="0"/>
              <a:t> does)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400" b="1" dirty="0">
                <a:hlinkClick r:id="rId3"/>
              </a:rPr>
              <a:t>https://nbisweden.github.io/workshop-genome_annotation_elixir/labs/augustus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6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</a:rPr>
              <a:t>Ab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 initio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prediction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Likelihood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22796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907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8FDA40-495B-2144-A6F6-526D34E7631C}"/>
              </a:ext>
            </a:extLst>
          </p:cNvPr>
          <p:cNvSpPr/>
          <p:nvPr/>
        </p:nvSpPr>
        <p:spPr>
          <a:xfrm>
            <a:off x="-3424" y="645724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F8B2-67B6-F941-97CA-09C5E808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1734855" cy="437801"/>
          </a:xfrm>
        </p:spPr>
        <p:txBody>
          <a:bodyPr/>
          <a:lstStyle/>
          <a:p>
            <a:r>
              <a:rPr lang="en-SE" dirty="0">
                <a:solidFill>
                  <a:schemeClr val="tx1"/>
                </a:solidFill>
              </a:rPr>
              <a:t>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A1C9-73AD-F440-A23E-C204BAA2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Genome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Fasta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 err="1">
                <a:solidFill>
                  <a:schemeClr val="tx1"/>
                </a:solidFill>
              </a:rPr>
              <a:t>gff</a:t>
            </a:r>
            <a:r>
              <a:rPr lang="en-GB" dirty="0">
                <a:solidFill>
                  <a:schemeClr val="tx1"/>
                </a:solidFill>
              </a:rPr>
              <a:t> format</a:t>
            </a:r>
          </a:p>
          <a:p>
            <a:r>
              <a:rPr lang="en-GB" dirty="0"/>
              <a:t>Repeats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r>
              <a:rPr lang="en-GB" dirty="0"/>
              <a:t>Proteins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format</a:t>
            </a:r>
          </a:p>
          <a:p>
            <a:pPr lvl="1"/>
            <a:r>
              <a:rPr lang="en-GB" dirty="0" err="1"/>
              <a:t>Uniprot</a:t>
            </a:r>
            <a:r>
              <a:rPr lang="en-GB" dirty="0"/>
              <a:t>/</a:t>
            </a:r>
            <a:r>
              <a:rPr lang="en-GB" dirty="0" err="1"/>
              <a:t>swissprot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Close related species</a:t>
            </a:r>
          </a:p>
          <a:p>
            <a:r>
              <a:rPr lang="en-GB" dirty="0" err="1"/>
              <a:t>RNAseq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Same individual best</a:t>
            </a:r>
          </a:p>
          <a:p>
            <a:pPr lvl="1"/>
            <a:r>
              <a:rPr lang="en-GB" dirty="0"/>
              <a:t>SRA (Sequence Read Archive)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791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155949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347"/>
            <a:ext cx="8229600" cy="441184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charset="0"/>
                <a:ea typeface="MS PGothic" charset="0"/>
              </a:rPr>
              <a:t>Repeatmodeler</a:t>
            </a:r>
            <a:r>
              <a:rPr lang="en-US" sz="2400" dirty="0">
                <a:latin typeface="Calibri" charset="0"/>
                <a:ea typeface="MS PGothic" charset="0"/>
              </a:rPr>
              <a:t> to find new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2"/>
              </a:rPr>
              <a:t>http://www.repeatmasker.org/RepeatModeler/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r>
              <a:rPr lang="en-US" sz="2400" dirty="0" err="1">
                <a:latin typeface="Calibri" charset="0"/>
                <a:ea typeface="MS PGothic" charset="0"/>
              </a:rPr>
              <a:t>Repeatmasker</a:t>
            </a:r>
            <a:r>
              <a:rPr lang="en-US" sz="2400" dirty="0">
                <a:latin typeface="Calibri" charset="0"/>
                <a:ea typeface="MS PGothic" charset="0"/>
              </a:rPr>
              <a:t> to mask known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3"/>
              </a:rPr>
              <a:t>http://www.repeatmasker.org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Save time 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Increase quality of the gene coding annotation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18351"/>
            <a:ext cx="922442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First of all: Repeat Masking</a:t>
            </a:r>
            <a:b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F5036A-7B6B-E241-B7D9-1414280A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tx1"/>
                </a:solidFill>
              </a:rPr>
              <a:t>Extrinsic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BA6886-5D08-0944-9B5C-06006EF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Proteins :</a:t>
            </a:r>
          </a:p>
          <a:p>
            <a:pPr lvl="1"/>
            <a:r>
              <a:rPr lang="en-US" sz="1800" dirty="0"/>
              <a:t>Related to pre-existing data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1800" dirty="0"/>
              <a:t>PE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  <a:endParaRPr lang="sv-SE" sz="1800" dirty="0"/>
          </a:p>
          <a:p>
            <a:r>
              <a:rPr lang="sv-SE" dirty="0" err="1"/>
              <a:t>RNAseq</a:t>
            </a:r>
            <a:r>
              <a:rPr lang="sv-SE" dirty="0"/>
              <a:t> :</a:t>
            </a:r>
          </a:p>
          <a:p>
            <a:pPr lvl="1"/>
            <a:r>
              <a:rPr lang="en-US" sz="1800" dirty="0"/>
              <a:t>Hard to catch low expressed / peculiar expressed (stage of life, condition, </a:t>
            </a:r>
            <a:r>
              <a:rPr lang="en-US" sz="1800" dirty="0" err="1"/>
              <a:t>etc</a:t>
            </a:r>
            <a:r>
              <a:rPr lang="en-US" sz="1800" dirty="0"/>
              <a:t>…) / isoforms </a:t>
            </a:r>
          </a:p>
          <a:p>
            <a:pPr lvl="1"/>
            <a:r>
              <a:rPr lang="en-US" sz="1800" dirty="0"/>
              <a:t>short-reads:</a:t>
            </a:r>
          </a:p>
          <a:p>
            <a:pPr lvl="2"/>
            <a:r>
              <a:rPr lang="en-US" sz="1800" dirty="0"/>
              <a:t>Transcriptome assembly errors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Long-reads:</a:t>
            </a:r>
          </a:p>
          <a:p>
            <a:pPr lvl="2"/>
            <a:r>
              <a:rPr lang="en-US" sz="1800" dirty="0"/>
              <a:t>error rate / frameshift / indels</a:t>
            </a: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nbt0510-421-F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2" y="1103821"/>
            <a:ext cx="6642706" cy="50698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02514" y="6360736"/>
            <a:ext cx="513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"/>
                <a:cs typeface="Gill Sans"/>
              </a:rPr>
              <a:t>Haas and </a:t>
            </a:r>
            <a:r>
              <a:rPr lang="en-US" sz="1600" dirty="0" err="1">
                <a:latin typeface="Gill Sans"/>
                <a:cs typeface="Gill Sans"/>
              </a:rPr>
              <a:t>Zody</a:t>
            </a:r>
            <a:r>
              <a:rPr lang="en-US" sz="1600" dirty="0">
                <a:latin typeface="Gill Sans"/>
                <a:cs typeface="Gill Sans"/>
              </a:rPr>
              <a:t>, Nature Biotechnology 28, 421–423 (2010)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Assembly of transcripts</a:t>
            </a:r>
          </a:p>
        </p:txBody>
      </p:sp>
    </p:spTree>
    <p:extLst>
      <p:ext uri="{BB962C8B-B14F-4D97-AF65-F5344CB8AC3E}">
        <p14:creationId xmlns:p14="http://schemas.microsoft.com/office/powerpoint/2010/main" val="429059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885" y="1164711"/>
            <a:ext cx="8543861" cy="49522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Most used programs (latest release date):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Trinity (March 2021)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(Aug 2017)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Trans-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(Feb 2018)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Velvet+Oases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(March 2015)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Originally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and Velvet for de novo genome assembly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incorporates the error-removal model from Trinity and the robust heuristic graph traversal method from Oases.”</a:t>
            </a:r>
          </a:p>
          <a:p>
            <a:endParaRPr lang="en-US" sz="24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  <p:pic>
        <p:nvPicPr>
          <p:cNvPr id="6" name="Picture 5" descr="TrinityCompos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73" y="5124395"/>
            <a:ext cx="1763939" cy="1163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8434" y="6304002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Trinity, Grabherr et al.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60357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No reference needed</a:t>
            </a:r>
          </a:p>
          <a:p>
            <a:r>
              <a:rPr lang="en-US" sz="2600" dirty="0">
                <a:latin typeface="Gill Sans"/>
                <a:cs typeface="Gill Sans"/>
              </a:rPr>
              <a:t>Many programs available</a:t>
            </a:r>
          </a:p>
          <a:p>
            <a:r>
              <a:rPr lang="en-US" sz="2600" dirty="0">
                <a:latin typeface="Gill Sans"/>
                <a:cs typeface="Gill Sans"/>
              </a:rPr>
              <a:t>Lots of potential transcripts. Filter!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35913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69" y="1327090"/>
            <a:ext cx="341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"/>
                <a:cs typeface="Gill Sans"/>
              </a:rPr>
              <a:t>For each sample </a:t>
            </a:r>
          </a:p>
          <a:p>
            <a:r>
              <a:rPr lang="en-US" sz="2000" dirty="0">
                <a:latin typeface="Gill Sans"/>
                <a:cs typeface="Gill Sans"/>
              </a:rPr>
              <a:t>(tissue/library)</a:t>
            </a:r>
          </a:p>
        </p:txBody>
      </p:sp>
      <p:sp>
        <p:nvSpPr>
          <p:cNvPr id="6" name="Oval 5"/>
          <p:cNvSpPr/>
          <p:nvPr/>
        </p:nvSpPr>
        <p:spPr>
          <a:xfrm>
            <a:off x="3475219" y="1197277"/>
            <a:ext cx="1510075" cy="504523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</a:t>
            </a:r>
          </a:p>
        </p:txBody>
      </p:sp>
      <p:cxnSp>
        <p:nvCxnSpPr>
          <p:cNvPr id="9" name="Straight Arrow Connector 8"/>
          <p:cNvCxnSpPr>
            <a:stCxn id="6" idx="4"/>
            <a:endCxn id="54" idx="0"/>
          </p:cNvCxnSpPr>
          <p:nvPr/>
        </p:nvCxnSpPr>
        <p:spPr>
          <a:xfrm>
            <a:off x="4230257" y="1701800"/>
            <a:ext cx="16177" cy="257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8687" y="3566449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814688" y="3621916"/>
            <a:ext cx="12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4243414" y="3988002"/>
            <a:ext cx="0" cy="43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59561" y="4359721"/>
            <a:ext cx="1982343" cy="474698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3548600" y="4419665"/>
            <a:ext cx="189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Mapped reads</a:t>
            </a:r>
          </a:p>
        </p:txBody>
      </p:sp>
      <p:cxnSp>
        <p:nvCxnSpPr>
          <p:cNvPr id="20" name="Straight Arrow Connector 19"/>
          <p:cNvCxnSpPr>
            <a:stCxn id="18" idx="4"/>
            <a:endCxn id="21" idx="0"/>
          </p:cNvCxnSpPr>
          <p:nvPr/>
        </p:nvCxnSpPr>
        <p:spPr>
          <a:xfrm flipH="1">
            <a:off x="4240064" y="4834419"/>
            <a:ext cx="10669" cy="361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35337" y="5195445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3577402" y="5218385"/>
            <a:ext cx="140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77062" y="5616998"/>
            <a:ext cx="0" cy="400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56211" y="6014115"/>
            <a:ext cx="1985693" cy="678769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350270" y="6108108"/>
            <a:ext cx="1891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Assembled transcripts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85980" y="1959768"/>
            <a:ext cx="2920908" cy="430978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Trim and clean reads</a:t>
            </a:r>
          </a:p>
        </p:txBody>
      </p:sp>
      <p:sp>
        <p:nvSpPr>
          <p:cNvPr id="63" name="Oval 62"/>
          <p:cNvSpPr/>
          <p:nvPr/>
        </p:nvSpPr>
        <p:spPr>
          <a:xfrm>
            <a:off x="3175280" y="2804441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 trimmed</a:t>
            </a:r>
          </a:p>
        </p:txBody>
      </p:sp>
      <p:cxnSp>
        <p:nvCxnSpPr>
          <p:cNvPr id="72" name="Straight Arrow Connector 71"/>
          <p:cNvCxnSpPr>
            <a:stCxn id="54" idx="2"/>
            <a:endCxn id="63" idx="0"/>
          </p:cNvCxnSpPr>
          <p:nvPr/>
        </p:nvCxnSpPr>
        <p:spPr>
          <a:xfrm flipH="1">
            <a:off x="4240357" y="2390746"/>
            <a:ext cx="6077" cy="41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4"/>
            <a:endCxn id="10" idx="0"/>
          </p:cNvCxnSpPr>
          <p:nvPr/>
        </p:nvCxnSpPr>
        <p:spPr>
          <a:xfrm>
            <a:off x="4240357" y="3251201"/>
            <a:ext cx="3057" cy="31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53200" y="2021414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trimmomatic</a:t>
            </a:r>
            <a:r>
              <a:rPr lang="en-US" dirty="0"/>
              <a:t>, </a:t>
            </a:r>
            <a:r>
              <a:rPr lang="en-US" dirty="0" err="1"/>
              <a:t>fastp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654800" y="3591138"/>
            <a:ext cx="1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hisat2, star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05600" y="5247666"/>
            <a:ext cx="22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stringtie</a:t>
            </a:r>
            <a:r>
              <a:rPr lang="en-US" dirty="0"/>
              <a:t>, cufflinks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2441" y="210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 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105" name="Oval 104"/>
          <p:cNvSpPr/>
          <p:nvPr/>
        </p:nvSpPr>
        <p:spPr>
          <a:xfrm>
            <a:off x="366269" y="2814882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genome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70000" y="3261642"/>
            <a:ext cx="2970357" cy="36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4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Need a very good reference (genome most of the time)</a:t>
            </a:r>
          </a:p>
          <a:p>
            <a:r>
              <a:rPr lang="en-US" sz="2600" dirty="0">
                <a:latin typeface="Gill Sans"/>
                <a:cs typeface="Gill Sans"/>
              </a:rPr>
              <a:t>Can use existing annotation (GTF/GFF file) (in option for </a:t>
            </a:r>
            <a:r>
              <a:rPr lang="en-US" sz="2600" dirty="0" err="1">
                <a:latin typeface="Gill Sans"/>
                <a:cs typeface="Gill Sans"/>
              </a:rPr>
              <a:t>stringtie</a:t>
            </a:r>
            <a:r>
              <a:rPr lang="en-US" sz="2600" dirty="0">
                <a:latin typeface="Gill Sans"/>
                <a:cs typeface="Gill Sans"/>
              </a:rPr>
              <a:t>)</a:t>
            </a:r>
          </a:p>
          <a:p>
            <a:r>
              <a:rPr lang="en-US" sz="2600" dirty="0">
                <a:latin typeface="Gill Sans"/>
                <a:cs typeface="Gill Sans"/>
              </a:rPr>
              <a:t>Can detect novel transcripts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440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Genome-guided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E3B25ED6-5353-3D42-8C4F-E6CF32ED8D67}"/>
              </a:ext>
            </a:extLst>
          </p:cNvPr>
          <p:cNvSpPr txBox="1"/>
          <p:nvPr/>
        </p:nvSpPr>
        <p:spPr>
          <a:xfrm>
            <a:off x="1838026" y="6278398"/>
            <a:ext cx="6900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hlinkClick r:id="rId3"/>
              </a:rPr>
              <a:t>https://github.com/NBISweden/pipelines-nextflow/tree/master/TranscriptAssembly</a:t>
            </a:r>
            <a:endParaRPr lang="sv-SE" sz="1400" dirty="0"/>
          </a:p>
          <a:p>
            <a:r>
              <a:rPr lang="sv-SE" sz="1400" dirty="0">
                <a:hlinkClick r:id="rId4"/>
              </a:rPr>
              <a:t>https://nbisweden.github.io/workshop-genome_annotation/labs/rnaseq_guided_assembly</a:t>
            </a:r>
            <a:r>
              <a:rPr lang="sv-SE" sz="1400"/>
              <a:t>  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93102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261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0000"/>
                </a:solidFill>
              </a:rPr>
              <a:t>RNAseq</a:t>
            </a:r>
            <a:endParaRPr lang="en-US" sz="4000" dirty="0">
              <a:solidFill>
                <a:srgbClr val="000000"/>
              </a:solidFill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How does it look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 when it does not look good?</a:t>
            </a:r>
          </a:p>
        </p:txBody>
      </p:sp>
    </p:spTree>
    <p:extLst>
      <p:ext uri="{BB962C8B-B14F-4D97-AF65-F5344CB8AC3E}">
        <p14:creationId xmlns:p14="http://schemas.microsoft.com/office/powerpoint/2010/main" val="160569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 dirty="0"/>
              <a:t>TAG, TAA, TGA</a:t>
            </a:r>
          </a:p>
          <a:p>
            <a:pPr algn="ctr" eaLnBrk="1" hangingPunct="1"/>
            <a:r>
              <a:rPr lang="en-US" sz="1400" dirty="0"/>
              <a:t>Stop codon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4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7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9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70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71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2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3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5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6" name="Oval 75"/>
          <p:cNvSpPr/>
          <p:nvPr/>
        </p:nvSpPr>
        <p:spPr>
          <a:xfrm>
            <a:off x="31750" y="3332941"/>
            <a:ext cx="9112249" cy="1275540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7C3B93E5-97F4-C74E-8E70-51F862CFDD43}"/>
              </a:ext>
            </a:extLst>
          </p:cNvPr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1061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mr-IN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pre-mRNA noise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Screen Shot 2018-02-28 at 18.1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34" y="1970774"/>
            <a:ext cx="5039951" cy="4750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26416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09"/>
            <a:ext cx="202295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Trinity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6963092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070" y="2185048"/>
            <a:ext cx="9390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https://github.com/NBISweden/GAAS/blob/master/annotation/knowledge/gxf.md</a:t>
            </a:r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2338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/>
              <a:t>GFF / GTF formats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5781" y="5816927"/>
            <a:ext cx="5603532" cy="1568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977" y="5096028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1997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0255" y="4634363"/>
            <a:ext cx="148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Nowadays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0775" y="3722179"/>
            <a:ext cx="2179196" cy="898064"/>
          </a:xfrm>
          <a:prstGeom prst="wedgeRoundRectCallout">
            <a:avLst>
              <a:gd name="adj1" fmla="val -11666"/>
              <a:gd name="adj2" fmla="val 8617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i="1" dirty="0">
                <a:solidFill>
                  <a:srgbClr val="000000"/>
                </a:solidFill>
              </a:rPr>
              <a:t>Richard Durbin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David Haussler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155781" y="5982217"/>
            <a:ext cx="733810" cy="470293"/>
          </a:xfrm>
          <a:prstGeom prst="wedgeRoundRectCallout">
            <a:avLst>
              <a:gd name="adj1" fmla="val -18091"/>
              <a:gd name="adj2" fmla="val -7432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5495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55781" y="4129491"/>
            <a:ext cx="5577997" cy="216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2936" y="4973209"/>
            <a:ext cx="237838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81316" y="4129491"/>
            <a:ext cx="0" cy="1687436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206851" y="3331417"/>
            <a:ext cx="743667" cy="565854"/>
          </a:xfrm>
          <a:prstGeom prst="wedgeRoundRectCallout">
            <a:avLst>
              <a:gd name="adj1" fmla="val -30759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8306" y="6468500"/>
            <a:ext cx="26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Format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300358" y="2889771"/>
            <a:ext cx="24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 Transfer Format</a:t>
            </a:r>
            <a:endParaRPr lang="en-US" sz="20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10288" y="5998207"/>
            <a:ext cx="1159486" cy="470293"/>
          </a:xfrm>
          <a:prstGeom prst="wedgeRoundRectCallout">
            <a:avLst>
              <a:gd name="adj1" fmla="val -514"/>
              <a:gd name="adj2" fmla="val -8432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GFF2.5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648386" y="3331417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358" y="3331417"/>
            <a:ext cx="795565" cy="565854"/>
          </a:xfrm>
          <a:prstGeom prst="wedgeRoundRectCallout">
            <a:avLst>
              <a:gd name="adj1" fmla="val 10624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773729" y="5982217"/>
            <a:ext cx="1159486" cy="470293"/>
          </a:xfrm>
          <a:prstGeom prst="wedgeRoundRectCallout">
            <a:avLst>
              <a:gd name="adj1" fmla="val -33199"/>
              <a:gd name="adj2" fmla="val -8053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44837" y="5311115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23094" y="4171211"/>
            <a:ext cx="0" cy="1687436"/>
          </a:xfrm>
          <a:prstGeom prst="straightConnector1">
            <a:avLst/>
          </a:prstGeom>
          <a:ln w="76200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18776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76567" y="4192871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2007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393413" y="5998207"/>
            <a:ext cx="1365899" cy="470293"/>
          </a:xfrm>
          <a:prstGeom prst="wedgeRoundRectCallout">
            <a:avLst>
              <a:gd name="adj1" fmla="val -5266"/>
              <a:gd name="adj2" fmla="val -8363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v1.23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85202" y="5326860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2013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369774" y="3323217"/>
            <a:ext cx="983698" cy="565854"/>
          </a:xfrm>
          <a:prstGeom prst="wedgeRoundRectCallout">
            <a:avLst>
              <a:gd name="adj1" fmla="val 31570"/>
              <a:gd name="adj2" fmla="val 9474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1169" y="4216527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2005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775614" y="3309706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GTF2.X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312559"/>
            <a:ext cx="2690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Finding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1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27948"/>
            <a:ext cx="8229600" cy="492840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RNAseq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 should always be included in an annotation project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Can be used before annotation or after to improve an annotation already existing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Avoid gonads and brain; muscle is good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Combining method is best if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41" y="301596"/>
            <a:ext cx="216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RNAseq</a:t>
            </a:r>
            <a:r>
              <a:rPr lang="en-US" sz="20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0132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MAKER lecture</a:t>
            </a:r>
          </a:p>
          <a:p>
            <a:endParaRPr lang="sv-SE" sz="2000" dirty="0"/>
          </a:p>
          <a:p>
            <a:pPr algn="ctr"/>
            <a:r>
              <a:rPr lang="sv-SE" sz="2000" dirty="0">
                <a:hlinkClick r:id="rId3"/>
              </a:rPr>
              <a:t>https://nbisweden.github.io/workshop-genome_annotation_elixir/lectures/Structural_annotation_MAKER_Norway2021.pptx</a:t>
            </a:r>
            <a:r>
              <a:rPr lang="sv-SE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099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0311" y="168646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endParaRPr lang="en-US" sz="3600" b="1" dirty="0"/>
          </a:p>
          <a:p>
            <a:pPr algn="ctr"/>
            <a:r>
              <a:rPr lang="en-US" b="1" dirty="0">
                <a:hlinkClick r:id="rId2"/>
              </a:rPr>
              <a:t>https://nbisweden.github.io/workshop-genome_annotation_elixir/labs/maker_evidence</a:t>
            </a:r>
            <a:endParaRPr lang="en-US" b="1" dirty="0"/>
          </a:p>
          <a:p>
            <a:pPr algn="ctr"/>
            <a:r>
              <a:rPr lang="en-US" b="1" dirty="0">
                <a:hlinkClick r:id="rId3"/>
              </a:rPr>
              <a:t>https://nbisweden.github.io/workshop-genome_annotation_elixir/labs/augustus_training</a:t>
            </a:r>
            <a:endParaRPr lang="en-US" b="1" dirty="0"/>
          </a:p>
          <a:p>
            <a:pPr algn="ctr"/>
            <a:r>
              <a:rPr lang="en-US" b="1" dirty="0">
                <a:hlinkClick r:id="rId4"/>
              </a:rPr>
              <a:t>https://nbisweden.github.io/workshop-genome_annotation_elixir/labs/maker_abinitio_evidence_driven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3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After structural annotation</a:t>
            </a:r>
          </a:p>
          <a:p>
            <a:pPr algn="ctr"/>
            <a:r>
              <a:rPr lang="en-US" sz="3600" b="1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289831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7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1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000" b="1" dirty="0">
                <a:hlinkClick r:id="rId2"/>
              </a:rPr>
              <a:t>https://nbisweden.github.io/workshop-genome_annotation_elixir/labs/annotation_assessment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34791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 err="1"/>
              <a:t>ab</a:t>
            </a:r>
            <a:r>
              <a:rPr lang="en-US" sz="1600" i="1" dirty="0"/>
              <a:t> initio</a:t>
            </a:r>
            <a:r>
              <a:rPr lang="en-US" sz="1600" dirty="0"/>
              <a:t>, hybrid, comparative, combiner, pipeline )</a:t>
            </a:r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know when 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4957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GTF2.X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11" y="1207897"/>
            <a:ext cx="9271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#!genome-build GRCz11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#!genome-date 2017-05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.  Gene  		1000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1300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1050  1500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 .  exon  		1050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3000  3902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3000  3902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391" y="1688780"/>
            <a:ext cx="744224" cy="3871547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767" y="1277106"/>
            <a:ext cx="2304910" cy="39391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20615" y="1685149"/>
            <a:ext cx="266421" cy="3875177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87037" y="1677485"/>
            <a:ext cx="1261594" cy="388284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348631" y="1688781"/>
            <a:ext cx="557685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94464" y="1688781"/>
            <a:ext cx="294829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06316" y="1688781"/>
            <a:ext cx="588147" cy="387154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9293" y="1677484"/>
            <a:ext cx="292258" cy="3882841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081550" y="1671021"/>
            <a:ext cx="288514" cy="388930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76594" y="1677484"/>
            <a:ext cx="4478304" cy="3882843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348631" y="1479900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2472763" y="1277106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57200" y="5564942"/>
            <a:ext cx="0" cy="46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-66486" y="5927521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628" y="5541943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532954" y="5686065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199418" y="5935270"/>
            <a:ext cx="1597275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u="sng" dirty="0">
                <a:solidFill>
                  <a:srgbClr val="000000"/>
                </a:solidFill>
              </a:rPr>
              <a:t>(9 possibilities)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543004" y="5564942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2154704" y="5694207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6567" y="5558050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3041118" y="5702563"/>
            <a:ext cx="110308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26001" y="5537466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3955887" y="5731983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2589747" y="5971614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575950" y="6037567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738610" y="5606698"/>
            <a:ext cx="0" cy="436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3088" y="5537466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91353" y="5544025"/>
            <a:ext cx="0" cy="56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83605" y="5567386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1"/>
          <p:cNvSpPr txBox="1">
            <a:spLocks/>
          </p:cNvSpPr>
          <p:nvPr/>
        </p:nvSpPr>
        <p:spPr>
          <a:xfrm>
            <a:off x="6240864" y="5793301"/>
            <a:ext cx="137197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 value;</a:t>
            </a:r>
          </a:p>
          <a:p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6103726" y="1042450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5223" y="6485368"/>
            <a:ext cx="6311500" cy="36933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grouped by a </a:t>
            </a:r>
            <a:r>
              <a:rPr lang="en-US" b="1" dirty="0"/>
              <a:t>common attribute </a:t>
            </a:r>
            <a:r>
              <a:rPr lang="en-US" dirty="0"/>
              <a:t>(</a:t>
            </a:r>
            <a:r>
              <a:rPr lang="en-US" sz="1600" dirty="0" err="1"/>
              <a:t>gene_id</a:t>
            </a:r>
            <a:r>
              <a:rPr lang="en-US" sz="1600" dirty="0"/>
              <a:t> / </a:t>
            </a:r>
            <a:r>
              <a:rPr lang="en-US" sz="1600" dirty="0" err="1"/>
              <a:t>transcript_id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99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5024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42337"/>
            <a:ext cx="559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https://github.com/NBISweden/pipelines-nextflow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9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11" y="1207897"/>
            <a:ext cx="9271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##gff-version 3.2.1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##sequence-region ctg123 1 1497228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tg123  .  Gene  1000  9000  .  +  .  ID=gene1;Name=EDEN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ID=mRNA1;Parent=gene1;Name=EDEN.1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ID=mRNA2;Parent=gene1;Name=EDEN.2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1300  1500  .  +  .  ID=exon1;Parent=mRNA3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1050  1500  .  +  .  ID=exon2;Parent=mRNA1,mRNA2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3000  3902  .  +  .  ID=exon3;Parent=mRNA1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5000  5500  .  +  .  ID=exon4;Parent=mRNA1,mRNA2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7000  9000  .  +  .  ID=exon5;Parent=mRNA1,mRNA2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3000  3902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ID=cds2;Parent=mRNA2;Name=eden2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1" y="1767775"/>
            <a:ext cx="867410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391" y="1207897"/>
            <a:ext cx="3962676" cy="5541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43801" y="1767404"/>
            <a:ext cx="305935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49736" y="1762064"/>
            <a:ext cx="73524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075" y="1767774"/>
            <a:ext cx="626569" cy="3723802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84726" y="1773360"/>
            <a:ext cx="348527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0645" y="1773360"/>
            <a:ext cx="65408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33252" y="1762064"/>
            <a:ext cx="310329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53130" y="1755601"/>
            <a:ext cx="350912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5977" y="1772467"/>
            <a:ext cx="4478304" cy="37295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9067" y="1422611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4163199" y="1219817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" y="5511529"/>
            <a:ext cx="0" cy="41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-66486" y="5859138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12441" y="6113470"/>
            <a:ext cx="2664569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(SO term = 2278 possibilities)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81374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1789237" y="57051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70559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877010" y="5644609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58614" y="5484588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848372" y="56543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368676" y="5961999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241189" y="6113470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13278" y="5511530"/>
            <a:ext cx="0" cy="6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75837" y="5493285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89292" y="5493284"/>
            <a:ext cx="0" cy="715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48844" y="5491579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5906103" y="5749120"/>
            <a:ext cx="1285482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tag=value</a:t>
            </a:r>
          </a:p>
          <a:p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103726" y="1120941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1189" y="6478301"/>
            <a:ext cx="454269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are grouped by </a:t>
            </a:r>
            <a:r>
              <a:rPr lang="en-US" b="1" dirty="0"/>
              <a:t>parent</a:t>
            </a:r>
            <a:r>
              <a:rPr lang="en-US" dirty="0"/>
              <a:t> relationship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87036" y="5501979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532954" y="5660997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</p:spTree>
    <p:extLst>
      <p:ext uri="{BB962C8B-B14F-4D97-AF65-F5344CB8AC3E}">
        <p14:creationId xmlns:p14="http://schemas.microsoft.com/office/powerpoint/2010/main" val="32316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4411049"/>
            <a:ext cx="9143999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rgbClr val="000000"/>
                </a:solidFill>
              </a:rPr>
              <a:t>DNA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2536" y="5055457"/>
            <a:ext cx="6442698" cy="142876"/>
            <a:chOff x="1239252" y="4042701"/>
            <a:chExt cx="6442698" cy="142876"/>
          </a:xfrm>
        </p:grpSpPr>
        <p:grpSp>
          <p:nvGrpSpPr>
            <p:cNvPr id="7" name="Group 6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7952" y="3538076"/>
            <a:ext cx="6153938" cy="556019"/>
            <a:chOff x="1528012" y="5396194"/>
            <a:chExt cx="6153938" cy="556019"/>
          </a:xfrm>
        </p:grpSpPr>
        <p:sp>
          <p:nvSpPr>
            <p:cNvPr id="20" name="Rectangle 19"/>
            <p:cNvSpPr/>
            <p:nvPr/>
          </p:nvSpPr>
          <p:spPr>
            <a:xfrm>
              <a:off x="1840831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9138" y="5401204"/>
              <a:ext cx="489284" cy="13836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53526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64705" y="5421794"/>
              <a:ext cx="72190" cy="138362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8012" y="5396194"/>
              <a:ext cx="116304" cy="14337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3573015" y="5813848"/>
              <a:ext cx="428626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39193" y="3538076"/>
            <a:ext cx="6442698" cy="2251300"/>
            <a:chOff x="1194802" y="3776160"/>
            <a:chExt cx="6442698" cy="22513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194802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9986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8356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97047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6186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9614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6163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06734" y="3776160"/>
              <a:ext cx="2342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72219" y="3776160"/>
              <a:ext cx="234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1791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89768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50875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78599" y="3776160"/>
              <a:ext cx="234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252703" y="3776160"/>
              <a:ext cx="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63750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835" y="4992611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Annotation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3398196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933C"/>
                </a:solidFill>
              </a:rPr>
              <a:t>Alignment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011376" y="4976983"/>
            <a:ext cx="129040" cy="6752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8095773" y="3938895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28157" y="5061138"/>
            <a:ext cx="7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03394" y="3817096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86104" y="2523611"/>
            <a:ext cx="13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Match_part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24" idx="0"/>
          </p:cNvCxnSpPr>
          <p:nvPr/>
        </p:nvCxnSpPr>
        <p:spPr>
          <a:xfrm flipH="1">
            <a:off x="1786104" y="2708277"/>
            <a:ext cx="2100000" cy="82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03396" y="3286677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(protein1)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8095773" y="3457132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557460" y="5363754"/>
            <a:ext cx="5327774" cy="142876"/>
            <a:chOff x="2354176" y="4042701"/>
            <a:chExt cx="5327774" cy="142876"/>
          </a:xfrm>
        </p:grpSpPr>
        <p:grpSp>
          <p:nvGrpSpPr>
            <p:cNvPr id="58" name="Group 57"/>
            <p:cNvGrpSpPr/>
            <p:nvPr/>
          </p:nvGrpSpPr>
          <p:grpSpPr>
            <a:xfrm>
              <a:off x="2354176" y="4042701"/>
              <a:ext cx="5015167" cy="142876"/>
              <a:chOff x="2354176" y="3365341"/>
              <a:chExt cx="5015167" cy="14287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40594" y="3365341"/>
                <a:ext cx="4728749" cy="142876"/>
                <a:chOff x="2640594" y="5330489"/>
                <a:chExt cx="4728749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640594" y="5365080"/>
                  <a:ext cx="4656559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2354176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2606256" y="2708277"/>
            <a:ext cx="1279848" cy="48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2"/>
            <a:endCxn id="30" idx="0"/>
          </p:cNvCxnSpPr>
          <p:nvPr/>
        </p:nvCxnSpPr>
        <p:spPr>
          <a:xfrm flipH="1">
            <a:off x="3987268" y="2892943"/>
            <a:ext cx="577444" cy="106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21" idx="0"/>
          </p:cNvCxnSpPr>
          <p:nvPr/>
        </p:nvCxnSpPr>
        <p:spPr>
          <a:xfrm flipH="1">
            <a:off x="3163720" y="2708277"/>
            <a:ext cx="722384" cy="83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28" idx="0"/>
          </p:cNvCxnSpPr>
          <p:nvPr/>
        </p:nvCxnSpPr>
        <p:spPr>
          <a:xfrm>
            <a:off x="5243320" y="2708277"/>
            <a:ext cx="1545915" cy="1247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3"/>
            <a:endCxn id="22" idx="0"/>
          </p:cNvCxnSpPr>
          <p:nvPr/>
        </p:nvCxnSpPr>
        <p:spPr>
          <a:xfrm>
            <a:off x="5243320" y="2708277"/>
            <a:ext cx="392889" cy="83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243320" y="2714502"/>
            <a:ext cx="1357420" cy="124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29" idx="1"/>
          </p:cNvCxnSpPr>
          <p:nvPr/>
        </p:nvCxnSpPr>
        <p:spPr>
          <a:xfrm>
            <a:off x="5243320" y="2708277"/>
            <a:ext cx="2253773" cy="131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04834" y="5906852"/>
            <a:ext cx="491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Intron, exon, </a:t>
            </a:r>
            <a:r>
              <a:rPr lang="en-US" dirty="0" err="1"/>
              <a:t>CDS,splice</a:t>
            </a:r>
            <a:r>
              <a:rPr lang="en-US" dirty="0"/>
              <a:t> site, UTR, mRNA, isoforms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03183" y="1725456"/>
            <a:ext cx="627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>
                <a:solidFill>
                  <a:schemeClr val="dk1"/>
                </a:solidFill>
              </a:rPr>
              <a:t>/!\ different type of gff: </a:t>
            </a:r>
            <a:r>
              <a:rPr lang="fi-FI" b="1" dirty="0">
                <a:solidFill>
                  <a:srgbClr val="3366FF"/>
                </a:solidFill>
              </a:rPr>
              <a:t>annotation</a:t>
            </a:r>
            <a:r>
              <a:rPr lang="fi-FI" dirty="0">
                <a:solidFill>
                  <a:srgbClr val="3366FF"/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</a:t>
            </a:r>
            <a:r>
              <a:rPr lang="fi-FI" b="1" dirty="0">
                <a:solidFill>
                  <a:schemeClr val="accent3">
                    <a:lumMod val="75000"/>
                  </a:schemeClr>
                </a:solidFill>
              </a:rPr>
              <a:t>alignment</a:t>
            </a:r>
            <a:r>
              <a:rPr lang="fi-FI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other</a:t>
            </a:r>
            <a:endParaRPr lang="fi-FI" dirty="0"/>
          </a:p>
        </p:txBody>
      </p:sp>
      <p:cxnSp>
        <p:nvCxnSpPr>
          <p:cNvPr id="77" name="Straight Arrow Connector 76"/>
          <p:cNvCxnSpPr>
            <a:stCxn id="53" idx="3"/>
            <a:endCxn id="23" idx="1"/>
          </p:cNvCxnSpPr>
          <p:nvPr/>
        </p:nvCxnSpPr>
        <p:spPr>
          <a:xfrm>
            <a:off x="5243320" y="2708277"/>
            <a:ext cx="1321325" cy="92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392138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Before all annotations</a:t>
            </a:r>
          </a:p>
        </p:txBody>
      </p:sp>
    </p:spTree>
    <p:extLst>
      <p:ext uri="{BB962C8B-B14F-4D97-AF65-F5344CB8AC3E}">
        <p14:creationId xmlns:p14="http://schemas.microsoft.com/office/powerpoint/2010/main" val="32086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69146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Get the best assembly! The quality of the assembly will heavily influence the quality of the annotation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SNP-errors can change start/stop-codons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Indels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can cause frame-shifts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High fragmentation could break loci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missing loci cannot be annotated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Annotation tools have difficulties to deal with those problems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Freeze the assembly!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Updating assembly ~ annotation from scratch</a:t>
            </a:r>
          </a:p>
        </p:txBody>
      </p:sp>
    </p:spTree>
    <p:extLst>
      <p:ext uri="{BB962C8B-B14F-4D97-AF65-F5344CB8AC3E}">
        <p14:creationId xmlns:p14="http://schemas.microsoft.com/office/powerpoint/2010/main" val="4235057088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57913</TotalTime>
  <Words>3474</Words>
  <Application>Microsoft Macintosh PowerPoint</Application>
  <PresentationFormat>Bildspel på skärmen (4:3)</PresentationFormat>
  <Paragraphs>613</Paragraphs>
  <Slides>41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41</vt:i4>
      </vt:variant>
    </vt:vector>
  </HeadingPairs>
  <TitlesOfParts>
    <vt:vector size="52" baseType="lpstr">
      <vt:lpstr>Arial</vt:lpstr>
      <vt:lpstr>ArialMT</vt:lpstr>
      <vt:lpstr>Calibri</vt:lpstr>
      <vt:lpstr>Consolas</vt:lpstr>
      <vt:lpstr>Gill Sans</vt:lpstr>
      <vt:lpstr>Menlo-Regular</vt:lpstr>
      <vt:lpstr>Symbol</vt:lpstr>
      <vt:lpstr>Times</vt:lpstr>
      <vt:lpstr>Wingdings</vt:lpstr>
      <vt:lpstr>BILS_Annot_Methods_2014_pipelines</vt:lpstr>
      <vt:lpstr>NBIS_perfect1</vt:lpstr>
      <vt:lpstr>PowerPoint-presentation</vt:lpstr>
      <vt:lpstr>Introduction: Formats</vt:lpstr>
      <vt:lpstr>Introduction: Formats</vt:lpstr>
      <vt:lpstr>Introduction: Formats: GTF2.X</vt:lpstr>
      <vt:lpstr>Introduction: Formats: GFF3</vt:lpstr>
      <vt:lpstr>Introduction: Formats: GFF3</vt:lpstr>
      <vt:lpstr>Introduction: Overview</vt:lpstr>
      <vt:lpstr>PowerPoint-presentation</vt:lpstr>
      <vt:lpstr>Introduction: Before annotation </vt:lpstr>
      <vt:lpstr>Introduction: Before annotation </vt:lpstr>
      <vt:lpstr>Introduction: BUSCO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PowerPoint-presentation</vt:lpstr>
      <vt:lpstr>Get the data</vt:lpstr>
      <vt:lpstr>Repeats</vt:lpstr>
      <vt:lpstr>Extrinsic data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Trinity noise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606</cp:revision>
  <cp:lastPrinted>2021-04-13T06:49:11Z</cp:lastPrinted>
  <dcterms:created xsi:type="dcterms:W3CDTF">2014-03-28T06:07:36Z</dcterms:created>
  <dcterms:modified xsi:type="dcterms:W3CDTF">2021-05-03T09:47:06Z</dcterms:modified>
</cp:coreProperties>
</file>