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2" r:id="rId2"/>
  </p:sldMasterIdLst>
  <p:notesMasterIdLst>
    <p:notesMasterId r:id="rId44"/>
  </p:notesMasterIdLst>
  <p:handoutMasterIdLst>
    <p:handoutMasterId r:id="rId45"/>
  </p:handoutMasterIdLst>
  <p:sldIdLst>
    <p:sldId id="420" r:id="rId3"/>
    <p:sldId id="445" r:id="rId4"/>
    <p:sldId id="446" r:id="rId5"/>
    <p:sldId id="448" r:id="rId6"/>
    <p:sldId id="447" r:id="rId7"/>
    <p:sldId id="449" r:id="rId8"/>
    <p:sldId id="450" r:id="rId9"/>
    <p:sldId id="531" r:id="rId10"/>
    <p:sldId id="451" r:id="rId11"/>
    <p:sldId id="452" r:id="rId12"/>
    <p:sldId id="453" r:id="rId13"/>
    <p:sldId id="438" r:id="rId14"/>
    <p:sldId id="437" r:id="rId15"/>
    <p:sldId id="469" r:id="rId16"/>
    <p:sldId id="530" r:id="rId17"/>
    <p:sldId id="503" r:id="rId18"/>
    <p:sldId id="529" r:id="rId19"/>
    <p:sldId id="504" r:id="rId20"/>
    <p:sldId id="454" r:id="rId21"/>
    <p:sldId id="534" r:id="rId22"/>
    <p:sldId id="270" r:id="rId23"/>
    <p:sldId id="273" r:id="rId24"/>
    <p:sldId id="275" r:id="rId25"/>
    <p:sldId id="271" r:id="rId26"/>
    <p:sldId id="272" r:id="rId27"/>
    <p:sldId id="307" r:id="rId28"/>
    <p:sldId id="310" r:id="rId29"/>
    <p:sldId id="304" r:id="rId30"/>
    <p:sldId id="306" r:id="rId31"/>
    <p:sldId id="316" r:id="rId32"/>
    <p:sldId id="521" r:id="rId33"/>
    <p:sldId id="522" r:id="rId34"/>
    <p:sldId id="532" r:id="rId35"/>
    <p:sldId id="431" r:id="rId36"/>
    <p:sldId id="383" r:id="rId37"/>
    <p:sldId id="528" r:id="rId38"/>
    <p:sldId id="533" r:id="rId39"/>
    <p:sldId id="387" r:id="rId40"/>
    <p:sldId id="432" r:id="rId41"/>
    <p:sldId id="392" r:id="rId42"/>
    <p:sldId id="501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56007B"/>
    <a:srgbClr val="F0681A"/>
    <a:srgbClr val="74B333"/>
    <a:srgbClr val="078000"/>
    <a:srgbClr val="89C962"/>
    <a:srgbClr val="A6A6A6"/>
    <a:srgbClr val="136520"/>
    <a:srgbClr val="177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33" autoAdjust="0"/>
    <p:restoredTop sz="95319" autoAdjust="0"/>
  </p:normalViewPr>
  <p:slideViewPr>
    <p:cSldViewPr snapToGrid="0" snapToObjects="1">
      <p:cViewPr varScale="1">
        <p:scale>
          <a:sx n="96" d="100"/>
          <a:sy n="96" d="100"/>
        </p:scale>
        <p:origin x="168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8FD63-CB25-D544-A86F-0808070D1011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86BE-BC4F-1544-BB40-3164DD3D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7:43:26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21929 9877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A62C5-ED92-5849-A074-9B37B39996B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2BA9-FA49-8C49-913C-9903FA16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2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This lecture will focus on what we need to do an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58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SE" dirty="0"/>
              <a:t>equences you bel</a:t>
            </a:r>
            <a:r>
              <a:rPr lang="en-GB" dirty="0" err="1"/>
              <a:t>ie</a:t>
            </a:r>
            <a:r>
              <a:rPr lang="en-SE" dirty="0"/>
              <a:t>ve </a:t>
            </a:r>
            <a:r>
              <a:rPr lang="en-SE"/>
              <a:t>in </a:t>
            </a:r>
            <a:endParaRPr lang="sv-SE" dirty="0"/>
          </a:p>
          <a:p>
            <a:r>
              <a:rPr lang="sv-SE" dirty="0" err="1"/>
              <a:t>Speak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format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0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be assemble first</a:t>
            </a:r>
          </a:p>
          <a:p>
            <a:r>
              <a:rPr lang="en-US" dirty="0" err="1"/>
              <a:t>gff</a:t>
            </a:r>
            <a:r>
              <a:rPr lang="en-US" dirty="0"/>
              <a:t> and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14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bruijn</a:t>
            </a:r>
            <a:r>
              <a:rPr lang="en-US" dirty="0"/>
              <a:t>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4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to use </a:t>
            </a:r>
            <a:r>
              <a:rPr lang="en-US" dirty="0" err="1"/>
              <a:t>expecially</a:t>
            </a:r>
            <a:r>
              <a:rPr lang="en-US" dirty="0"/>
              <a:t> trinity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68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gtf</a:t>
            </a:r>
            <a:endParaRPr lang="en-US" dirty="0"/>
          </a:p>
          <a:p>
            <a:r>
              <a:rPr lang="en-US" dirty="0"/>
              <a:t>need to change for </a:t>
            </a:r>
            <a:r>
              <a:rPr lang="en-US" dirty="0" err="1"/>
              <a:t>gff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49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00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define transcribed portion ! </a:t>
            </a:r>
            <a:r>
              <a:rPr lang="en-US" baseline="0" dirty="0" err="1"/>
              <a:t>Conpare</a:t>
            </a:r>
            <a:r>
              <a:rPr lang="en-US" baseline="0" dirty="0"/>
              <a:t> to Protein it contains UTR 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83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7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top of</a:t>
            </a:r>
            <a:r>
              <a:rPr lang="en-US" baseline="0" dirty="0"/>
              <a:t> that the format has changed a lot through time.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Indeed, the development of this format has not been an easy task.</a:t>
            </a:r>
            <a:endParaRPr lang="en-US" dirty="0"/>
          </a:p>
          <a:p>
            <a:r>
              <a:rPr lang="en-US" dirty="0"/>
              <a:t>Facing some limitation using the original</a:t>
            </a:r>
            <a:r>
              <a:rPr lang="en-US" baseline="0" dirty="0"/>
              <a:t> </a:t>
            </a:r>
            <a:r>
              <a:rPr lang="en-US" dirty="0"/>
              <a:t>specification, GFF has evolved into different flavors depending on the different needs of different laboratories.</a:t>
            </a:r>
          </a:p>
          <a:p>
            <a:r>
              <a:rPr lang="en-US" dirty="0"/>
              <a:t>In 10 years (97-2007) the format has</a:t>
            </a:r>
            <a:r>
              <a:rPr lang="en-US" baseline="0" dirty="0"/>
              <a:t> evolved a lot. The GFF3 is stable stable since many years (2004).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88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93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 put back information here</a:t>
            </a:r>
          </a:p>
          <a:p>
            <a:r>
              <a:rPr lang="en-US" dirty="0"/>
              <a:t>Noisy</a:t>
            </a:r>
            <a:r>
              <a:rPr lang="en-US" baseline="0" dirty="0"/>
              <a:t> for trinity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A977-378C-7A4F-82E7-A7FDDEA8FC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18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got </a:t>
            </a:r>
            <a:r>
              <a:rPr lang="sv-SE" dirty="0" err="1"/>
              <a:t>your</a:t>
            </a:r>
            <a:r>
              <a:rPr lang="sv-SE" dirty="0"/>
              <a:t> data so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run</a:t>
            </a:r>
            <a:r>
              <a:rPr lang="sv-SE" dirty="0"/>
              <a:t> the </a:t>
            </a:r>
            <a:r>
              <a:rPr lang="sv-SE" dirty="0" err="1"/>
              <a:t>tool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9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24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</a:t>
            </a:r>
            <a:r>
              <a:rPr lang="en-US" baseline="0" dirty="0"/>
              <a:t> is a p</a:t>
            </a:r>
            <a:r>
              <a:rPr lang="en-US" dirty="0"/>
              <a:t>lethoric choice of methods</a:t>
            </a:r>
          </a:p>
          <a:p>
            <a:endParaRPr lang="en-US" dirty="0"/>
          </a:p>
          <a:p>
            <a:r>
              <a:rPr lang="en-US" dirty="0"/>
              <a:t>conservative will be more based on evidence without </a:t>
            </a:r>
            <a:r>
              <a:rPr lang="en-US" i="1" dirty="0" err="1"/>
              <a:t>ab</a:t>
            </a:r>
            <a:r>
              <a:rPr lang="en-US" i="1" dirty="0"/>
              <a:t>-initio</a:t>
            </a:r>
            <a:r>
              <a:rPr lang="en-US" i="1" baseline="0" dirty="0"/>
              <a:t> </a:t>
            </a:r>
            <a:r>
              <a:rPr lang="en-US" baseline="0" dirty="0"/>
              <a:t>(</a:t>
            </a:r>
            <a:r>
              <a:rPr lang="en-US" baseline="0" dirty="0" err="1"/>
              <a:t>Ensembl</a:t>
            </a:r>
            <a:r>
              <a:rPr lang="en-US" baseline="0" dirty="0"/>
              <a:t>). &lt;= You want only real/existing gene</a:t>
            </a:r>
          </a:p>
          <a:p>
            <a:r>
              <a:rPr lang="en-US" baseline="0" dirty="0"/>
              <a:t>Exhaustive will be more </a:t>
            </a:r>
            <a:r>
              <a:rPr lang="en-US" i="1" baseline="0" dirty="0" err="1"/>
              <a:t>ab</a:t>
            </a:r>
            <a:r>
              <a:rPr lang="en-US" i="1" baseline="0" dirty="0"/>
              <a:t> initio 	&lt;=</a:t>
            </a:r>
            <a:r>
              <a:rPr lang="en-US" i="0" u="none" baseline="0" dirty="0"/>
              <a:t> you don’t care about over prediction (you will filter … by </a:t>
            </a:r>
            <a:r>
              <a:rPr lang="en-US" i="0" u="none" baseline="0" dirty="0" err="1"/>
              <a:t>clusterisation</a:t>
            </a:r>
            <a:r>
              <a:rPr lang="en-US" i="0" u="none" baseline="0" dirty="0"/>
              <a:t> ?)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8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know how to stop,</a:t>
            </a:r>
            <a:r>
              <a:rPr lang="en-US" baseline="0" dirty="0"/>
              <a:t> otherwise you could spend your whole thesis on an annotation. So when is good enough for the scientific question you want to answer, don’t hesitate to stop.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35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10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made</a:t>
            </a:r>
            <a:r>
              <a:rPr lang="en-US" baseline="0" dirty="0"/>
              <a:t> based on </a:t>
            </a:r>
            <a:r>
              <a:rPr lang="fr-FR" baseline="0" dirty="0"/>
              <a:t>10.1371/journal.pone0050609.t001</a:t>
            </a:r>
            <a:endParaRPr lang="pt-B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/>
              <a:t>)</a:t>
            </a:r>
          </a:p>
          <a:p>
            <a:endParaRPr lang="en-US" dirty="0"/>
          </a:p>
          <a:p>
            <a:r>
              <a:rPr lang="en-US" dirty="0"/>
              <a:t>CRAIG</a:t>
            </a:r>
            <a:r>
              <a:rPr lang="en-US" baseline="0" dirty="0"/>
              <a:t> = </a:t>
            </a:r>
            <a:r>
              <a:rPr lang="en-US" baseline="0" dirty="0" err="1"/>
              <a:t>abinitio</a:t>
            </a:r>
            <a:r>
              <a:rPr lang="en-US" baseline="0" dirty="0"/>
              <a:t> the first CRF (conditional random fields ) (1 CRF). Use only </a:t>
            </a:r>
            <a:r>
              <a:rPr lang="en-US" baseline="0" dirty="0" err="1"/>
              <a:t>targested</a:t>
            </a:r>
            <a:r>
              <a:rPr lang="en-US" baseline="0" dirty="0"/>
              <a:t> genome</a:t>
            </a:r>
          </a:p>
          <a:p>
            <a:r>
              <a:rPr lang="en-US" baseline="0" dirty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Contrast = 3em CRF , Use multi genome</a:t>
            </a:r>
          </a:p>
          <a:p>
            <a:r>
              <a:rPr lang="en-US" dirty="0"/>
              <a:t>FGENESH</a:t>
            </a:r>
            <a:r>
              <a:rPr lang="en-US" baseline="0" dirty="0"/>
              <a:t> = widely used for plant</a:t>
            </a:r>
          </a:p>
          <a:p>
            <a:endParaRPr lang="en-US" baseline="0" dirty="0"/>
          </a:p>
          <a:p>
            <a:r>
              <a:rPr lang="en-US" baseline="0" dirty="0" err="1"/>
              <a:t>Salzberg</a:t>
            </a:r>
            <a:r>
              <a:rPr lang="en-US" baseline="0" dirty="0"/>
              <a:t> says: </a:t>
            </a:r>
            <a:r>
              <a:rPr lang="en-US" sz="1200" u="sng" dirty="0">
                <a:latin typeface="Arial" charset="0"/>
                <a:cs typeface="Arial" charset="0"/>
              </a:rPr>
              <a:t>Integrated approaches</a:t>
            </a:r>
            <a:r>
              <a:rPr lang="en-US" sz="1200" dirty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/>
          </a:p>
          <a:p>
            <a:r>
              <a:rPr lang="en-US" sz="1200" dirty="0">
                <a:latin typeface="Arial" charset="0"/>
                <a:cs typeface="Arial" charset="0"/>
              </a:rPr>
              <a:t>Jigsaw, </a:t>
            </a:r>
            <a:r>
              <a:rPr lang="en-US" sz="1200" dirty="0" err="1">
                <a:latin typeface="Arial" charset="0"/>
                <a:cs typeface="Arial" charset="0"/>
              </a:rPr>
              <a:t>EuGène</a:t>
            </a:r>
            <a:r>
              <a:rPr lang="en-US" sz="1200" dirty="0">
                <a:latin typeface="Arial" charset="0"/>
                <a:cs typeface="Arial" charset="0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Dans</a:t>
            </a:r>
            <a:r>
              <a:rPr lang="en-US" dirty="0"/>
              <a:t> la publication</a:t>
            </a:r>
            <a:r>
              <a:rPr lang="en-US" baseline="0" dirty="0"/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1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/>
              <a:t>How</a:t>
            </a:r>
            <a:r>
              <a:rPr lang="fi-FI" b="1" baseline="0" dirty="0"/>
              <a:t> look a GFF3 file 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baseline="0" dirty="0"/>
              <a:t>Here </a:t>
            </a:r>
            <a:r>
              <a:rPr lang="fi-FI" b="1" dirty="0"/>
              <a:t>One </a:t>
            </a:r>
            <a:r>
              <a:rPr lang="fi-FI" b="1" dirty="0" err="1"/>
              <a:t>gene</a:t>
            </a:r>
            <a:r>
              <a:rPr lang="fi-FI" b="1" dirty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/>
              <a:t>SO </a:t>
            </a:r>
            <a:r>
              <a:rPr lang="fi-FI" b="1" dirty="0" err="1"/>
              <a:t>sequence</a:t>
            </a:r>
            <a:r>
              <a:rPr lang="fi-FI" b="1" dirty="0"/>
              <a:t> </a:t>
            </a:r>
            <a:r>
              <a:rPr lang="fi-FI" b="1" dirty="0" err="1"/>
              <a:t>ontology</a:t>
            </a:r>
            <a:r>
              <a:rPr lang="fi-FI" b="1" dirty="0"/>
              <a:t> </a:t>
            </a:r>
            <a:r>
              <a:rPr lang="fi-FI" b="1" dirty="0" err="1"/>
              <a:t>term</a:t>
            </a:r>
            <a:endParaRPr lang="fi-FI" b="1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parent / children relationship provides a mechanism allowing to group features at several hierarchical level allowing representing complex entities like here.</a:t>
            </a:r>
          </a:p>
          <a:p>
            <a:endParaRPr lang="en-US" dirty="0"/>
          </a:p>
          <a:p>
            <a:pPr marL="0" indent="0">
              <a:buFont typeface="Symbol" charset="0"/>
              <a:buNone/>
            </a:pPr>
            <a:r>
              <a:rPr lang="en-US" dirty="0"/>
              <a:t>The content can differ a lot according to the tool/group</a:t>
            </a:r>
            <a:r>
              <a:rPr lang="en-US" baseline="0" dirty="0"/>
              <a:t> producing the file. </a:t>
            </a:r>
          </a:p>
          <a:p>
            <a:pPr marL="0" indent="0">
              <a:buFont typeface="Symbol" charset="0"/>
              <a:buNone/>
            </a:pPr>
            <a:r>
              <a:rPr lang="en-US" baseline="0" dirty="0"/>
              <a:t>About the feature: One can write transcript instead of mRNA, or say UTR instead of 3’UTR and 5’UTR or the 3/5 number could also be written with letter and so one.</a:t>
            </a:r>
          </a:p>
          <a:p>
            <a:pPr marL="0" indent="0">
              <a:buFont typeface="Symbol" charset="0"/>
              <a:buNone/>
            </a:pPr>
            <a:r>
              <a:rPr lang="en-US" baseline="0" dirty="0"/>
              <a:t>About the attributes: There is actually no limit for naming the tag. You can use what ever you want.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did</a:t>
            </a:r>
            <a:r>
              <a:rPr lang="sv-SE" dirty="0"/>
              <a:t> QC on the </a:t>
            </a:r>
            <a:r>
              <a:rPr lang="sv-SE" dirty="0" err="1"/>
              <a:t>assembly</a:t>
            </a:r>
            <a:endParaRPr lang="sv-SE" dirty="0"/>
          </a:p>
          <a:p>
            <a:r>
              <a:rPr lang="sv-SE" dirty="0" err="1"/>
              <a:t>let</a:t>
            </a:r>
            <a:r>
              <a:rPr lang="sv-SE" dirty="0"/>
              <a:t> </a:t>
            </a:r>
            <a:r>
              <a:rPr lang="sv-SE" dirty="0" err="1"/>
              <a:t>say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genome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don't</a:t>
            </a:r>
            <a:r>
              <a:rPr lang="sv-SE" dirty="0"/>
              <a:t> </a:t>
            </a:r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where</a:t>
            </a:r>
            <a:r>
              <a:rPr lang="sv-SE" dirty="0"/>
              <a:t> it </a:t>
            </a:r>
            <a:r>
              <a:rPr lang="sv-SE" dirty="0" err="1"/>
              <a:t>comes</a:t>
            </a:r>
            <a:r>
              <a:rPr lang="sv-SE" dirty="0"/>
              <a:t> form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02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small and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contigs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a problem to be </a:t>
            </a:r>
            <a:r>
              <a:rPr lang="sv-SE" dirty="0" err="1"/>
              <a:t>processed</a:t>
            </a:r>
            <a:r>
              <a:rPr lang="sv-SE" dirty="0"/>
              <a:t> by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tools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mito</a:t>
            </a:r>
            <a:r>
              <a:rPr lang="sv-SE" dirty="0"/>
              <a:t> </a:t>
            </a:r>
            <a:r>
              <a:rPr lang="sv-SE" dirty="0" err="1"/>
              <a:t>codon</a:t>
            </a:r>
            <a:r>
              <a:rPr lang="sv-SE" dirty="0"/>
              <a:t> </a:t>
            </a:r>
            <a:r>
              <a:rPr lang="sv-SE" dirty="0" err="1"/>
              <a:t>usage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6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compare</a:t>
            </a:r>
            <a:r>
              <a:rPr lang="sv-SE" dirty="0"/>
              <a:t> fasta </a:t>
            </a:r>
            <a:r>
              <a:rPr lang="sv-SE" dirty="0" err="1"/>
              <a:t>sequence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set </a:t>
            </a:r>
            <a:r>
              <a:rPr lang="sv-SE" dirty="0" err="1"/>
              <a:t>core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genes and check </a:t>
            </a:r>
            <a:r>
              <a:rPr lang="sv-SE" dirty="0" err="1"/>
              <a:t>which</a:t>
            </a:r>
            <a:r>
              <a:rPr lang="sv-SE" dirty="0"/>
              <a:t> gene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probably</a:t>
            </a:r>
            <a:r>
              <a:rPr lang="sv-SE" dirty="0"/>
              <a:t> </a:t>
            </a:r>
            <a:r>
              <a:rPr lang="sv-SE" dirty="0" err="1"/>
              <a:t>found</a:t>
            </a:r>
            <a:r>
              <a:rPr lang="sv-SE" dirty="0"/>
              <a:t> by annotation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0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augustus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do </a:t>
            </a:r>
            <a:r>
              <a:rPr lang="sv-SE" dirty="0" err="1"/>
              <a:t>utr</a:t>
            </a:r>
            <a:r>
              <a:rPr lang="sv-SE" dirty="0"/>
              <a:t> for </a:t>
            </a:r>
            <a:r>
              <a:rPr lang="sv-SE" dirty="0" err="1"/>
              <a:t>some</a:t>
            </a:r>
            <a:r>
              <a:rPr lang="sv-SE" dirty="0"/>
              <a:t> species and </a:t>
            </a:r>
            <a:r>
              <a:rPr lang="sv-SE" dirty="0" err="1"/>
              <a:t>isoform</a:t>
            </a:r>
            <a:r>
              <a:rPr lang="sv-SE" dirty="0"/>
              <a:t> as </a:t>
            </a:r>
            <a:r>
              <a:rPr lang="sv-SE" dirty="0" err="1"/>
              <a:t>well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61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show the </a:t>
            </a:r>
            <a:r>
              <a:rPr lang="sv-SE" dirty="0" err="1"/>
              <a:t>exercises</a:t>
            </a:r>
            <a:endParaRPr lang="sv-SE" dirty="0"/>
          </a:p>
          <a:p>
            <a:r>
              <a:rPr lang="sv-SE" dirty="0"/>
              <a:t>and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back at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61D-E614-8241-BF42-66ACDF9C6650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1E0B-16C9-564D-811E-65E5C6F03BEF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9497-7D72-0A4A-93E2-7BB7D9C284BA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86AA-7580-F842-83FA-C50E2B51FCFD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2021-04-28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97DED537-10C4-8C40-8E87-51060FF45365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305050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172D-2560-FD4F-803B-D43D28502185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35B-ED80-A14C-B598-728A5E399461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160E-604E-9441-B2DB-0816CC37D902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07B5-A571-6447-B43A-86C3DB978184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18D5-4C80-8A49-88AB-FD78A29F5A40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1455-DB72-8044-8353-9961830E5B24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A4EA-02A8-4647-ADCF-333EE21E4C22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7BB2-1C6A-AA4F-BCD7-97CDB88C68E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52A9-6D7B-0B45-AD03-C57299EB6A85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0FBB-61F7-024E-9C4C-92D5EFDCA474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827E-7383-6446-B0A7-0DD22A7523A3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6660-4EE3-1340-AB94-10B2FC7A3795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3319-9C12-3F48-B7BD-8B2C57768A68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344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D13-B5B2-694D-B2FD-FE4A691CEE7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</p:spTree>
    <p:extLst>
      <p:ext uri="{BB962C8B-B14F-4D97-AF65-F5344CB8AC3E}">
        <p14:creationId xmlns:p14="http://schemas.microsoft.com/office/powerpoint/2010/main" val="22056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1EE6-A11A-484C-ABF6-28717866D851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F0D-B4F6-2847-8EFE-5D9280785F30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03A-8253-5148-8430-C040FCE74FF2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C1B4-EEEB-1F45-BF84-6E574AC3A29E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461-4267-2942-AD0C-F3794CD30E6D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4553-4E54-7148-BBAF-0F0E4EA781FF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8897-B2DE-1644-AEEC-240DBFE04EF7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C267D-4EC1-4946-B8F1-9816207F0E8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068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nbislogo-text-orange-mm-4.em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  <p:sp>
        <p:nvSpPr>
          <p:cNvPr id="23" name="Rounded Rectangle 22"/>
          <p:cNvSpPr/>
          <p:nvPr userDrawn="1"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1578" y="6356350"/>
            <a:ext cx="845222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6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D1F6-F8AB-874D-9F36-D7F15AABE867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Bildobjekt 8" descr="SciLifeLab_logotyp_gree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900" y="141325"/>
            <a:ext cx="1773973" cy="573264"/>
          </a:xfrm>
          <a:prstGeom prst="rect">
            <a:avLst/>
          </a:prstGeom>
        </p:spPr>
      </p:pic>
      <p:pic>
        <p:nvPicPr>
          <p:cNvPr id="22" name="Bildobjekt 9" descr="pattern_start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pic>
        <p:nvPicPr>
          <p:cNvPr id="26" name="Picture 25" descr="Elixir-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805681"/>
            <a:ext cx="1106742" cy="833119"/>
          </a:xfrm>
          <a:prstGeom prst="rect">
            <a:avLst/>
          </a:prstGeom>
        </p:spPr>
      </p:pic>
      <p:pic>
        <p:nvPicPr>
          <p:cNvPr id="27" name="Picture 26" descr="Excelerate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3846">
            <a:off x="5700567" y="4106058"/>
            <a:ext cx="2314381" cy="697515"/>
          </a:xfrm>
          <a:prstGeom prst="rect">
            <a:avLst/>
          </a:prstGeom>
        </p:spPr>
      </p:pic>
      <p:pic>
        <p:nvPicPr>
          <p:cNvPr id="17" name="Picture 16" descr="nbislogo-text-orange-mm-4.emf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bisweden.github.io/workshop-genome_annotation_elixir/labs/augustu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peatmasker.org/" TargetMode="External"/><Relationship Id="rId2" Type="http://schemas.openxmlformats.org/officeDocument/2006/relationships/hyperlink" Target="http://www.repeatmasker.org/RepeatModel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pipelines-nextflow/tree/master/TranscriptAssembl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/blob/master/annotation/knowledge/gxf.m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nbisweden.github.io/workshop-genome_annotation_elixir/lectures/Structural_annotation_MAKER_Norway2021.ppt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nbisweden.github.io/workshop-genome_annotation_elixir/labs/augustus_training" TargetMode="External"/><Relationship Id="rId2" Type="http://schemas.openxmlformats.org/officeDocument/2006/relationships/hyperlink" Target="https://nbisweden.github.io/workshop-genome_annotation_elixir/labs/maker_evid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bisweden.github.io/workshop-genome_annotation_elixir/labs/maker_abinitio_evidence_driven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nbisweden.github.io/workshop-genome_annotation_elixir/labs/annotation_assessmen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/blob/master/annotation/knowledge/annotation_tools_genome.m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NBISweden/pipelines-nextflow" TargetMode="External"/><Relationship Id="rId4" Type="http://schemas.openxmlformats.org/officeDocument/2006/relationships/hyperlink" Target="https://github.com/NBISweden/AGA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8380"/>
            <a:ext cx="925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How to do a genome annotation?</a:t>
            </a:r>
          </a:p>
        </p:txBody>
      </p:sp>
      <p:sp>
        <p:nvSpPr>
          <p:cNvPr id="6" name="Rubrik 6"/>
          <p:cNvSpPr txBox="1">
            <a:spLocks/>
          </p:cNvSpPr>
          <p:nvPr/>
        </p:nvSpPr>
        <p:spPr>
          <a:xfrm>
            <a:off x="7178351" y="960381"/>
            <a:ext cx="1985511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Lucile Soler, PhD</a:t>
            </a:r>
          </a:p>
          <a:p>
            <a:r>
              <a:rPr lang="sv-SE" sz="1600" b="0" dirty="0"/>
              <a:t>Jacques </a:t>
            </a:r>
            <a:r>
              <a:rPr lang="sv-SE" sz="1600" b="0" dirty="0" err="1"/>
              <a:t>Dainat</a:t>
            </a:r>
            <a:r>
              <a:rPr lang="sv-SE" sz="1600" b="0" dirty="0"/>
              <a:t>, PhD</a:t>
            </a:r>
          </a:p>
        </p:txBody>
      </p:sp>
      <p:sp>
        <p:nvSpPr>
          <p:cNvPr id="7" name="Rubrik 6"/>
          <p:cNvSpPr txBox="1">
            <a:spLocks/>
          </p:cNvSpPr>
          <p:nvPr/>
        </p:nvSpPr>
        <p:spPr>
          <a:xfrm>
            <a:off x="7178350" y="6553212"/>
            <a:ext cx="1965649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/>
              <a:t>Tromsø </a:t>
            </a:r>
            <a:r>
              <a:rPr lang="mr-IN" sz="1600" b="0" dirty="0"/>
              <a:t>–</a:t>
            </a:r>
            <a:r>
              <a:rPr lang="sv-SE" sz="1600" b="0" dirty="0"/>
              <a:t> May 2021</a:t>
            </a:r>
          </a:p>
        </p:txBody>
      </p:sp>
    </p:spTree>
    <p:extLst>
      <p:ext uri="{BB962C8B-B14F-4D97-AF65-F5344CB8AC3E}">
        <p14:creationId xmlns:p14="http://schemas.microsoft.com/office/powerpoint/2010/main" val="154258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733800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Before annotation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684213" y="1437989"/>
            <a:ext cx="8135937" cy="447227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</a:pPr>
            <a:r>
              <a:rPr lang="sv-SE" sz="2400" dirty="0">
                <a:solidFill>
                  <a:schemeClr val="tx1"/>
                </a:solidFill>
                <a:latin typeface="Calibri" charset="0"/>
                <a:ea typeface="MS PGothic" charset="0"/>
              </a:rPr>
              <a:t>Always check :</a:t>
            </a:r>
            <a:endParaRPr lang="en-US" sz="2400" dirty="0">
              <a:solidFill>
                <a:schemeClr val="tx1"/>
              </a:solidFill>
              <a:latin typeface="Calibri" charset="0"/>
              <a:ea typeface="MS PGothic" charset="0"/>
            </a:endParaRPr>
          </a:p>
          <a:p>
            <a:endParaRPr lang="en-US" sz="2000" dirty="0"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Fragmentation (N50, number of sequences, how many small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contigs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Sanity of the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fasta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 file (Ns, IUPAC, lowercase nucleotides)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Completeness / duplication / fragmentation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Presence of Organelles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Other (GC content, how distant from other species)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6" name="Picture 2" descr="Screen Shot 2016-04-25 at 14.0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416" y="3474040"/>
            <a:ext cx="2404995" cy="90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Pennanteckning 3">
                <a:extLst>
                  <a:ext uri="{FF2B5EF4-FFF2-40B4-BE49-F238E27FC236}">
                    <a16:creationId xmlns:a16="http://schemas.microsoft.com/office/drawing/2014/main" id="{6F760D98-E39B-6245-95F7-070FEBA4ECDA}"/>
                  </a:ext>
                </a:extLst>
              </p14:cNvPr>
              <p14:cNvContentPartPr/>
              <p14:nvPr/>
            </p14:nvContentPartPr>
            <p14:xfrm>
              <a:off x="7894440" y="3555720"/>
              <a:ext cx="360" cy="360"/>
            </p14:xfrm>
          </p:contentPart>
        </mc:Choice>
        <mc:Fallback>
          <p:pic>
            <p:nvPicPr>
              <p:cNvPr id="4" name="Pennanteckning 3">
                <a:extLst>
                  <a:ext uri="{FF2B5EF4-FFF2-40B4-BE49-F238E27FC236}">
                    <a16:creationId xmlns:a16="http://schemas.microsoft.com/office/drawing/2014/main" id="{6F760D98-E39B-6245-95F7-070FEBA4EC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5080" y="3546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99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BUSCO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315918"/>
            <a:ext cx="8229600" cy="576262"/>
          </a:xfrm>
          <a:prstGeom prst="rect">
            <a:avLst/>
          </a:prstGeom>
          <a:solidFill>
            <a:srgbClr val="C0504D"/>
          </a:solidFill>
          <a:ln w="38100" cmpd="sng">
            <a:solidFill>
              <a:srgbClr val="F7964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BUSCO used on assembly and annotation</a:t>
            </a:r>
            <a:endParaRPr lang="en-US" b="1" u="sng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63731"/>
            <a:ext cx="91440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Example of output:</a:t>
            </a:r>
          </a:p>
          <a:p>
            <a:endParaRPr lang="en-US" u="sng" dirty="0"/>
          </a:p>
          <a:p>
            <a:r>
              <a:rPr lang="en-US" dirty="0">
                <a:latin typeface="Menlo-Regular"/>
              </a:rPr>
              <a:t># BUSCO version is: 3.0.2 </a:t>
            </a:r>
          </a:p>
          <a:p>
            <a:r>
              <a:rPr lang="en-US" dirty="0">
                <a:latin typeface="Menlo-Regular"/>
              </a:rPr>
              <a:t># The lineage dataset is: </a:t>
            </a:r>
            <a:r>
              <a:rPr lang="en-US" b="1" dirty="0">
                <a:latin typeface="Menlo-Regular"/>
              </a:rPr>
              <a:t>fungi_odb9</a:t>
            </a:r>
            <a:r>
              <a:rPr lang="en-US" dirty="0">
                <a:latin typeface="Menlo-Regular"/>
              </a:rPr>
              <a:t> (Creation date: 2016-02-13, number of species: 85, number of BUSCOs: </a:t>
            </a:r>
            <a:r>
              <a:rPr lang="en-US" b="1" dirty="0">
                <a:latin typeface="Menlo-Regular"/>
              </a:rPr>
              <a:t>290</a:t>
            </a:r>
            <a:r>
              <a:rPr lang="en-US" dirty="0">
                <a:latin typeface="Menlo-Regular"/>
              </a:rPr>
              <a:t>)</a:t>
            </a:r>
          </a:p>
          <a:p>
            <a:r>
              <a:rPr lang="en-US" dirty="0">
                <a:latin typeface="Menlo-Regular"/>
              </a:rPr>
              <a:t>#</a:t>
            </a:r>
          </a:p>
          <a:p>
            <a:r>
              <a:rPr lang="en-US" dirty="0">
                <a:latin typeface="Menlo-Regular"/>
              </a:rPr>
              <a:t># Summarized benchmarking in BUSCO annotation for file </a:t>
            </a:r>
            <a:r>
              <a:rPr lang="en-US" dirty="0" err="1">
                <a:latin typeface="Menlo-Regular"/>
              </a:rPr>
              <a:t>genome.fa</a:t>
            </a:r>
            <a:endParaRPr lang="en-US" dirty="0">
              <a:latin typeface="Menlo-Regular"/>
            </a:endParaRPr>
          </a:p>
          <a:p>
            <a:r>
              <a:rPr lang="en-US" dirty="0">
                <a:latin typeface="Menlo-Regular"/>
              </a:rPr>
              <a:t># BUSCO was run in mode: </a:t>
            </a:r>
            <a:r>
              <a:rPr lang="en-US" b="1" dirty="0">
                <a:latin typeface="Menlo-Regular"/>
              </a:rPr>
              <a:t>genome</a:t>
            </a:r>
          </a:p>
          <a:p>
            <a:endParaRPr lang="en-US" dirty="0">
              <a:latin typeface="Menlo-Regular"/>
            </a:endParaRPr>
          </a:p>
          <a:p>
            <a:r>
              <a:rPr lang="mr-IN" dirty="0">
                <a:latin typeface="Menlo-Regular"/>
              </a:rPr>
              <a:t>	</a:t>
            </a:r>
            <a:r>
              <a:rPr lang="mr-IN" b="1" dirty="0">
                <a:latin typeface="Menlo-Regular"/>
              </a:rPr>
              <a:t>C:98.</a:t>
            </a:r>
            <a:r>
              <a:rPr lang="sv-SE" b="1" dirty="0">
                <a:latin typeface="Menlo-Regular"/>
              </a:rPr>
              <a:t>6</a:t>
            </a:r>
            <a:r>
              <a:rPr lang="mr-IN" b="1" dirty="0">
                <a:latin typeface="Menlo-Regular"/>
              </a:rPr>
              <a:t>%</a:t>
            </a:r>
            <a:r>
              <a:rPr lang="sv-SE" dirty="0">
                <a:latin typeface="Menlo-Regular"/>
              </a:rPr>
              <a:t>[</a:t>
            </a:r>
            <a:r>
              <a:rPr lang="mr-IN" dirty="0">
                <a:latin typeface="Menlo-Regular"/>
              </a:rPr>
              <a:t>S:97.</a:t>
            </a:r>
            <a:r>
              <a:rPr lang="sv-SE" dirty="0">
                <a:latin typeface="Menlo-Regular"/>
              </a:rPr>
              <a:t>9</a:t>
            </a:r>
            <a:r>
              <a:rPr lang="mr-IN" dirty="0">
                <a:latin typeface="Menlo-Regular"/>
              </a:rPr>
              <a:t>%,D:0.7%</a:t>
            </a:r>
            <a:r>
              <a:rPr lang="sv-SE" dirty="0">
                <a:latin typeface="Menlo-Regular"/>
              </a:rPr>
              <a:t>]</a:t>
            </a:r>
            <a:r>
              <a:rPr lang="mr-IN" dirty="0">
                <a:latin typeface="Menlo-Regular"/>
              </a:rPr>
              <a:t>,F:</a:t>
            </a:r>
            <a:r>
              <a:rPr lang="sv-SE" dirty="0">
                <a:latin typeface="Menlo-Regular"/>
              </a:rPr>
              <a:t>0</a:t>
            </a:r>
            <a:r>
              <a:rPr lang="mr-IN" dirty="0">
                <a:latin typeface="Menlo-Regular"/>
              </a:rPr>
              <a:t>.</a:t>
            </a:r>
            <a:r>
              <a:rPr lang="sv-SE" dirty="0">
                <a:latin typeface="Menlo-Regular"/>
              </a:rPr>
              <a:t>0</a:t>
            </a:r>
            <a:r>
              <a:rPr lang="mr-IN" dirty="0">
                <a:latin typeface="Menlo-Regular"/>
              </a:rPr>
              <a:t>%,M:</a:t>
            </a:r>
            <a:r>
              <a:rPr lang="sv-SE" dirty="0">
                <a:latin typeface="Menlo-Regular"/>
              </a:rPr>
              <a:t>1</a:t>
            </a:r>
            <a:r>
              <a:rPr lang="mr-IN" dirty="0">
                <a:latin typeface="Menlo-Regular"/>
              </a:rPr>
              <a:t>.</a:t>
            </a:r>
            <a:r>
              <a:rPr lang="sv-SE" dirty="0">
                <a:latin typeface="Menlo-Regular"/>
              </a:rPr>
              <a:t>4</a:t>
            </a:r>
            <a:r>
              <a:rPr lang="mr-IN" dirty="0">
                <a:latin typeface="Menlo-Regular"/>
              </a:rPr>
              <a:t>%,n:290</a:t>
            </a:r>
          </a:p>
          <a:p>
            <a:endParaRPr lang="mr-IN" dirty="0">
              <a:latin typeface="Menlo-Regular"/>
            </a:endParaRPr>
          </a:p>
          <a:p>
            <a:r>
              <a:rPr lang="en-US" dirty="0">
                <a:latin typeface="Menlo-Regular"/>
              </a:rPr>
              <a:t>	286	Complete BUSCOs (C)</a:t>
            </a:r>
          </a:p>
          <a:p>
            <a:r>
              <a:rPr lang="en-US" dirty="0">
                <a:latin typeface="Menlo-Regular"/>
              </a:rPr>
              <a:t>	284	Complete and single-copy BUSCOs (S)</a:t>
            </a:r>
          </a:p>
          <a:p>
            <a:r>
              <a:rPr lang="en-US" dirty="0">
                <a:latin typeface="Menlo-Regular"/>
              </a:rPr>
              <a:t>	2	Complete and duplicated BUSCOs (D)</a:t>
            </a:r>
          </a:p>
          <a:p>
            <a:r>
              <a:rPr lang="en-US" dirty="0">
                <a:latin typeface="Menlo-Regular"/>
              </a:rPr>
              <a:t>	0	Fragmented BUSCOs (F)</a:t>
            </a:r>
          </a:p>
          <a:p>
            <a:r>
              <a:rPr lang="en-US" dirty="0">
                <a:latin typeface="Menlo-Regular"/>
              </a:rPr>
              <a:t>	</a:t>
            </a:r>
            <a:r>
              <a:rPr lang="en-US" b="1" dirty="0">
                <a:latin typeface="Menlo-Regular"/>
              </a:rPr>
              <a:t>4	Missing BUSCOs (M)</a:t>
            </a:r>
          </a:p>
          <a:p>
            <a:r>
              <a:rPr lang="en-US" dirty="0">
                <a:latin typeface="Menlo-Regular"/>
              </a:rPr>
              <a:t>	290	Total BUSCO groups searched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4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7525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Similarity-based methods 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use similarity to annotated sequences like proteins,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cDNAs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or ESTs</a:t>
            </a:r>
          </a:p>
          <a:p>
            <a:r>
              <a:rPr lang="en-US" sz="2000" i="1" dirty="0" err="1">
                <a:solidFill>
                  <a:srgbClr val="984807"/>
                </a:solidFill>
              </a:rPr>
              <a:t>Ab</a:t>
            </a:r>
            <a:r>
              <a:rPr lang="en-US" sz="2000" i="1" dirty="0">
                <a:solidFill>
                  <a:srgbClr val="984807"/>
                </a:solidFill>
              </a:rPr>
              <a:t> initio </a:t>
            </a:r>
            <a:r>
              <a:rPr lang="en-US" sz="2000" dirty="0">
                <a:solidFill>
                  <a:srgbClr val="984807"/>
                </a:solidFill>
              </a:rPr>
              <a:t>prediction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>
                <a:solidFill>
                  <a:schemeClr val="tx1"/>
                </a:solidFill>
              </a:rPr>
              <a:t>Likelihood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based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Hybrid approaches 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Ab initio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Comparative (homology) based gene finders 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align genomic sequences from different species and use the alignments to 	guide the gene predictions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Chooser, combiner approaches 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These combine gene predictions of other gene finders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Pipelines 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These combine multiple approaches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76583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8DD875-0B01-FF4A-A34B-0291975623D2}"/>
              </a:ext>
            </a:extLst>
          </p:cNvPr>
          <p:cNvSpPr/>
          <p:nvPr/>
        </p:nvSpPr>
        <p:spPr>
          <a:xfrm>
            <a:off x="-13490" y="4964983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883"/>
            <a:ext cx="211063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462" y="1495366"/>
            <a:ext cx="86555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Fast and easy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Annotate unknown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Sensitivity ok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Need no external evidence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/>
              <a:t>Limits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UTR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alternatively spliced transcripts (</a:t>
            </a:r>
            <a:r>
              <a:rPr lang="en-US" dirty="0" err="1"/>
              <a:t>augustus</a:t>
            </a:r>
            <a:r>
              <a:rPr lang="en-US" dirty="0"/>
              <a:t> does)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Bad specificity (Over prediction of exons or/and genes)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Training</a:t>
            </a:r>
            <a:r>
              <a:rPr lang="en-US" dirty="0"/>
              <a:t> needed (Need external evidence)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>
                <a:cs typeface="Calibri (body)"/>
              </a:rPr>
              <a:t>Common errors in annotation: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Split single gene into multiple predictions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Fused with neighboring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Less accurate than homology based method: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Exon boundaries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Splicing sites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3927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Exercises</a:t>
            </a:r>
          </a:p>
          <a:p>
            <a:pPr algn="ctr"/>
            <a:r>
              <a:rPr lang="en-US" sz="2400" b="1" dirty="0">
                <a:hlinkClick r:id="rId3"/>
              </a:rPr>
              <a:t>https://nbisweden.github.io/workshop-genome_annotation_elixir/labs/augustus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674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7525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Similarity-based methods 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use similarity to annotated sequences like proteins,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cDNAs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or ESTs</a:t>
            </a:r>
          </a:p>
          <a:p>
            <a:r>
              <a:rPr lang="en-US" sz="2000" i="1" dirty="0" err="1">
                <a:solidFill>
                  <a:schemeClr val="bg1">
                    <a:lumMod val="75000"/>
                  </a:schemeClr>
                </a:solidFill>
              </a:rPr>
              <a:t>Ab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 initio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prediction 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>
                <a:solidFill>
                  <a:schemeClr val="bg1">
                    <a:lumMod val="75000"/>
                  </a:schemeClr>
                </a:solidFill>
              </a:rPr>
              <a:t>Likelihood</a:t>
            </a:r>
            <a:r>
              <a:rPr lang="sv-S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sv-SE" dirty="0" err="1">
                <a:solidFill>
                  <a:schemeClr val="bg1">
                    <a:lumMod val="75000"/>
                  </a:schemeClr>
                </a:solidFill>
              </a:rPr>
              <a:t>based</a:t>
            </a:r>
            <a:r>
              <a:rPr lang="sv-S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sv-SE" dirty="0" err="1">
                <a:solidFill>
                  <a:schemeClr val="bg1">
                    <a:lumMod val="75000"/>
                  </a:schemeClr>
                </a:solidFill>
              </a:rPr>
              <a:t>methods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Hybrid approaches 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Ab initio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Comparative (homology) based gene finders 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align genomic sequences from different species and use the alignments to 	guide the gene predictions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Chooser, combiner approaches 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These combine gene predictions of other gene finders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Pipelines 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84807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multiple approaches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41" y="222796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89075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8FDA40-495B-2144-A6F6-526D34E7631C}"/>
              </a:ext>
            </a:extLst>
          </p:cNvPr>
          <p:cNvSpPr/>
          <p:nvPr/>
        </p:nvSpPr>
        <p:spPr>
          <a:xfrm>
            <a:off x="-3424" y="6457249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12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F8B2-67B6-F941-97CA-09C5E808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883"/>
            <a:ext cx="1734855" cy="437801"/>
          </a:xfrm>
        </p:spPr>
        <p:txBody>
          <a:bodyPr/>
          <a:lstStyle/>
          <a:p>
            <a:r>
              <a:rPr lang="en-SE" dirty="0">
                <a:solidFill>
                  <a:schemeClr val="tx1"/>
                </a:solidFill>
              </a:rPr>
              <a:t>Get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A1C9-73AD-F440-A23E-C204BAA2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Genome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Fasta</a:t>
            </a:r>
            <a:r>
              <a:rPr lang="en-GB" dirty="0">
                <a:solidFill>
                  <a:schemeClr val="tx1"/>
                </a:solidFill>
              </a:rPr>
              <a:t> or </a:t>
            </a:r>
            <a:r>
              <a:rPr lang="en-GB" dirty="0" err="1">
                <a:solidFill>
                  <a:schemeClr val="tx1"/>
                </a:solidFill>
              </a:rPr>
              <a:t>gff</a:t>
            </a:r>
            <a:r>
              <a:rPr lang="en-GB" dirty="0">
                <a:solidFill>
                  <a:schemeClr val="tx1"/>
                </a:solidFill>
              </a:rPr>
              <a:t> format</a:t>
            </a:r>
          </a:p>
          <a:p>
            <a:r>
              <a:rPr lang="en-GB" dirty="0"/>
              <a:t>Repeats</a:t>
            </a:r>
          </a:p>
          <a:p>
            <a:pPr lvl="1"/>
            <a:r>
              <a:rPr lang="en-GB" dirty="0" err="1"/>
              <a:t>Fasta</a:t>
            </a:r>
            <a:r>
              <a:rPr lang="en-GB" dirty="0"/>
              <a:t> or </a:t>
            </a:r>
            <a:r>
              <a:rPr lang="en-GB" dirty="0" err="1"/>
              <a:t>gff</a:t>
            </a:r>
            <a:r>
              <a:rPr lang="en-GB" dirty="0"/>
              <a:t> format</a:t>
            </a:r>
          </a:p>
          <a:p>
            <a:r>
              <a:rPr lang="en-GB" dirty="0"/>
              <a:t>Proteins</a:t>
            </a:r>
          </a:p>
          <a:p>
            <a:pPr lvl="1"/>
            <a:r>
              <a:rPr lang="en-GB" dirty="0" err="1"/>
              <a:t>Fasta</a:t>
            </a:r>
            <a:r>
              <a:rPr lang="en-GB" dirty="0"/>
              <a:t> format</a:t>
            </a:r>
          </a:p>
          <a:p>
            <a:pPr lvl="1"/>
            <a:r>
              <a:rPr lang="en-GB" dirty="0" err="1"/>
              <a:t>Uniprot</a:t>
            </a:r>
            <a:r>
              <a:rPr lang="en-GB" dirty="0"/>
              <a:t>/</a:t>
            </a:r>
            <a:r>
              <a:rPr lang="en-GB" dirty="0" err="1"/>
              <a:t>swissprot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Close related species</a:t>
            </a:r>
          </a:p>
          <a:p>
            <a:r>
              <a:rPr lang="en-GB" dirty="0" err="1"/>
              <a:t>RNAseq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Fasta</a:t>
            </a:r>
            <a:r>
              <a:rPr lang="en-GB" dirty="0"/>
              <a:t> or </a:t>
            </a:r>
            <a:r>
              <a:rPr lang="en-GB" dirty="0" err="1"/>
              <a:t>gff</a:t>
            </a:r>
            <a:r>
              <a:rPr lang="en-GB" dirty="0"/>
              <a:t> format</a:t>
            </a:r>
          </a:p>
          <a:p>
            <a:pPr lvl="1"/>
            <a:r>
              <a:rPr lang="en-GB" dirty="0"/>
              <a:t>Same individual best</a:t>
            </a:r>
          </a:p>
          <a:p>
            <a:pPr lvl="1"/>
            <a:r>
              <a:rPr lang="en-GB" dirty="0"/>
              <a:t>SRA (Sequence Read Archive)</a:t>
            </a:r>
            <a:endParaRPr lang="en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7913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1559490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Repeats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9347"/>
            <a:ext cx="8229600" cy="441184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libri" charset="0"/>
                <a:ea typeface="MS PGothic" charset="0"/>
              </a:rPr>
              <a:t>Repeatmodeler</a:t>
            </a:r>
            <a:r>
              <a:rPr lang="en-US" sz="2400" dirty="0">
                <a:latin typeface="Calibri" charset="0"/>
                <a:ea typeface="MS PGothic" charset="0"/>
              </a:rPr>
              <a:t> to find new repeats</a:t>
            </a:r>
          </a:p>
          <a:p>
            <a:pPr lvl="1"/>
            <a:r>
              <a:rPr lang="en-US" sz="2400" dirty="0">
                <a:latin typeface="Calibri" charset="0"/>
                <a:ea typeface="MS PGothic" charset="0"/>
                <a:hlinkClick r:id="rId2"/>
              </a:rPr>
              <a:t>http://www.repeatmasker.org/RepeatModeler/</a:t>
            </a:r>
            <a:endParaRPr lang="en-US" sz="2400" dirty="0">
              <a:latin typeface="Calibri" charset="0"/>
              <a:ea typeface="MS PGothic" charset="0"/>
            </a:endParaRPr>
          </a:p>
          <a:p>
            <a:pPr lvl="1"/>
            <a:endParaRPr lang="en-US" sz="2400" dirty="0">
              <a:latin typeface="Calibri" charset="0"/>
              <a:ea typeface="MS PGothic" charset="0"/>
            </a:endParaRPr>
          </a:p>
          <a:p>
            <a:r>
              <a:rPr lang="en-US" sz="2400" dirty="0" err="1">
                <a:latin typeface="Calibri" charset="0"/>
                <a:ea typeface="MS PGothic" charset="0"/>
              </a:rPr>
              <a:t>Repeatmasker</a:t>
            </a:r>
            <a:r>
              <a:rPr lang="en-US" sz="2400" dirty="0">
                <a:latin typeface="Calibri" charset="0"/>
                <a:ea typeface="MS PGothic" charset="0"/>
              </a:rPr>
              <a:t> to mask known repeats</a:t>
            </a:r>
          </a:p>
          <a:p>
            <a:pPr lvl="1"/>
            <a:r>
              <a:rPr lang="en-US" sz="2400" dirty="0">
                <a:latin typeface="Calibri" charset="0"/>
                <a:ea typeface="MS PGothic" charset="0"/>
                <a:hlinkClick r:id="rId3"/>
              </a:rPr>
              <a:t>http://www.repeatmasker.org</a:t>
            </a:r>
            <a:endParaRPr lang="en-US" sz="2400" dirty="0">
              <a:latin typeface="Calibri" charset="0"/>
              <a:ea typeface="MS PGothic" charset="0"/>
            </a:endParaRPr>
          </a:p>
          <a:p>
            <a:pPr lvl="1"/>
            <a:endParaRPr lang="en-US" sz="2400" dirty="0">
              <a:latin typeface="Calibri" charset="0"/>
              <a:ea typeface="MS PGothic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alibri" charset="0"/>
                <a:ea typeface="MS PGothic" charset="0"/>
              </a:rPr>
              <a:t>	+ Save time </a:t>
            </a:r>
          </a:p>
          <a:p>
            <a:pPr marL="457200" lvl="1" indent="0">
              <a:buNone/>
            </a:pPr>
            <a:r>
              <a:rPr lang="en-US" sz="2400" dirty="0">
                <a:latin typeface="Calibri" charset="0"/>
                <a:ea typeface="MS PGothic" charset="0"/>
              </a:rPr>
              <a:t>	+ Increase quality of the gene coding annotation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418351"/>
            <a:ext cx="922442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First of all: Repeat Masking</a:t>
            </a:r>
            <a:b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4975" y="1217495"/>
            <a:ext cx="181740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MS PGothic" charset="0"/>
              </a:rPr>
              <a:t>From a genome…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FASTA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03-20 at 1.34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5481" r="54601" b="56281"/>
          <a:stretch/>
        </p:blipFill>
        <p:spPr bwMode="auto">
          <a:xfrm>
            <a:off x="95023" y="1926128"/>
            <a:ext cx="2427352" cy="28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44585" y="1249020"/>
            <a:ext cx="23673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Calibri" charset="0"/>
                <a:ea typeface="MS PGothic" charset="0"/>
              </a:rPr>
              <a:t>…</a:t>
            </a:r>
            <a:r>
              <a:rPr lang="sv-SE" dirty="0" err="1">
                <a:latin typeface="Calibri" charset="0"/>
                <a:ea typeface="MS PGothic" charset="0"/>
              </a:rPr>
              <a:t>to</a:t>
            </a:r>
            <a:r>
              <a:rPr lang="sv-SE" dirty="0">
                <a:latin typeface="Calibri" charset="0"/>
                <a:ea typeface="MS PGothic" charset="0"/>
              </a:rPr>
              <a:t> an </a:t>
            </a:r>
            <a:r>
              <a:rPr lang="sv-SE" dirty="0" err="1">
                <a:latin typeface="Calibri" charset="0"/>
                <a:ea typeface="MS PGothic" charset="0"/>
              </a:rPr>
              <a:t>annotated</a:t>
            </a:r>
            <a:r>
              <a:rPr lang="sv-SE" dirty="0">
                <a:latin typeface="Calibri" charset="0"/>
                <a:ea typeface="MS PGothic" charset="0"/>
              </a:rPr>
              <a:t> gene</a:t>
            </a:r>
          </a:p>
          <a:p>
            <a:r>
              <a:rPr lang="sv-SE" sz="2400" b="1" dirty="0">
                <a:solidFill>
                  <a:srgbClr val="FF0000"/>
                </a:solidFill>
                <a:latin typeface="Calibri" charset="0"/>
                <a:ea typeface="MS PGothic" charset="0"/>
              </a:rPr>
              <a:t>GTF/GFF</a:t>
            </a:r>
            <a:endParaRPr lang="sv-SE" b="1" dirty="0">
              <a:solidFill>
                <a:srgbClr val="FF0000"/>
              </a:solidFill>
              <a:latin typeface="Calibri" charset="0"/>
              <a:ea typeface="MS PGothic" charset="0"/>
            </a:endParaRPr>
          </a:p>
          <a:p>
            <a:endParaRPr lang="en-US" dirty="0"/>
          </a:p>
        </p:txBody>
      </p:sp>
      <p:pic>
        <p:nvPicPr>
          <p:cNvPr id="8" name="Picture 7" descr="Screen Shot 2018-01-29 at 15.32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22" y="1952306"/>
            <a:ext cx="5893273" cy="23303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20837" y="4569563"/>
            <a:ext cx="3643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1 feature = 1 line</a:t>
            </a:r>
          </a:p>
        </p:txBody>
      </p:sp>
      <p:sp>
        <p:nvSpPr>
          <p:cNvPr id="10" name="Shape 276"/>
          <p:cNvSpPr txBox="1"/>
          <p:nvPr/>
        </p:nvSpPr>
        <p:spPr>
          <a:xfrm>
            <a:off x="2347108" y="5694368"/>
            <a:ext cx="6650951" cy="47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b="1" dirty="0">
                <a:solidFill>
                  <a:schemeClr val="dk1"/>
                </a:solidFill>
                <a:highlight>
                  <a:srgbClr val="F6B26B"/>
                </a:highlight>
              </a:rPr>
              <a:t>Ctg123 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maker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Gene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1000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9000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+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ID=gene1; Name=EDEN</a:t>
            </a:r>
            <a:endParaRPr b="1" dirty="0">
              <a:solidFill>
                <a:schemeClr val="dk1"/>
              </a:solidFill>
              <a:highlight>
                <a:srgbClr val="FF9900"/>
              </a:highlight>
            </a:endParaRPr>
          </a:p>
        </p:txBody>
      </p:sp>
      <p:sp>
        <p:nvSpPr>
          <p:cNvPr id="11" name="Shape 277"/>
          <p:cNvSpPr txBox="1"/>
          <p:nvPr/>
        </p:nvSpPr>
        <p:spPr>
          <a:xfrm>
            <a:off x="2522375" y="6247377"/>
            <a:ext cx="1361966" cy="42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1. sequence id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2" name="Shape 278"/>
          <p:cNvSpPr txBox="1"/>
          <p:nvPr/>
        </p:nvSpPr>
        <p:spPr>
          <a:xfrm>
            <a:off x="3138491" y="5191107"/>
            <a:ext cx="1025261" cy="30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2. source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3" name="Shape 279"/>
          <p:cNvSpPr txBox="1"/>
          <p:nvPr/>
        </p:nvSpPr>
        <p:spPr>
          <a:xfrm>
            <a:off x="3884341" y="6378032"/>
            <a:ext cx="1391783" cy="24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3. feature type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4" name="Shape 280"/>
          <p:cNvSpPr txBox="1"/>
          <p:nvPr/>
        </p:nvSpPr>
        <p:spPr>
          <a:xfrm>
            <a:off x="4621464" y="5152918"/>
            <a:ext cx="812543" cy="37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4. start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5" name="Shape 281"/>
          <p:cNvSpPr txBox="1"/>
          <p:nvPr/>
        </p:nvSpPr>
        <p:spPr>
          <a:xfrm>
            <a:off x="5235114" y="6301162"/>
            <a:ext cx="698070" cy="3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5. end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6" name="Shape 282"/>
          <p:cNvSpPr txBox="1"/>
          <p:nvPr/>
        </p:nvSpPr>
        <p:spPr>
          <a:xfrm>
            <a:off x="5545040" y="5149123"/>
            <a:ext cx="918885" cy="37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6. score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7" name="Shape 283"/>
          <p:cNvSpPr txBox="1"/>
          <p:nvPr/>
        </p:nvSpPr>
        <p:spPr>
          <a:xfrm>
            <a:off x="5993423" y="6335749"/>
            <a:ext cx="912462" cy="32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7. strand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8" name="Shape 284"/>
          <p:cNvSpPr txBox="1"/>
          <p:nvPr/>
        </p:nvSpPr>
        <p:spPr>
          <a:xfrm>
            <a:off x="6270224" y="5215894"/>
            <a:ext cx="833999" cy="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8. phase 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9" name="Shape 285"/>
          <p:cNvSpPr txBox="1"/>
          <p:nvPr/>
        </p:nvSpPr>
        <p:spPr>
          <a:xfrm>
            <a:off x="7199700" y="6292493"/>
            <a:ext cx="1532361" cy="47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9. attribute(s)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tag=value  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20" name="Shape 286"/>
          <p:cNvCxnSpPr/>
          <p:nvPr/>
        </p:nvCxnSpPr>
        <p:spPr>
          <a:xfrm flipV="1">
            <a:off x="276172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" name="Shape 291"/>
          <p:cNvCxnSpPr/>
          <p:nvPr/>
        </p:nvCxnSpPr>
        <p:spPr>
          <a:xfrm>
            <a:off x="4996251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" name="Shape 291"/>
          <p:cNvCxnSpPr/>
          <p:nvPr/>
        </p:nvCxnSpPr>
        <p:spPr>
          <a:xfrm>
            <a:off x="3529684" y="5539839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" name="Shape 291"/>
          <p:cNvCxnSpPr/>
          <p:nvPr/>
        </p:nvCxnSpPr>
        <p:spPr>
          <a:xfrm>
            <a:off x="5985967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" name="Shape 291"/>
          <p:cNvCxnSpPr/>
          <p:nvPr/>
        </p:nvCxnSpPr>
        <p:spPr>
          <a:xfrm>
            <a:off x="6452834" y="5527067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" name="Shape 286"/>
          <p:cNvCxnSpPr/>
          <p:nvPr/>
        </p:nvCxnSpPr>
        <p:spPr>
          <a:xfrm flipV="1">
            <a:off x="428900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" name="Shape 286"/>
          <p:cNvCxnSpPr/>
          <p:nvPr/>
        </p:nvCxnSpPr>
        <p:spPr>
          <a:xfrm flipV="1">
            <a:off x="5567942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" name="Shape 286"/>
          <p:cNvCxnSpPr/>
          <p:nvPr/>
        </p:nvCxnSpPr>
        <p:spPr>
          <a:xfrm flipV="1">
            <a:off x="6228244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" name="Shape 286"/>
          <p:cNvCxnSpPr/>
          <p:nvPr/>
        </p:nvCxnSpPr>
        <p:spPr>
          <a:xfrm flipV="1">
            <a:off x="7535205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" name="Rounded Rectangle 28"/>
          <p:cNvSpPr/>
          <p:nvPr/>
        </p:nvSpPr>
        <p:spPr>
          <a:xfrm>
            <a:off x="2347108" y="5215894"/>
            <a:ext cx="6563543" cy="1642106"/>
          </a:xfrm>
          <a:prstGeom prst="round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8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F5036A-7B6B-E241-B7D9-1414280A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solidFill>
                  <a:schemeClr val="tx1"/>
                </a:solidFill>
              </a:rPr>
              <a:t>Extrinsic</a:t>
            </a:r>
            <a:r>
              <a:rPr lang="sv-SE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DBA6886-5D08-0944-9B5C-06006EF91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Proteins :</a:t>
            </a:r>
          </a:p>
          <a:p>
            <a:pPr lvl="1"/>
            <a:r>
              <a:rPr lang="en-US" sz="1800" dirty="0"/>
              <a:t>Related to pre-existing data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from model organisms often used =&gt; bias?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can be incomplete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can be wrong (</a:t>
            </a:r>
            <a:r>
              <a:rPr lang="en-US" sz="1800" dirty="0"/>
              <a:t>PE</a:t>
            </a: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No UTR</a:t>
            </a:r>
            <a:endParaRPr lang="sv-SE" sz="1800" dirty="0"/>
          </a:p>
          <a:p>
            <a:r>
              <a:rPr lang="sv-SE" dirty="0" err="1"/>
              <a:t>RNAseq</a:t>
            </a:r>
            <a:r>
              <a:rPr lang="sv-SE" dirty="0"/>
              <a:t> :</a:t>
            </a:r>
          </a:p>
          <a:p>
            <a:pPr lvl="1"/>
            <a:r>
              <a:rPr lang="en-US" sz="1800" dirty="0"/>
              <a:t>Hard to catch low expressed / peculiar expressed (stage of life, condition, </a:t>
            </a:r>
            <a:r>
              <a:rPr lang="en-US" sz="1800" dirty="0" err="1"/>
              <a:t>etc</a:t>
            </a:r>
            <a:r>
              <a:rPr lang="en-US" sz="1800" dirty="0"/>
              <a:t>…) / isoforms </a:t>
            </a:r>
          </a:p>
          <a:p>
            <a:pPr lvl="1"/>
            <a:r>
              <a:rPr lang="en-US" sz="1800" dirty="0"/>
              <a:t>short-reads:</a:t>
            </a:r>
          </a:p>
          <a:p>
            <a:pPr lvl="2"/>
            <a:r>
              <a:rPr lang="en-US" sz="1800" dirty="0"/>
              <a:t>Transcriptome assembly errors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Long-reads:</a:t>
            </a:r>
          </a:p>
          <a:p>
            <a:pPr lvl="2"/>
            <a:r>
              <a:rPr lang="en-US" sz="1800" dirty="0"/>
              <a:t>error rate / frameshift / indels</a:t>
            </a:r>
          </a:p>
          <a:p>
            <a:pPr lvl="2">
              <a:lnSpc>
                <a:spcPct val="80000"/>
              </a:lnSpc>
            </a:pPr>
            <a:endParaRPr lang="sv-SE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lvl="2">
              <a:lnSpc>
                <a:spcPct val="80000"/>
              </a:lnSpc>
            </a:pPr>
            <a:endParaRPr lang="sv-SE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3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nbt0510-421-F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42" y="1103821"/>
            <a:ext cx="6642706" cy="50698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02514" y="6360736"/>
            <a:ext cx="513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"/>
                <a:cs typeface="Gill Sans"/>
              </a:rPr>
              <a:t>Haas and </a:t>
            </a:r>
            <a:r>
              <a:rPr lang="en-US" sz="1600" dirty="0" err="1">
                <a:latin typeface="Gill Sans"/>
                <a:cs typeface="Gill Sans"/>
              </a:rPr>
              <a:t>Zody</a:t>
            </a:r>
            <a:r>
              <a:rPr lang="en-US" sz="1600" dirty="0">
                <a:latin typeface="Gill Sans"/>
                <a:cs typeface="Gill Sans"/>
              </a:rPr>
              <a:t>, Nature Biotechnology 28, 421–423 (2010)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Assembly of transcripts</a:t>
            </a:r>
          </a:p>
        </p:txBody>
      </p:sp>
    </p:spTree>
    <p:extLst>
      <p:ext uri="{BB962C8B-B14F-4D97-AF65-F5344CB8AC3E}">
        <p14:creationId xmlns:p14="http://schemas.microsoft.com/office/powerpoint/2010/main" val="4290597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7885" y="1164711"/>
            <a:ext cx="8543861" cy="49522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Most used programs (latest release date):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Trinity (Sept 2018)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SOAPdenovo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-Trans (July 2013)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Trans-</a:t>
            </a:r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ABySS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 (Feb 2018)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Velvet+Oases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 (March 2015)</a:t>
            </a:r>
          </a:p>
          <a:p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Originally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SOAPdenovo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,  </a:t>
            </a:r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ABySS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 and Velvet for de novo genome assembly</a:t>
            </a:r>
          </a:p>
          <a:p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SOAPdenovo</a:t>
            </a: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-Trans incorporates the error-removal model from Trinity and the robust heuristic graph traversal method from Oases.”</a:t>
            </a:r>
          </a:p>
          <a:p>
            <a:endParaRPr lang="en-US" sz="2400" dirty="0">
              <a:latin typeface="Gill Sans"/>
              <a:cs typeface="Gill Sans"/>
            </a:endParaRPr>
          </a:p>
          <a:p>
            <a:pPr marL="0" indent="0">
              <a:buNone/>
            </a:pPr>
            <a:endParaRPr lang="en-US" sz="2400" dirty="0">
              <a:latin typeface="Gill Sans"/>
              <a:cs typeface="Gill Sans"/>
            </a:endParaRPr>
          </a:p>
        </p:txBody>
      </p:sp>
      <p:pic>
        <p:nvPicPr>
          <p:cNvPr id="6" name="Picture 5" descr="TrinityCompos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373" y="5124395"/>
            <a:ext cx="1763939" cy="11639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8434" y="6304002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Trinity, Grabherr et al. 2011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441" y="210270"/>
            <a:ext cx="363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De-novo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</p:txBody>
      </p:sp>
    </p:spTree>
    <p:extLst>
      <p:ext uri="{BB962C8B-B14F-4D97-AF65-F5344CB8AC3E}">
        <p14:creationId xmlns:p14="http://schemas.microsoft.com/office/powerpoint/2010/main" val="603574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07886" y="2108606"/>
            <a:ext cx="8326718" cy="22144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Gill Sans"/>
                <a:cs typeface="Gill Sans"/>
              </a:rPr>
              <a:t>No reference needed</a:t>
            </a:r>
          </a:p>
          <a:p>
            <a:r>
              <a:rPr lang="en-US" sz="2600" dirty="0">
                <a:latin typeface="Gill Sans"/>
                <a:cs typeface="Gill Sans"/>
              </a:rPr>
              <a:t>Many programs available</a:t>
            </a:r>
          </a:p>
          <a:p>
            <a:r>
              <a:rPr lang="en-US" sz="2600" dirty="0">
                <a:latin typeface="Gill Sans"/>
                <a:cs typeface="Gill Sans"/>
              </a:rPr>
              <a:t>Lots of potential transcripts. Filter!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441" y="210270"/>
            <a:ext cx="363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De-novo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</p:txBody>
      </p:sp>
    </p:spTree>
    <p:extLst>
      <p:ext uri="{BB962C8B-B14F-4D97-AF65-F5344CB8AC3E}">
        <p14:creationId xmlns:p14="http://schemas.microsoft.com/office/powerpoint/2010/main" val="359137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6269" y="1327090"/>
            <a:ext cx="3410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"/>
                <a:cs typeface="Gill Sans"/>
              </a:rPr>
              <a:t>For each sample </a:t>
            </a:r>
          </a:p>
          <a:p>
            <a:r>
              <a:rPr lang="en-US" sz="2000" dirty="0">
                <a:latin typeface="Gill Sans"/>
                <a:cs typeface="Gill Sans"/>
              </a:rPr>
              <a:t>(tissue/library)</a:t>
            </a:r>
          </a:p>
        </p:txBody>
      </p:sp>
      <p:sp>
        <p:nvSpPr>
          <p:cNvPr id="6" name="Oval 5"/>
          <p:cNvSpPr/>
          <p:nvPr/>
        </p:nvSpPr>
        <p:spPr>
          <a:xfrm>
            <a:off x="3475219" y="1197277"/>
            <a:ext cx="1510075" cy="504523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Reads</a:t>
            </a:r>
          </a:p>
        </p:txBody>
      </p:sp>
      <p:cxnSp>
        <p:nvCxnSpPr>
          <p:cNvPr id="9" name="Straight Arrow Connector 8"/>
          <p:cNvCxnSpPr>
            <a:stCxn id="6" idx="4"/>
            <a:endCxn id="54" idx="0"/>
          </p:cNvCxnSpPr>
          <p:nvPr/>
        </p:nvCxnSpPr>
        <p:spPr>
          <a:xfrm>
            <a:off x="4230257" y="1701800"/>
            <a:ext cx="16177" cy="257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38687" y="3566449"/>
            <a:ext cx="1609453" cy="421553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3814688" y="3621916"/>
            <a:ext cx="1201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Mapper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4243414" y="3988002"/>
            <a:ext cx="0" cy="431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259561" y="4359721"/>
            <a:ext cx="1982343" cy="474698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3548600" y="4419665"/>
            <a:ext cx="189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Mapped reads</a:t>
            </a:r>
          </a:p>
        </p:txBody>
      </p:sp>
      <p:cxnSp>
        <p:nvCxnSpPr>
          <p:cNvPr id="20" name="Straight Arrow Connector 19"/>
          <p:cNvCxnSpPr>
            <a:stCxn id="18" idx="4"/>
            <a:endCxn id="21" idx="0"/>
          </p:cNvCxnSpPr>
          <p:nvPr/>
        </p:nvCxnSpPr>
        <p:spPr>
          <a:xfrm flipH="1">
            <a:off x="4240064" y="4834419"/>
            <a:ext cx="10669" cy="361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35337" y="5195445"/>
            <a:ext cx="1609453" cy="421553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3577402" y="5218385"/>
            <a:ext cx="1407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77062" y="5616998"/>
            <a:ext cx="0" cy="400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256211" y="6014115"/>
            <a:ext cx="1985693" cy="678769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3350270" y="6108108"/>
            <a:ext cx="18916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Assembled transcripts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785980" y="1959768"/>
            <a:ext cx="2920908" cy="430978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Trim and clean reads</a:t>
            </a:r>
          </a:p>
        </p:txBody>
      </p:sp>
      <p:sp>
        <p:nvSpPr>
          <p:cNvPr id="63" name="Oval 62"/>
          <p:cNvSpPr/>
          <p:nvPr/>
        </p:nvSpPr>
        <p:spPr>
          <a:xfrm>
            <a:off x="3175280" y="2804441"/>
            <a:ext cx="2130153" cy="446760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Reads trimmed</a:t>
            </a:r>
          </a:p>
        </p:txBody>
      </p:sp>
      <p:cxnSp>
        <p:nvCxnSpPr>
          <p:cNvPr id="72" name="Straight Arrow Connector 71"/>
          <p:cNvCxnSpPr>
            <a:stCxn id="54" idx="2"/>
            <a:endCxn id="63" idx="0"/>
          </p:cNvCxnSpPr>
          <p:nvPr/>
        </p:nvCxnSpPr>
        <p:spPr>
          <a:xfrm flipH="1">
            <a:off x="4240357" y="2390746"/>
            <a:ext cx="6077" cy="413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4"/>
            <a:endCxn id="10" idx="0"/>
          </p:cNvCxnSpPr>
          <p:nvPr/>
        </p:nvCxnSpPr>
        <p:spPr>
          <a:xfrm>
            <a:off x="4240357" y="3251201"/>
            <a:ext cx="3057" cy="31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553200" y="2021414"/>
            <a:ext cx="242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E.g</a:t>
            </a:r>
            <a:r>
              <a:rPr lang="en-US" dirty="0"/>
              <a:t> : </a:t>
            </a:r>
            <a:r>
              <a:rPr lang="en-US" dirty="0" err="1"/>
              <a:t>trimmomatic</a:t>
            </a:r>
            <a:r>
              <a:rPr lang="en-US" dirty="0"/>
              <a:t>, </a:t>
            </a:r>
            <a:r>
              <a:rPr lang="en-US" dirty="0" err="1"/>
              <a:t>fastp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654800" y="3591138"/>
            <a:ext cx="166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E.g</a:t>
            </a:r>
            <a:r>
              <a:rPr lang="en-US" dirty="0"/>
              <a:t> : hisat2, star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705600" y="5247666"/>
            <a:ext cx="228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E.g</a:t>
            </a:r>
            <a:r>
              <a:rPr lang="en-US" dirty="0"/>
              <a:t> : </a:t>
            </a:r>
            <a:r>
              <a:rPr lang="en-US" dirty="0" err="1"/>
              <a:t>stringtie</a:t>
            </a:r>
            <a:r>
              <a:rPr lang="en-US" dirty="0"/>
              <a:t>, cufflinks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12441" y="210270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Genome guided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</p:txBody>
      </p:sp>
      <p:sp>
        <p:nvSpPr>
          <p:cNvPr id="105" name="Oval 104"/>
          <p:cNvSpPr/>
          <p:nvPr/>
        </p:nvSpPr>
        <p:spPr>
          <a:xfrm>
            <a:off x="366269" y="2814882"/>
            <a:ext cx="2130153" cy="446760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genome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270000" y="3261642"/>
            <a:ext cx="2970357" cy="36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46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07886" y="2108606"/>
            <a:ext cx="8326718" cy="22144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Gill Sans"/>
                <a:cs typeface="Gill Sans"/>
              </a:rPr>
              <a:t>Need a very good reference (genome most of the time)</a:t>
            </a:r>
          </a:p>
          <a:p>
            <a:r>
              <a:rPr lang="en-US" sz="2600" dirty="0">
                <a:latin typeface="Gill Sans"/>
                <a:cs typeface="Gill Sans"/>
              </a:rPr>
              <a:t>Can use existing annotation (GTF/GFF file) (in option for </a:t>
            </a:r>
            <a:r>
              <a:rPr lang="en-US" sz="2600" dirty="0" err="1">
                <a:latin typeface="Gill Sans"/>
                <a:cs typeface="Gill Sans"/>
              </a:rPr>
              <a:t>stringtie</a:t>
            </a:r>
            <a:r>
              <a:rPr lang="en-US" sz="2600" dirty="0">
                <a:latin typeface="Gill Sans"/>
                <a:cs typeface="Gill Sans"/>
              </a:rPr>
              <a:t>)</a:t>
            </a:r>
          </a:p>
          <a:p>
            <a:r>
              <a:rPr lang="en-US" sz="2600" dirty="0">
                <a:latin typeface="Gill Sans"/>
                <a:cs typeface="Gill Sans"/>
              </a:rPr>
              <a:t>Can detect novel transcripts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441" y="210270"/>
            <a:ext cx="4406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Genome-guided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E3B25ED6-5353-3D42-8C4F-E6CF32ED8D67}"/>
              </a:ext>
            </a:extLst>
          </p:cNvPr>
          <p:cNvSpPr txBox="1"/>
          <p:nvPr/>
        </p:nvSpPr>
        <p:spPr>
          <a:xfrm>
            <a:off x="2773986" y="6493841"/>
            <a:ext cx="6370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hlinkClick r:id="rId3"/>
              </a:rPr>
              <a:t>https://github.com/NBISweden/pipelines-nextflow/tree/master/TranscriptAssembly</a:t>
            </a:r>
            <a:r>
              <a:rPr lang="sv-SE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1021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82618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000000"/>
                </a:solidFill>
              </a:rPr>
              <a:t>RNAseq</a:t>
            </a:r>
            <a:endParaRPr lang="en-US" sz="4000" dirty="0">
              <a:solidFill>
                <a:srgbClr val="000000"/>
              </a:solidFill>
            </a:endParaRP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How does it look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 when it does not look good?</a:t>
            </a:r>
          </a:p>
        </p:txBody>
      </p:sp>
    </p:spTree>
    <p:extLst>
      <p:ext uri="{BB962C8B-B14F-4D97-AF65-F5344CB8AC3E}">
        <p14:creationId xmlns:p14="http://schemas.microsoft.com/office/powerpoint/2010/main" val="1605693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data used: 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8175" y="2364565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675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7175" y="2364565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8263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7763" y="2364565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8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23850" y="1572403"/>
            <a:ext cx="75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DNA</a:t>
            </a: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051050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284663" y="2004203"/>
            <a:ext cx="700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6443663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3276600" y="2004203"/>
            <a:ext cx="588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5435600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827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7812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3238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83883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1271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611188" y="2580465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0105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7380288" y="2651903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 dirty="0"/>
              <a:t>TAG, TAA, TGA</a:t>
            </a:r>
          </a:p>
          <a:p>
            <a:pPr algn="ctr" eaLnBrk="1" hangingPunct="1"/>
            <a:r>
              <a:rPr lang="en-US" sz="1400" dirty="0"/>
              <a:t>Stop codon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3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08175" y="3929840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87675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67175" y="3929840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48263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27763" y="3929840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08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23850" y="3137678"/>
            <a:ext cx="149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Pre-mRNA</a:t>
            </a:r>
          </a:p>
        </p:txBody>
      </p:sp>
      <p:sp>
        <p:nvSpPr>
          <p:cNvPr id="38" name="TextBox 44"/>
          <p:cNvSpPr txBox="1">
            <a:spLocks noChangeArrowheads="1"/>
          </p:cNvSpPr>
          <p:nvPr/>
        </p:nvSpPr>
        <p:spPr bwMode="auto">
          <a:xfrm>
            <a:off x="3238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39" name="TextBox 45"/>
          <p:cNvSpPr txBox="1">
            <a:spLocks noChangeArrowheads="1"/>
          </p:cNvSpPr>
          <p:nvPr/>
        </p:nvSpPr>
        <p:spPr bwMode="auto">
          <a:xfrm>
            <a:off x="83883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1271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7"/>
          <p:cNvSpPr txBox="1">
            <a:spLocks noChangeArrowheads="1"/>
          </p:cNvSpPr>
          <p:nvPr/>
        </p:nvSpPr>
        <p:spPr bwMode="auto">
          <a:xfrm>
            <a:off x="611188" y="4145740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80105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9"/>
          <p:cNvSpPr txBox="1">
            <a:spLocks noChangeArrowheads="1"/>
          </p:cNvSpPr>
          <p:nvPr/>
        </p:nvSpPr>
        <p:spPr bwMode="auto">
          <a:xfrm>
            <a:off x="7380288" y="4217178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572000" y="272492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50"/>
          <p:cNvSpPr txBox="1">
            <a:spLocks noChangeArrowheads="1"/>
          </p:cNvSpPr>
          <p:nvPr/>
        </p:nvSpPr>
        <p:spPr bwMode="auto">
          <a:xfrm>
            <a:off x="4643438" y="2869390"/>
            <a:ext cx="128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Transcription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572000" y="4380690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55"/>
          <p:cNvSpPr txBox="1">
            <a:spLocks noChangeArrowheads="1"/>
          </p:cNvSpPr>
          <p:nvPr/>
        </p:nvSpPr>
        <p:spPr bwMode="auto">
          <a:xfrm>
            <a:off x="4905375" y="4525153"/>
            <a:ext cx="81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Splicing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08175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49" name="TextBox 62"/>
          <p:cNvSpPr txBox="1">
            <a:spLocks noChangeArrowheads="1"/>
          </p:cNvSpPr>
          <p:nvPr/>
        </p:nvSpPr>
        <p:spPr bwMode="auto">
          <a:xfrm>
            <a:off x="1908175" y="5244290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2711450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4925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720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51500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4" name="TextBox 68"/>
          <p:cNvSpPr txBox="1">
            <a:spLocks noChangeArrowheads="1"/>
          </p:cNvSpPr>
          <p:nvPr/>
        </p:nvSpPr>
        <p:spPr bwMode="auto">
          <a:xfrm>
            <a:off x="6732588" y="5244290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354763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70"/>
          <p:cNvSpPr txBox="1">
            <a:spLocks noChangeArrowheads="1"/>
          </p:cNvSpPr>
          <p:nvPr/>
        </p:nvSpPr>
        <p:spPr bwMode="auto">
          <a:xfrm>
            <a:off x="5724525" y="5604653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1908175" y="4164790"/>
            <a:ext cx="15843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876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0671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5720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6515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651500" y="4164790"/>
            <a:ext cx="1657350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85"/>
          <p:cNvSpPr txBox="1">
            <a:spLocks noChangeArrowheads="1"/>
          </p:cNvSpPr>
          <p:nvPr/>
        </p:nvSpPr>
        <p:spPr bwMode="auto">
          <a:xfrm>
            <a:off x="2195513" y="5604653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sp>
        <p:nvSpPr>
          <p:cNvPr id="64" name="TextBox 83"/>
          <p:cNvSpPr txBox="1">
            <a:spLocks noChangeArrowheads="1"/>
          </p:cNvSpPr>
          <p:nvPr/>
        </p:nvSpPr>
        <p:spPr bwMode="auto">
          <a:xfrm>
            <a:off x="395288" y="4741053"/>
            <a:ext cx="979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mRNA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572000" y="567767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84"/>
          <p:cNvSpPr txBox="1">
            <a:spLocks noChangeArrowheads="1"/>
          </p:cNvSpPr>
          <p:nvPr/>
        </p:nvSpPr>
        <p:spPr bwMode="auto">
          <a:xfrm>
            <a:off x="4067175" y="6468253"/>
            <a:ext cx="1119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Translation</a:t>
            </a:r>
          </a:p>
        </p:txBody>
      </p:sp>
      <p:sp>
        <p:nvSpPr>
          <p:cNvPr id="67" name="TextBox 86"/>
          <p:cNvSpPr txBox="1">
            <a:spLocks noChangeArrowheads="1"/>
          </p:cNvSpPr>
          <p:nvPr/>
        </p:nvSpPr>
        <p:spPr bwMode="auto">
          <a:xfrm>
            <a:off x="1835150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8" name="TextBox 90"/>
          <p:cNvSpPr txBox="1">
            <a:spLocks noChangeArrowheads="1"/>
          </p:cNvSpPr>
          <p:nvPr/>
        </p:nvSpPr>
        <p:spPr bwMode="auto">
          <a:xfrm>
            <a:off x="3995738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9" name="TextBox 91"/>
          <p:cNvSpPr txBox="1">
            <a:spLocks noChangeArrowheads="1"/>
          </p:cNvSpPr>
          <p:nvPr/>
        </p:nvSpPr>
        <p:spPr bwMode="auto">
          <a:xfrm>
            <a:off x="6156325" y="2509028"/>
            <a:ext cx="388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70" name="TextBox 12293"/>
          <p:cNvSpPr txBox="1">
            <a:spLocks noChangeArrowheads="1"/>
          </p:cNvSpPr>
          <p:nvPr/>
        </p:nvSpPr>
        <p:spPr bwMode="auto">
          <a:xfrm>
            <a:off x="8820150" y="3877453"/>
            <a:ext cx="392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</a:t>
            </a:r>
          </a:p>
        </p:txBody>
      </p:sp>
      <p:sp>
        <p:nvSpPr>
          <p:cNvPr id="71" name="TextBox 102"/>
          <p:cNvSpPr txBox="1">
            <a:spLocks noChangeArrowheads="1"/>
          </p:cNvSpPr>
          <p:nvPr/>
        </p:nvSpPr>
        <p:spPr bwMode="auto">
          <a:xfrm>
            <a:off x="8928100" y="4093353"/>
            <a:ext cx="2159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</a:t>
            </a:r>
          </a:p>
        </p:txBody>
      </p:sp>
      <p:sp>
        <p:nvSpPr>
          <p:cNvPr id="72" name="TextBox 104"/>
          <p:cNvSpPr txBox="1">
            <a:spLocks noChangeArrowheads="1"/>
          </p:cNvSpPr>
          <p:nvPr/>
        </p:nvSpPr>
        <p:spPr bwMode="auto">
          <a:xfrm>
            <a:off x="7164388" y="5244290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AAAAAAAAA</a:t>
            </a:r>
          </a:p>
        </p:txBody>
      </p:sp>
      <p:sp>
        <p:nvSpPr>
          <p:cNvPr id="73" name="TextBox 106"/>
          <p:cNvSpPr txBox="1">
            <a:spLocks noChangeArrowheads="1"/>
          </p:cNvSpPr>
          <p:nvPr/>
        </p:nvSpPr>
        <p:spPr bwMode="auto">
          <a:xfrm>
            <a:off x="2700338" y="2509028"/>
            <a:ext cx="401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4" name="TextBox 107"/>
          <p:cNvSpPr txBox="1">
            <a:spLocks noChangeArrowheads="1"/>
          </p:cNvSpPr>
          <p:nvPr/>
        </p:nvSpPr>
        <p:spPr bwMode="auto">
          <a:xfrm>
            <a:off x="4859338" y="2488390"/>
            <a:ext cx="40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5" name="TextBox 108"/>
          <p:cNvSpPr txBox="1">
            <a:spLocks noChangeArrowheads="1"/>
          </p:cNvSpPr>
          <p:nvPr/>
        </p:nvSpPr>
        <p:spPr bwMode="auto">
          <a:xfrm>
            <a:off x="7019925" y="2509028"/>
            <a:ext cx="401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6" name="Oval 75"/>
          <p:cNvSpPr/>
          <p:nvPr/>
        </p:nvSpPr>
        <p:spPr>
          <a:xfrm>
            <a:off x="31750" y="3332941"/>
            <a:ext cx="9112249" cy="1275540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78" name="TextBox 6">
            <a:extLst>
              <a:ext uri="{FF2B5EF4-FFF2-40B4-BE49-F238E27FC236}">
                <a16:creationId xmlns:a16="http://schemas.microsoft.com/office/drawing/2014/main" id="{7C3B93E5-97F4-C74E-8E70-51F862CFDD43}"/>
              </a:ext>
            </a:extLst>
          </p:cNvPr>
          <p:cNvSpPr txBox="1"/>
          <p:nvPr/>
        </p:nvSpPr>
        <p:spPr>
          <a:xfrm>
            <a:off x="212441" y="210270"/>
            <a:ext cx="1752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RNA-seq noise</a:t>
            </a:r>
          </a:p>
        </p:txBody>
      </p:sp>
    </p:spTree>
    <p:extLst>
      <p:ext uri="{BB962C8B-B14F-4D97-AF65-F5344CB8AC3E}">
        <p14:creationId xmlns:p14="http://schemas.microsoft.com/office/powerpoint/2010/main" val="110612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</a:t>
            </a:r>
            <a:r>
              <a:rPr lang="mr-IN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–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pre-mRNA noise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6" name="Picture 5" descr="Screen Shot 2018-02-28 at 18.19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34" y="1970774"/>
            <a:ext cx="5039951" cy="47507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441" y="210270"/>
            <a:ext cx="1752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RNA-seq noise</a:t>
            </a:r>
          </a:p>
        </p:txBody>
      </p:sp>
    </p:spTree>
    <p:extLst>
      <p:ext uri="{BB962C8B-B14F-4D97-AF65-F5344CB8AC3E}">
        <p14:creationId xmlns:p14="http://schemas.microsoft.com/office/powerpoint/2010/main" val="1264164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409"/>
            <a:ext cx="2022953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Trinity noise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6800"/>
            <a:ext cx="6963092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3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7070" y="2185048"/>
            <a:ext cx="93909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https://github.com/NBISweden/GAAS/blob/master/annotation/knowledge/gxf.md</a:t>
            </a:r>
            <a:r>
              <a:rPr lang="en-US" sz="16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723383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400" b="1" dirty="0"/>
              <a:t>GFF / GTF formats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55781" y="5816927"/>
            <a:ext cx="5603532" cy="1568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6977" y="5096028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1997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70255" y="4634363"/>
            <a:ext cx="1488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Nowadays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30775" y="3722179"/>
            <a:ext cx="2179196" cy="898064"/>
          </a:xfrm>
          <a:prstGeom prst="wedgeRoundRectCallout">
            <a:avLst>
              <a:gd name="adj1" fmla="val -11666"/>
              <a:gd name="adj2" fmla="val 8617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i="1" dirty="0">
                <a:solidFill>
                  <a:srgbClr val="000000"/>
                </a:solidFill>
              </a:rPr>
              <a:t>Richard Durbin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i="1" dirty="0">
                <a:solidFill>
                  <a:srgbClr val="000000"/>
                </a:solidFill>
              </a:rPr>
              <a:t>David Haussler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155781" y="5982217"/>
            <a:ext cx="733810" cy="470293"/>
          </a:xfrm>
          <a:prstGeom prst="wedgeRoundRectCallout">
            <a:avLst>
              <a:gd name="adj1" fmla="val -18091"/>
              <a:gd name="adj2" fmla="val -74324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GFF2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75495" y="4742376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2000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55781" y="4129491"/>
            <a:ext cx="5577997" cy="216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02936" y="4973209"/>
            <a:ext cx="2378380" cy="0"/>
          </a:xfrm>
          <a:prstGeom prst="straightConnector1">
            <a:avLst/>
          </a:prstGeom>
          <a:ln w="762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81316" y="4129491"/>
            <a:ext cx="0" cy="1687436"/>
          </a:xfrm>
          <a:prstGeom prst="straightConnector1">
            <a:avLst/>
          </a:prstGeom>
          <a:ln w="762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3206851" y="3331417"/>
            <a:ext cx="743667" cy="565854"/>
          </a:xfrm>
          <a:prstGeom prst="wedgeRoundRectCallout">
            <a:avLst>
              <a:gd name="adj1" fmla="val -30759"/>
              <a:gd name="adj2" fmla="val 8958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GTF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28306" y="6468500"/>
            <a:ext cx="2685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General Feature Format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4300358" y="2889771"/>
            <a:ext cx="2476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Gene Transfer Format</a:t>
            </a:r>
            <a:endParaRPr lang="en-US" sz="20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210288" y="5998207"/>
            <a:ext cx="1159486" cy="470293"/>
          </a:xfrm>
          <a:prstGeom prst="wedgeRoundRectCallout">
            <a:avLst>
              <a:gd name="adj1" fmla="val -514"/>
              <a:gd name="adj2" fmla="val -84326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GFF2.5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6648386" y="3331417"/>
            <a:ext cx="983698" cy="565854"/>
          </a:xfrm>
          <a:prstGeom prst="wedgeRoundRectCallout">
            <a:avLst>
              <a:gd name="adj1" fmla="val -9983"/>
              <a:gd name="adj2" fmla="val 9216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GTF2.2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4300358" y="3331417"/>
            <a:ext cx="795565" cy="565854"/>
          </a:xfrm>
          <a:prstGeom prst="wedgeRoundRectCallout">
            <a:avLst>
              <a:gd name="adj1" fmla="val 10624"/>
              <a:gd name="adj2" fmla="val 8958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GTF2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5773729" y="5982217"/>
            <a:ext cx="1159486" cy="470293"/>
          </a:xfrm>
          <a:prstGeom prst="wedgeRoundRectCallout">
            <a:avLst>
              <a:gd name="adj1" fmla="val -33199"/>
              <a:gd name="adj2" fmla="val -80532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GFF3 v1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44837" y="5311115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2004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823094" y="4171211"/>
            <a:ext cx="0" cy="1687436"/>
          </a:xfrm>
          <a:prstGeom prst="straightConnector1">
            <a:avLst/>
          </a:prstGeom>
          <a:ln w="76200" cmpd="sng"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18776" y="4742376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2003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76567" y="4192871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2007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7393413" y="5998207"/>
            <a:ext cx="1365899" cy="470293"/>
          </a:xfrm>
          <a:prstGeom prst="wedgeRoundRectCallout">
            <a:avLst>
              <a:gd name="adj1" fmla="val -5266"/>
              <a:gd name="adj2" fmla="val -83637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GFF3 v1.23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85202" y="5326860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2013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369774" y="3323217"/>
            <a:ext cx="983698" cy="565854"/>
          </a:xfrm>
          <a:prstGeom prst="wedgeRoundRectCallout">
            <a:avLst>
              <a:gd name="adj1" fmla="val 31570"/>
              <a:gd name="adj2" fmla="val 9474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GTF2.1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71169" y="4216527"/>
            <a:ext cx="808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2005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7775614" y="3309706"/>
            <a:ext cx="983698" cy="565854"/>
          </a:xfrm>
          <a:prstGeom prst="wedgeRoundRectCallout">
            <a:avLst>
              <a:gd name="adj1" fmla="val -9983"/>
              <a:gd name="adj2" fmla="val 9216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GTF2.X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3312559"/>
            <a:ext cx="2690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General Feature Finding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0154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27948"/>
            <a:ext cx="8229600" cy="492840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RNAseq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 should always be included in an annotation project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From the same organism as the genomic data =&gt; unbiased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Can be used before annotation or after to improve an annotation already existing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Sample different tissues or life stages if possible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Avoid gonads and brain; muscle is good</a:t>
            </a:r>
          </a:p>
          <a:p>
            <a:endParaRPr lang="en-US" sz="28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/!\ Can be very noisy (tissue/species dependent), can include pre-mRNA</a:t>
            </a:r>
          </a:p>
          <a:p>
            <a:endParaRPr lang="en-US" sz="28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Combining method is best if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441" y="301596"/>
            <a:ext cx="216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RNAseq</a:t>
            </a:r>
            <a:r>
              <a:rPr lang="en-US" sz="2000" dirty="0"/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101322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MAKER lecture</a:t>
            </a:r>
          </a:p>
          <a:p>
            <a:endParaRPr lang="sv-SE" sz="2000" dirty="0"/>
          </a:p>
          <a:p>
            <a:pPr algn="ctr"/>
            <a:r>
              <a:rPr lang="sv-SE" sz="2000" dirty="0">
                <a:hlinkClick r:id="rId3"/>
              </a:rPr>
              <a:t>https://nbisweden.github.io/workshop-genome_annotation_elixir/lectures/Structural_annotation_MAKER_Norway2021.pptx</a:t>
            </a:r>
            <a:r>
              <a:rPr lang="sv-SE" sz="2000" dirty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80994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0311" y="1686468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Exercises</a:t>
            </a:r>
          </a:p>
          <a:p>
            <a:pPr algn="ctr"/>
            <a:endParaRPr lang="en-US" sz="3600" b="1" dirty="0"/>
          </a:p>
          <a:p>
            <a:pPr algn="ctr"/>
            <a:r>
              <a:rPr lang="en-US" b="1" dirty="0">
                <a:hlinkClick r:id="rId2"/>
              </a:rPr>
              <a:t>https://nbisweden.github.io/workshop-genome_annotation_elixir/labs/maker_evidence</a:t>
            </a:r>
            <a:endParaRPr lang="en-US" b="1" dirty="0"/>
          </a:p>
          <a:p>
            <a:pPr algn="ctr"/>
            <a:r>
              <a:rPr lang="en-US" b="1" dirty="0">
                <a:hlinkClick r:id="rId3"/>
              </a:rPr>
              <a:t>https://nbisweden.github.io/workshop-genome_annotation_elixir/labs/augustus_training</a:t>
            </a:r>
            <a:endParaRPr lang="en-US" b="1" dirty="0"/>
          </a:p>
          <a:p>
            <a:pPr algn="ctr"/>
            <a:r>
              <a:rPr lang="en-US" b="1" dirty="0">
                <a:hlinkClick r:id="rId4"/>
              </a:rPr>
              <a:t>https://nbisweden.github.io/workshop-genome_annotation_elixir/labs/maker_abinitio_evidence_driven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2236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After structural annotation</a:t>
            </a:r>
          </a:p>
          <a:p>
            <a:pPr algn="ctr"/>
            <a:r>
              <a:rPr lang="en-US" sz="3600" b="1" dirty="0"/>
              <a:t>Assessing an annotation</a:t>
            </a:r>
          </a:p>
        </p:txBody>
      </p:sp>
    </p:spTree>
    <p:extLst>
      <p:ext uri="{BB962C8B-B14F-4D97-AF65-F5344CB8AC3E}">
        <p14:creationId xmlns:p14="http://schemas.microsoft.com/office/powerpoint/2010/main" val="2898317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Simple statistics (number genes / number exon per gene)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                     </a:t>
            </a:r>
            <a:r>
              <a:rPr lang="en-US" dirty="0">
                <a:solidFill>
                  <a:srgbClr val="000000"/>
                </a:solidFill>
              </a:rPr>
              <a:t>(and compare against assembly result 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Protein/transcript evidence (AED score in MAKER)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Comparative genomics (</a:t>
            </a:r>
            <a:r>
              <a:rPr lang="en-US" sz="2400" dirty="0" err="1">
                <a:solidFill>
                  <a:srgbClr val="000000"/>
                </a:solidFill>
              </a:rPr>
              <a:t>OrthoMCL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Domain  / Function attached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288" y="3644481"/>
            <a:ext cx="2364259" cy="2632086"/>
          </a:xfrm>
          <a:prstGeom prst="rect">
            <a:avLst/>
          </a:prstGeom>
        </p:spPr>
      </p:pic>
      <p:pic>
        <p:nvPicPr>
          <p:cNvPr id="7" name="Picture 2" descr="Screen Shot 2016-04-25 at 14.0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21" y="2320943"/>
            <a:ext cx="1630739" cy="61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074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4298" y="1713722"/>
          <a:ext cx="8692427" cy="471157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3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5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98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Web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Manual </a:t>
                      </a:r>
                      <a:r>
                        <a:rPr lang="en-US" sz="1400" dirty="0" err="1"/>
                        <a:t>curation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Artemis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save annotation in EMBL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IGV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06">
                <a:tc>
                  <a:txBody>
                    <a:bodyPr/>
                    <a:lstStyle/>
                    <a:p>
                      <a:r>
                        <a:rPr lang="en-US" sz="1400" dirty="0"/>
                        <a:t>Savant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 Annotation, Visualization and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Tool.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Plug-ins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IGB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enable Plug-ins. Can load local and remote data (</a:t>
                      </a:r>
                      <a:r>
                        <a:rPr lang="en-US" sz="1400" dirty="0" err="1"/>
                        <a:t>dropbox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aseline="0" dirty="0"/>
                        <a:t>UCSC genome, </a:t>
                      </a:r>
                      <a:r>
                        <a:rPr lang="en-US" sz="1400" baseline="0" dirty="0" err="1"/>
                        <a:t>etc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err="1"/>
                        <a:t>Jbrowse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GMOD (successor of </a:t>
                      </a:r>
                      <a:r>
                        <a:rPr lang="en-US" sz="1400" dirty="0" err="1"/>
                        <a:t>Gbrowse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Web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community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gmod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Based on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Jbrowse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Real-time collaboration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2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4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genome browsers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85078" y="6569459"/>
            <a:ext cx="45866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FOR AN EXHAUSTIVE LIST: https://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Genome_browser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25020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Selection of most common visualization or/and Manual </a:t>
            </a:r>
            <a:r>
              <a:rPr lang="en-US" dirty="0" err="1"/>
              <a:t>curation</a:t>
            </a:r>
            <a:r>
              <a:rPr lang="en-US" dirty="0"/>
              <a:t> tools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35</a:t>
            </a:fld>
            <a:r>
              <a:rPr lang="en-US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17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Exercises</a:t>
            </a:r>
          </a:p>
          <a:p>
            <a:pPr algn="ctr"/>
            <a:r>
              <a:rPr lang="en-US" sz="2000" b="1" dirty="0">
                <a:hlinkClick r:id="rId2"/>
              </a:rPr>
              <a:t>https://nbisweden.github.io/workshop-genome_annotation_elixir/labs/annotation_assessment</a:t>
            </a: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385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3347919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441" y="2947165"/>
            <a:ext cx="8159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choose Method: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Scientific question behind ( need of a </a:t>
            </a:r>
            <a:r>
              <a:rPr lang="en-US" u="sng" dirty="0"/>
              <a:t>conservative</a:t>
            </a:r>
            <a:r>
              <a:rPr lang="en-US" dirty="0"/>
              <a:t> annotation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u="sng" dirty="0"/>
              <a:t>exhaustive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Species dependent (plant / Fungi / eukaryotes)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phylogenetic relationship of the investigated genome to other annotated genomes (Terra incognita, close, already annotated).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available (hmm profile, </a:t>
            </a:r>
            <a:r>
              <a:rPr lang="en-US" dirty="0" err="1"/>
              <a:t>RNAseq</a:t>
            </a:r>
            <a:r>
              <a:rPr lang="en-US" dirty="0"/>
              <a:t>, etc…)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Depending on computing resources (</a:t>
            </a:r>
            <a:r>
              <a:rPr lang="en-US" i="1" dirty="0"/>
              <a:t>ab initio </a:t>
            </a:r>
            <a:r>
              <a:rPr lang="en-US" dirty="0"/>
              <a:t>~ hours </a:t>
            </a:r>
            <a:r>
              <a:rPr lang="en-US" sz="2400" dirty="0">
                <a:solidFill>
                  <a:schemeClr val="accent6"/>
                </a:solidFill>
              </a:rPr>
              <a:t>&lt; vs &gt; </a:t>
            </a:r>
            <a:r>
              <a:rPr lang="en-US" dirty="0"/>
              <a:t>pipeline ~ weeks)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229" y="1411136"/>
            <a:ext cx="83207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&gt;100 annotation tools </a:t>
            </a:r>
            <a:r>
              <a:rPr lang="mr-IN" sz="2000" dirty="0"/>
              <a:t>–</a:t>
            </a:r>
            <a:r>
              <a:rPr lang="en-US" sz="2000" dirty="0"/>
              <a:t> as many methods</a:t>
            </a:r>
          </a:p>
          <a:p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https://github.com/NBISweden/GAAS/blob/master/annotation/knowledge/annotation_tools_genome.md</a:t>
            </a:r>
            <a:r>
              <a:rPr lang="en-US" sz="1400" dirty="0"/>
              <a:t>)</a:t>
            </a:r>
          </a:p>
          <a:p>
            <a:pPr lvl="1"/>
            <a:endParaRPr lang="en-US" sz="14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6 main class of approaches </a:t>
            </a:r>
            <a:r>
              <a:rPr lang="en-US" sz="1600" dirty="0"/>
              <a:t>(Similarity-based, </a:t>
            </a:r>
            <a:r>
              <a:rPr lang="en-US" sz="1600" i="1" dirty="0" err="1"/>
              <a:t>ab</a:t>
            </a:r>
            <a:r>
              <a:rPr lang="en-US" sz="1600" i="1" dirty="0"/>
              <a:t> initio</a:t>
            </a:r>
            <a:r>
              <a:rPr lang="en-US" sz="1600" dirty="0"/>
              <a:t>, hybrid, comparative, combiner, pipeline )</a:t>
            </a:r>
          </a:p>
        </p:txBody>
      </p:sp>
    </p:spTree>
    <p:extLst>
      <p:ext uri="{BB962C8B-B14F-4D97-AF65-F5344CB8AC3E}">
        <p14:creationId xmlns:p14="http://schemas.microsoft.com/office/powerpoint/2010/main" val="2424541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441" y="1524746"/>
            <a:ext cx="849563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Several </a:t>
            </a:r>
            <a:r>
              <a:rPr lang="en-US" sz="2000" i="1" dirty="0" err="1"/>
              <a:t>ab</a:t>
            </a:r>
            <a:r>
              <a:rPr lang="en-US" sz="2000" i="1" dirty="0"/>
              <a:t>-initio</a:t>
            </a:r>
            <a:r>
              <a:rPr lang="en-US" sz="2000" dirty="0"/>
              <a:t> tools together give better result that one alone </a:t>
            </a:r>
          </a:p>
          <a:p>
            <a:r>
              <a:rPr lang="en-US" sz="2000" dirty="0"/>
              <a:t>	(they complement each other)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Pipelines give good results </a:t>
            </a:r>
          </a:p>
          <a:p>
            <a:r>
              <a:rPr lang="en-US" sz="2000" dirty="0"/>
              <a:t>	MAKER2 the most flexible, adjustable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Most methods only build gene models, no </a:t>
            </a:r>
            <a:r>
              <a:rPr lang="en-US" sz="2000" b="1" dirty="0"/>
              <a:t>functional inference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No annotation method is perfect, they make mistakes !!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Annotation requires </a:t>
            </a:r>
            <a:r>
              <a:rPr lang="en-US" sz="2000" b="1" dirty="0"/>
              <a:t>manual </a:t>
            </a:r>
            <a:r>
              <a:rPr lang="en-US" sz="2000" b="1" dirty="0" err="1"/>
              <a:t>curation</a:t>
            </a:r>
            <a:endParaRPr lang="en-US" sz="2000" b="1" dirty="0"/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pPr marL="285750" indent="-285750">
              <a:buFontTx/>
              <a:buChar char="-"/>
            </a:pPr>
            <a:r>
              <a:rPr lang="en-US" sz="2000" dirty="0"/>
              <a:t>As for assembly, an annotation is never finished, it can always be improved </a:t>
            </a:r>
          </a:p>
          <a:p>
            <a:r>
              <a:rPr lang="en-US" sz="2000" dirty="0"/>
              <a:t>	=&gt; e.g. Human		(to know when to stop)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Submit your annotation in public archive</a:t>
            </a:r>
          </a:p>
        </p:txBody>
      </p:sp>
    </p:spTree>
    <p:extLst>
      <p:ext uri="{BB962C8B-B14F-4D97-AF65-F5344CB8AC3E}">
        <p14:creationId xmlns:p14="http://schemas.microsoft.com/office/powerpoint/2010/main" val="4957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Formats: GTF2.X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911" y="1207897"/>
            <a:ext cx="92717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#!genome-build GRCz11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#!genome-date 2017-05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tg123  .  Gene  		1000  9000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Transcript	1050  9000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Transcript	1050  9000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1300  1500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1050  1500  .  +  .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tg123   .  exon  		1050  1500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3000  3902  .  +  .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5000  5500  .  +  .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5000  5500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7000  9000  .  +  .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exon  		7000  9000  .  +  .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1201  1500  .  +  0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3000  3902  .  +  0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5000  5500  .  +  0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7000  7600  .  +  0  gene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transcript_id=t1;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1201  1500  .  +  0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5000  5500  .  +  0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Ctg123  .  CDS   		7000  7600  .  +  0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MS PGothic" charset="0"/>
                <a:cs typeface="Consolas"/>
              </a:rPr>
              <a:t>gene_id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Consolas"/>
              </a:rPr>
              <a:t> gene1; transcript_id=t2; name EDEN;</a:t>
            </a:r>
          </a:p>
          <a:p>
            <a:endParaRPr lang="de-DE" sz="1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391" y="1688780"/>
            <a:ext cx="744224" cy="3871547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3767" y="1277106"/>
            <a:ext cx="2304910" cy="39391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820615" y="1685149"/>
            <a:ext cx="266421" cy="3875177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087037" y="1677485"/>
            <a:ext cx="1261594" cy="388284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2348631" y="1688781"/>
            <a:ext cx="557685" cy="387154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494464" y="1688781"/>
            <a:ext cx="294829" cy="387154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906316" y="1688781"/>
            <a:ext cx="588147" cy="387154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789293" y="1677484"/>
            <a:ext cx="292258" cy="3882841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4081550" y="1671021"/>
            <a:ext cx="288514" cy="3889303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76594" y="1677484"/>
            <a:ext cx="4478304" cy="3882843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348631" y="1479900"/>
            <a:ext cx="276910" cy="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 txBox="1">
            <a:spLocks/>
          </p:cNvSpPr>
          <p:nvPr/>
        </p:nvSpPr>
        <p:spPr>
          <a:xfrm>
            <a:off x="2472763" y="1277106"/>
            <a:ext cx="1021701" cy="31010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Header</a:t>
            </a:r>
            <a:endParaRPr lang="en-US" sz="18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57200" y="5564942"/>
            <a:ext cx="0" cy="467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itle 1"/>
          <p:cNvSpPr txBox="1">
            <a:spLocks/>
          </p:cNvSpPr>
          <p:nvPr/>
        </p:nvSpPr>
        <p:spPr>
          <a:xfrm>
            <a:off x="-66486" y="5927521"/>
            <a:ext cx="1446292" cy="295995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) sequence id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628" y="5541943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itle 1"/>
          <p:cNvSpPr txBox="1">
            <a:spLocks/>
          </p:cNvSpPr>
          <p:nvPr/>
        </p:nvSpPr>
        <p:spPr>
          <a:xfrm>
            <a:off x="532954" y="5686065"/>
            <a:ext cx="1092646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) source</a:t>
            </a: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1199418" y="5935270"/>
            <a:ext cx="1597275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)</a:t>
            </a:r>
            <a:r>
              <a:rPr lang="en-US" sz="1600" dirty="0">
                <a:solidFill>
                  <a:srgbClr val="000000"/>
                </a:solidFill>
              </a:rPr>
              <a:t> feature type</a:t>
            </a:r>
          </a:p>
          <a:p>
            <a:r>
              <a:rPr lang="en-US" sz="1600" u="sng" dirty="0">
                <a:solidFill>
                  <a:srgbClr val="000000"/>
                </a:solidFill>
              </a:rPr>
              <a:t>(9 possibilities)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2543004" y="5564942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itle 1"/>
          <p:cNvSpPr txBox="1">
            <a:spLocks/>
          </p:cNvSpPr>
          <p:nvPr/>
        </p:nvSpPr>
        <p:spPr>
          <a:xfrm>
            <a:off x="2154704" y="5694207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4</a:t>
            </a:r>
            <a:r>
              <a:rPr lang="en-US" sz="1600" dirty="0"/>
              <a:t>) start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3646567" y="5558050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 txBox="1">
            <a:spLocks/>
          </p:cNvSpPr>
          <p:nvPr/>
        </p:nvSpPr>
        <p:spPr>
          <a:xfrm>
            <a:off x="3041118" y="5702563"/>
            <a:ext cx="1103084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) score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226001" y="5537466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3955887" y="5731983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8</a:t>
            </a:r>
            <a:r>
              <a:rPr lang="en-US" sz="1600" dirty="0"/>
              <a:t>) phase</a:t>
            </a:r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2589747" y="5971614"/>
            <a:ext cx="1174481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) end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3575950" y="6037567"/>
            <a:ext cx="1174481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) strand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1738610" y="5606698"/>
            <a:ext cx="0" cy="436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113088" y="5537466"/>
            <a:ext cx="0" cy="536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991353" y="5544025"/>
            <a:ext cx="0" cy="569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883605" y="5567386"/>
            <a:ext cx="0" cy="276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itle 1"/>
          <p:cNvSpPr txBox="1">
            <a:spLocks/>
          </p:cNvSpPr>
          <p:nvPr/>
        </p:nvSpPr>
        <p:spPr>
          <a:xfrm>
            <a:off x="6240864" y="5793301"/>
            <a:ext cx="1371974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9</a:t>
            </a:r>
            <a:r>
              <a:rPr lang="en-US" sz="1600" dirty="0">
                <a:solidFill>
                  <a:srgbClr val="000000"/>
                </a:solidFill>
              </a:rPr>
              <a:t>) attributes</a:t>
            </a:r>
          </a:p>
          <a:p>
            <a:r>
              <a:rPr lang="en-US" sz="1600" b="1" i="1" dirty="0">
                <a:solidFill>
                  <a:srgbClr val="000000"/>
                </a:solidFill>
              </a:rPr>
              <a:t>tag value;</a:t>
            </a:r>
          </a:p>
          <a:p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6103726" y="1042450"/>
            <a:ext cx="2555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1 feature = 1 line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45223" y="6485368"/>
            <a:ext cx="6311500" cy="369332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! Features grouped by a </a:t>
            </a:r>
            <a:r>
              <a:rPr lang="en-US" b="1" dirty="0"/>
              <a:t>common attribute </a:t>
            </a:r>
            <a:r>
              <a:rPr lang="en-US" dirty="0"/>
              <a:t>(</a:t>
            </a:r>
            <a:r>
              <a:rPr lang="en-US" sz="1600" dirty="0" err="1"/>
              <a:t>gene_id</a:t>
            </a:r>
            <a:r>
              <a:rPr lang="en-US" sz="1600" dirty="0"/>
              <a:t> / </a:t>
            </a:r>
            <a:r>
              <a:rPr lang="en-US" sz="1600" dirty="0" err="1"/>
              <a:t>transcript_id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999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0150" y="1471849"/>
            <a:ext cx="2243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Effort versus accuracy</a:t>
            </a: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2011930" y="3267106"/>
            <a:ext cx="3703201" cy="224969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11930" y="2297837"/>
            <a:ext cx="0" cy="3244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11930" y="5541873"/>
            <a:ext cx="37867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9873" y="5874107"/>
            <a:ext cx="16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Effort / time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06527" y="363066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50242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9500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/>
              <a:t>THE END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842337"/>
            <a:ext cx="5599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https://github.com/NBISweden/GAAS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https://github.com/NBISweden/AGAT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https://github.com/NBISweden/pipelines-nextflow</a:t>
            </a:r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93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Formats: GFF3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11" y="1207897"/>
            <a:ext cx="92717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##gff-version 3.2.1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##sequence-region ctg123 1 1497228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tg123  .  Gene  1000  9000  .  +  .  ID=gene1;Name=EDEN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mRNA  1050  9000  .  +  .  ID=mRNA1;Parent=gene1;Name=EDEN.1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mRNA  1050  9000  .  +  .  ID=mRNA2;Parent=gene1;Name=EDEN.2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exon  1300  1500  .  +  .  ID=exon1;Parent=mRNA3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exon  1050  1500  .  +  .  ID=exon2;Parent=mRNA1,mRNA2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exon  3000  3902  .  +  .  ID=exon3;Parent=mRNA1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exon  5000  5500  .  +  .  ID=exon4;Parent=mRNA1,mRNA2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exon  7000  9000  .  +  .  ID=exon5;Parent=mRNA1,mRNA2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1201  1500  .  +  0  ID=cds1;Parent=mRNA1;Name=eden1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3000  3902  .  +  0  ID=cds1;Parent=mRNA1;Name=eden1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5000  5500  .  +  0  ID=cds1;Parent=mRNA1;Name=eden1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7000  7600  .  +  0  ID=cds1;Parent=mRNA1;Name=eden1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1201  1500  .  +  0  ID=cds2;Parent=mRNA2;Name=eden2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5000  5500  .  +  0  ID=cds2;Parent=mRNA2;Name=eden2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/>
                <a:cs typeface="Consolas"/>
              </a:rPr>
              <a:t>Ctg123  .  CDS   7000  7600  .  +  0  ID=cds2;Parent=mRNA2;Name=eden2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391" y="1767775"/>
            <a:ext cx="867410" cy="371821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391" y="1207897"/>
            <a:ext cx="3962676" cy="55416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43801" y="1767404"/>
            <a:ext cx="305935" cy="371821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49736" y="1762064"/>
            <a:ext cx="735242" cy="371821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04075" y="1767774"/>
            <a:ext cx="626569" cy="3723802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84726" y="1773360"/>
            <a:ext cx="348527" cy="371821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30645" y="1773360"/>
            <a:ext cx="654082" cy="371821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633252" y="1762064"/>
            <a:ext cx="310329" cy="371821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53130" y="1755601"/>
            <a:ext cx="350912" cy="371821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15977" y="1772467"/>
            <a:ext cx="4478304" cy="37295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39067" y="1422611"/>
            <a:ext cx="276910" cy="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4163199" y="1219817"/>
            <a:ext cx="1021701" cy="310106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Header</a:t>
            </a:r>
            <a:endParaRPr lang="en-US" sz="18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57200" y="5511529"/>
            <a:ext cx="0" cy="41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-66486" y="5859138"/>
            <a:ext cx="1446292" cy="295995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) sequence id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212441" y="6113470"/>
            <a:ext cx="2664569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)</a:t>
            </a:r>
            <a:r>
              <a:rPr lang="en-US" sz="1600" dirty="0">
                <a:solidFill>
                  <a:srgbClr val="000000"/>
                </a:solidFill>
              </a:rPr>
              <a:t> feature type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(SO term = 2278 possibilities)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281374" y="5503684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1789237" y="5705178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4</a:t>
            </a:r>
            <a:r>
              <a:rPr lang="en-US" sz="1600" dirty="0"/>
              <a:t>) start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470559" y="5503684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877010" y="5644609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) score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158614" y="5484588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848372" y="5654378"/>
            <a:ext cx="975093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8</a:t>
            </a:r>
            <a:r>
              <a:rPr lang="en-US" sz="1600" dirty="0"/>
              <a:t>) phase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368676" y="5961999"/>
            <a:ext cx="1174481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) end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241189" y="6113470"/>
            <a:ext cx="1174481" cy="37189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) strand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613278" y="5511530"/>
            <a:ext cx="0" cy="697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875837" y="5493285"/>
            <a:ext cx="0" cy="536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89292" y="5493284"/>
            <a:ext cx="0" cy="715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48844" y="5491579"/>
            <a:ext cx="0" cy="276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>
          <a:xfrm>
            <a:off x="5906103" y="5749120"/>
            <a:ext cx="1285482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9</a:t>
            </a:r>
            <a:r>
              <a:rPr lang="en-US" sz="1600" dirty="0">
                <a:solidFill>
                  <a:srgbClr val="000000"/>
                </a:solidFill>
              </a:rPr>
              <a:t>) attributes</a:t>
            </a:r>
          </a:p>
          <a:p>
            <a:r>
              <a:rPr lang="en-US" sz="1600" b="1" i="1" dirty="0">
                <a:solidFill>
                  <a:srgbClr val="000000"/>
                </a:solidFill>
              </a:rPr>
              <a:t>tag=value</a:t>
            </a:r>
          </a:p>
          <a:p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6103726" y="1120941"/>
            <a:ext cx="2555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1 feature = 1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41189" y="6478301"/>
            <a:ext cx="454269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! Features are grouped by </a:t>
            </a:r>
            <a:r>
              <a:rPr lang="en-US" b="1" dirty="0"/>
              <a:t>parent</a:t>
            </a:r>
            <a:r>
              <a:rPr lang="en-US" dirty="0"/>
              <a:t> relationship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087036" y="5501979"/>
            <a:ext cx="0" cy="26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 txBox="1">
            <a:spLocks/>
          </p:cNvSpPr>
          <p:nvPr/>
        </p:nvSpPr>
        <p:spPr>
          <a:xfrm>
            <a:off x="532954" y="5660997"/>
            <a:ext cx="1092646" cy="32463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) source</a:t>
            </a:r>
          </a:p>
        </p:txBody>
      </p:sp>
    </p:spTree>
    <p:extLst>
      <p:ext uri="{BB962C8B-B14F-4D97-AF65-F5344CB8AC3E}">
        <p14:creationId xmlns:p14="http://schemas.microsoft.com/office/powerpoint/2010/main" val="323169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Formats: GFF3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4411049"/>
            <a:ext cx="9143999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rgbClr val="000000"/>
                </a:solidFill>
              </a:rPr>
              <a:t>DNA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42536" y="5055457"/>
            <a:ext cx="6442698" cy="142876"/>
            <a:chOff x="1239252" y="4042701"/>
            <a:chExt cx="6442698" cy="142876"/>
          </a:xfrm>
        </p:grpSpPr>
        <p:grpSp>
          <p:nvGrpSpPr>
            <p:cNvPr id="7" name="Group 6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27952" y="3538076"/>
            <a:ext cx="6153938" cy="556019"/>
            <a:chOff x="1528012" y="5396194"/>
            <a:chExt cx="6153938" cy="556019"/>
          </a:xfrm>
        </p:grpSpPr>
        <p:sp>
          <p:nvSpPr>
            <p:cNvPr id="20" name="Rectangle 19"/>
            <p:cNvSpPr/>
            <p:nvPr/>
          </p:nvSpPr>
          <p:spPr>
            <a:xfrm>
              <a:off x="1840831" y="5401205"/>
              <a:ext cx="565485" cy="138363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19138" y="5401204"/>
              <a:ext cx="489284" cy="138364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53526" y="5401205"/>
              <a:ext cx="565485" cy="138363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64705" y="5421794"/>
              <a:ext cx="72190" cy="138362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28012" y="5396194"/>
              <a:ext cx="116304" cy="143374"/>
            </a:xfrm>
            <a:prstGeom prst="rect">
              <a:avLst/>
            </a:prstGeom>
            <a:solidFill>
              <a:srgbClr val="CCC1D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3573015" y="5813848"/>
              <a:ext cx="428626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39193" y="3538076"/>
            <a:ext cx="6442698" cy="2251300"/>
            <a:chOff x="1194802" y="3776160"/>
            <a:chExt cx="6442698" cy="22513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194802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99865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83561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797047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361864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596145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161630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106734" y="3776160"/>
              <a:ext cx="2342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72219" y="3776160"/>
              <a:ext cx="234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317914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389768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508751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578599" y="3776160"/>
              <a:ext cx="2341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252703" y="3776160"/>
              <a:ext cx="1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637500" y="3776160"/>
              <a:ext cx="0" cy="22513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51835" y="4992611"/>
            <a:ext cx="12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Annotation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3398196"/>
            <a:ext cx="12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7933C"/>
                </a:solidFill>
              </a:rPr>
              <a:t>Alignment</a:t>
            </a:r>
          </a:p>
        </p:txBody>
      </p:sp>
      <p:sp>
        <p:nvSpPr>
          <p:cNvPr id="49" name="Right Brace 48"/>
          <p:cNvSpPr/>
          <p:nvPr/>
        </p:nvSpPr>
        <p:spPr>
          <a:xfrm>
            <a:off x="8011376" y="4976983"/>
            <a:ext cx="129040" cy="67527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e 49"/>
          <p:cNvSpPr/>
          <p:nvPr/>
        </p:nvSpPr>
        <p:spPr>
          <a:xfrm>
            <a:off x="8095773" y="3938895"/>
            <a:ext cx="129040" cy="3103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228157" y="5061138"/>
            <a:ext cx="74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03394" y="3817096"/>
            <a:ext cx="1069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</a:t>
            </a:r>
          </a:p>
          <a:p>
            <a:r>
              <a:rPr lang="en-US" sz="1200" dirty="0"/>
              <a:t>(protein2)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86104" y="2523611"/>
            <a:ext cx="135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Match_part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1"/>
            <a:endCxn id="24" idx="0"/>
          </p:cNvCxnSpPr>
          <p:nvPr/>
        </p:nvCxnSpPr>
        <p:spPr>
          <a:xfrm flipH="1">
            <a:off x="1786104" y="2708277"/>
            <a:ext cx="2100000" cy="829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03396" y="3286677"/>
            <a:ext cx="1069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</a:t>
            </a:r>
          </a:p>
          <a:p>
            <a:r>
              <a:rPr lang="en-US" sz="1200" dirty="0"/>
              <a:t>(protein1)</a:t>
            </a:r>
          </a:p>
        </p:txBody>
      </p:sp>
      <p:sp>
        <p:nvSpPr>
          <p:cNvPr id="56" name="Right Brace 55"/>
          <p:cNvSpPr/>
          <p:nvPr/>
        </p:nvSpPr>
        <p:spPr>
          <a:xfrm>
            <a:off x="8095773" y="3457132"/>
            <a:ext cx="129040" cy="3103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557460" y="5363754"/>
            <a:ext cx="5327774" cy="142876"/>
            <a:chOff x="2354176" y="4042701"/>
            <a:chExt cx="5327774" cy="142876"/>
          </a:xfrm>
        </p:grpSpPr>
        <p:grpSp>
          <p:nvGrpSpPr>
            <p:cNvPr id="58" name="Group 57"/>
            <p:cNvGrpSpPr/>
            <p:nvPr/>
          </p:nvGrpSpPr>
          <p:grpSpPr>
            <a:xfrm>
              <a:off x="2354176" y="4042701"/>
              <a:ext cx="5015167" cy="142876"/>
              <a:chOff x="2354176" y="3365341"/>
              <a:chExt cx="5015167" cy="142876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640594" y="3365341"/>
                <a:ext cx="4728749" cy="142876"/>
                <a:chOff x="2640594" y="5330489"/>
                <a:chExt cx="4728749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640594" y="5365080"/>
                  <a:ext cx="4656559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2354176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68" name="Straight Arrow Connector 67"/>
          <p:cNvCxnSpPr>
            <a:stCxn id="53" idx="1"/>
          </p:cNvCxnSpPr>
          <p:nvPr/>
        </p:nvCxnSpPr>
        <p:spPr>
          <a:xfrm flipH="1">
            <a:off x="2606256" y="2708277"/>
            <a:ext cx="1279848" cy="48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2"/>
            <a:endCxn id="30" idx="0"/>
          </p:cNvCxnSpPr>
          <p:nvPr/>
        </p:nvCxnSpPr>
        <p:spPr>
          <a:xfrm flipH="1">
            <a:off x="3987268" y="2892943"/>
            <a:ext cx="577444" cy="106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3" idx="1"/>
            <a:endCxn id="21" idx="0"/>
          </p:cNvCxnSpPr>
          <p:nvPr/>
        </p:nvCxnSpPr>
        <p:spPr>
          <a:xfrm flipH="1">
            <a:off x="3163720" y="2708277"/>
            <a:ext cx="722384" cy="834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28" idx="0"/>
          </p:cNvCxnSpPr>
          <p:nvPr/>
        </p:nvCxnSpPr>
        <p:spPr>
          <a:xfrm>
            <a:off x="5243320" y="2708277"/>
            <a:ext cx="1545915" cy="1247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3" idx="3"/>
            <a:endCxn id="22" idx="0"/>
          </p:cNvCxnSpPr>
          <p:nvPr/>
        </p:nvCxnSpPr>
        <p:spPr>
          <a:xfrm>
            <a:off x="5243320" y="2708277"/>
            <a:ext cx="392889" cy="834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243320" y="2714502"/>
            <a:ext cx="1357420" cy="1247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3" idx="3"/>
            <a:endCxn id="29" idx="1"/>
          </p:cNvCxnSpPr>
          <p:nvPr/>
        </p:nvCxnSpPr>
        <p:spPr>
          <a:xfrm>
            <a:off x="5243320" y="2708277"/>
            <a:ext cx="2253773" cy="1316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04834" y="5906852"/>
            <a:ext cx="491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Intron, exon, </a:t>
            </a:r>
            <a:r>
              <a:rPr lang="en-US" dirty="0" err="1"/>
              <a:t>CDS,splice</a:t>
            </a:r>
            <a:r>
              <a:rPr lang="en-US" dirty="0"/>
              <a:t> site, UTR, mRNA, isoforms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03183" y="1725456"/>
            <a:ext cx="6278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i-FI" dirty="0">
                <a:solidFill>
                  <a:schemeClr val="dk1"/>
                </a:solidFill>
              </a:rPr>
              <a:t>/!\ different type of gff: </a:t>
            </a:r>
            <a:r>
              <a:rPr lang="fi-FI" b="1" dirty="0">
                <a:solidFill>
                  <a:srgbClr val="3366FF"/>
                </a:solidFill>
              </a:rPr>
              <a:t>annotation</a:t>
            </a:r>
            <a:r>
              <a:rPr lang="fi-FI" dirty="0">
                <a:solidFill>
                  <a:srgbClr val="3366FF"/>
                </a:solidFill>
              </a:rPr>
              <a:t> </a:t>
            </a:r>
            <a:r>
              <a:rPr lang="fi-FI" dirty="0">
                <a:solidFill>
                  <a:schemeClr val="dk1"/>
                </a:solidFill>
              </a:rPr>
              <a:t>/ </a:t>
            </a:r>
            <a:r>
              <a:rPr lang="fi-FI" b="1" dirty="0">
                <a:solidFill>
                  <a:schemeClr val="accent3">
                    <a:lumMod val="75000"/>
                  </a:schemeClr>
                </a:solidFill>
              </a:rPr>
              <a:t>alignment</a:t>
            </a:r>
            <a:r>
              <a:rPr lang="fi-FI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i-FI" dirty="0">
                <a:solidFill>
                  <a:schemeClr val="dk1"/>
                </a:solidFill>
              </a:rPr>
              <a:t>/ other</a:t>
            </a:r>
            <a:endParaRPr lang="fi-FI" dirty="0"/>
          </a:p>
        </p:txBody>
      </p:sp>
      <p:cxnSp>
        <p:nvCxnSpPr>
          <p:cNvPr id="77" name="Straight Arrow Connector 76"/>
          <p:cNvCxnSpPr>
            <a:stCxn id="53" idx="3"/>
            <a:endCxn id="23" idx="1"/>
          </p:cNvCxnSpPr>
          <p:nvPr/>
        </p:nvCxnSpPr>
        <p:spPr>
          <a:xfrm>
            <a:off x="5243320" y="2708277"/>
            <a:ext cx="1321325" cy="924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9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7174" y="3263393"/>
            <a:ext cx="1505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Structural annotation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4" y="3365957"/>
            <a:ext cx="167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QC assembly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0781" y="3263393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Functional annotation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9961" y="3766067"/>
            <a:ext cx="1967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9961" y="2764448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Downstream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5014" y="3218955"/>
            <a:ext cx="142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Manual </a:t>
            </a:r>
            <a:r>
              <a:rPr lang="en-US" sz="2000" dirty="0" err="1"/>
              <a:t>curation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167049" y="1393328"/>
            <a:ext cx="4916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charset="0"/>
                <a:ea typeface="MS PGothic" charset="0"/>
              </a:rPr>
              <a:t>The main steps in genome annotation </a:t>
            </a:r>
            <a:endParaRPr lang="en-US" dirty="0">
              <a:latin typeface="Calibri" charset="0"/>
              <a:ea typeface="MS PGothic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84637" y="3572898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35759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7667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452275" y="3215651"/>
            <a:ext cx="339255" cy="370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52275" y="3586559"/>
            <a:ext cx="339255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48636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42713" y="2873867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47428" y="2861709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34964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62252" y="3598951"/>
            <a:ext cx="1912400" cy="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Screen Shot 2016-04-25 at 14.0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8" y="4976820"/>
            <a:ext cx="810089" cy="30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4907145"/>
            <a:ext cx="1301994" cy="4426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93" y="4907145"/>
            <a:ext cx="1075679" cy="298501"/>
          </a:xfrm>
          <a:prstGeom prst="rect">
            <a:avLst/>
          </a:prstGeom>
        </p:spPr>
      </p:pic>
      <p:pic>
        <p:nvPicPr>
          <p:cNvPr id="25" name="Picture 24" descr="Screen Shot 2018-09-06 at 13.50.2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81" y="4911924"/>
            <a:ext cx="1142331" cy="3682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961" y="4778821"/>
            <a:ext cx="1985723" cy="57100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3607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9733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9906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842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54665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37174" y="5425203"/>
            <a:ext cx="1302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EuGene</a:t>
            </a:r>
            <a:r>
              <a:rPr lang="en-US" sz="1600" dirty="0"/>
              <a:t>-EP </a:t>
            </a:r>
          </a:p>
        </p:txBody>
      </p:sp>
    </p:spTree>
    <p:extLst>
      <p:ext uri="{BB962C8B-B14F-4D97-AF65-F5344CB8AC3E}">
        <p14:creationId xmlns:p14="http://schemas.microsoft.com/office/powerpoint/2010/main" val="392138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Before all annotations</a:t>
            </a:r>
          </a:p>
        </p:txBody>
      </p:sp>
    </p:spTree>
    <p:extLst>
      <p:ext uri="{BB962C8B-B14F-4D97-AF65-F5344CB8AC3E}">
        <p14:creationId xmlns:p14="http://schemas.microsoft.com/office/powerpoint/2010/main" val="320867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691467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Before annotation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Get the best assembly! The quality of the assembly will heavily influence the quality of the annotation</a:t>
            </a:r>
          </a:p>
          <a:p>
            <a:pPr lvl="2">
              <a:lnSpc>
                <a:spcPct val="160000"/>
              </a:lnSpc>
              <a:buFont typeface="Wingdings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SNP-errors can change start/stop-codons</a:t>
            </a:r>
          </a:p>
          <a:p>
            <a:pPr lvl="2">
              <a:lnSpc>
                <a:spcPct val="160000"/>
              </a:lnSpc>
              <a:buFont typeface="Wingdings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Indels</a:t>
            </a: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 can cause frame-shifts</a:t>
            </a:r>
          </a:p>
          <a:p>
            <a:pPr lvl="2">
              <a:lnSpc>
                <a:spcPct val="160000"/>
              </a:lnSpc>
              <a:buFont typeface="Wingdings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High fragmentation could break loci</a:t>
            </a:r>
          </a:p>
          <a:p>
            <a:pPr lvl="2">
              <a:lnSpc>
                <a:spcPct val="160000"/>
              </a:lnSpc>
              <a:buFont typeface="Wingdings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Calibri" charset="0"/>
                <a:ea typeface="MS PGothic" charset="0"/>
              </a:rPr>
              <a:t>missing loci cannot be annotated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=&gt; Annotation tools have difficulties to deal with those problems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Freeze the assembly!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=&gt; Updating assembly ~ annotation from scratch</a:t>
            </a:r>
          </a:p>
        </p:txBody>
      </p:sp>
    </p:spTree>
    <p:extLst>
      <p:ext uri="{BB962C8B-B14F-4D97-AF65-F5344CB8AC3E}">
        <p14:creationId xmlns:p14="http://schemas.microsoft.com/office/powerpoint/2010/main" val="4235057088"/>
      </p:ext>
    </p:extLst>
  </p:cSld>
  <p:clrMapOvr>
    <a:masterClrMapping/>
  </p:clrMapOvr>
</p:sld>
</file>

<file path=ppt/theme/theme1.xml><?xml version="1.0" encoding="utf-8"?>
<a:theme xmlns:a="http://schemas.openxmlformats.org/drawingml/2006/main" name="BILS_Annot_Methods_2014_pip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BIS_perfec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NBIS_perfect1.thmx</Template>
  <TotalTime>57901</TotalTime>
  <Words>3455</Words>
  <Application>Microsoft Macintosh PowerPoint</Application>
  <PresentationFormat>Bildspel på skärmen (4:3)</PresentationFormat>
  <Paragraphs>612</Paragraphs>
  <Slides>41</Slides>
  <Notes>27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41</vt:i4>
      </vt:variant>
    </vt:vector>
  </HeadingPairs>
  <TitlesOfParts>
    <vt:vector size="52" baseType="lpstr">
      <vt:lpstr>Arial</vt:lpstr>
      <vt:lpstr>ArialMT</vt:lpstr>
      <vt:lpstr>Calibri</vt:lpstr>
      <vt:lpstr>Consolas</vt:lpstr>
      <vt:lpstr>Gill Sans</vt:lpstr>
      <vt:lpstr>Menlo-Regular</vt:lpstr>
      <vt:lpstr>Symbol</vt:lpstr>
      <vt:lpstr>Times</vt:lpstr>
      <vt:lpstr>Wingdings</vt:lpstr>
      <vt:lpstr>BILS_Annot_Methods_2014_pipelines</vt:lpstr>
      <vt:lpstr>NBIS_perfect1</vt:lpstr>
      <vt:lpstr>PowerPoint-presentation</vt:lpstr>
      <vt:lpstr>Introduction: Formats</vt:lpstr>
      <vt:lpstr>Introduction: Formats</vt:lpstr>
      <vt:lpstr>Introduction: Formats: GTF2.X</vt:lpstr>
      <vt:lpstr>Introduction: Formats: GFF3</vt:lpstr>
      <vt:lpstr>Introduction: Formats: GFF3</vt:lpstr>
      <vt:lpstr>Introduction: Overview</vt:lpstr>
      <vt:lpstr>PowerPoint-presentation</vt:lpstr>
      <vt:lpstr>Introduction: Before annotation </vt:lpstr>
      <vt:lpstr>Introduction: Before annotation </vt:lpstr>
      <vt:lpstr>Introduction: BUSCO</vt:lpstr>
      <vt:lpstr>PowerPoint-presentation</vt:lpstr>
      <vt:lpstr>PowerPoint-presentation</vt:lpstr>
      <vt:lpstr>Intrinsic / ab initio  </vt:lpstr>
      <vt:lpstr>PowerPoint-presentation</vt:lpstr>
      <vt:lpstr>PowerPoint-presentation</vt:lpstr>
      <vt:lpstr>PowerPoint-presentation</vt:lpstr>
      <vt:lpstr>Get the data</vt:lpstr>
      <vt:lpstr>Repeats</vt:lpstr>
      <vt:lpstr>Extrinsic data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Trinity noise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Höppner</dc:creator>
  <cp:lastModifiedBy>lucile soler</cp:lastModifiedBy>
  <cp:revision>602</cp:revision>
  <cp:lastPrinted>2021-04-13T06:49:11Z</cp:lastPrinted>
  <dcterms:created xsi:type="dcterms:W3CDTF">2014-03-28T06:07:36Z</dcterms:created>
  <dcterms:modified xsi:type="dcterms:W3CDTF">2021-04-30T08:23:41Z</dcterms:modified>
</cp:coreProperties>
</file>