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420" r:id="rId3"/>
    <p:sldId id="435" r:id="rId4"/>
    <p:sldId id="422" r:id="rId5"/>
    <p:sldId id="436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7" r:id="rId15"/>
    <p:sldId id="441" r:id="rId16"/>
    <p:sldId id="442" r:id="rId17"/>
    <p:sldId id="443" r:id="rId18"/>
    <p:sldId id="444" r:id="rId19"/>
    <p:sldId id="445" r:id="rId20"/>
    <p:sldId id="431" r:id="rId21"/>
    <p:sldId id="446" r:id="rId22"/>
    <p:sldId id="447" r:id="rId23"/>
    <p:sldId id="440" r:id="rId24"/>
    <p:sldId id="439" r:id="rId25"/>
    <p:sldId id="433" r:id="rId26"/>
    <p:sldId id="438" r:id="rId27"/>
    <p:sldId id="3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 autoAdjust="0"/>
    <p:restoredTop sz="88931" autoAdjust="0"/>
  </p:normalViewPr>
  <p:slideViewPr>
    <p:cSldViewPr snapToGrid="0" snapToObjects="1">
      <p:cViewPr varScale="1">
        <p:scale>
          <a:sx n="101" d="100"/>
          <a:sy n="101" d="100"/>
        </p:scale>
        <p:origin x="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List non-exhaustive</a:t>
            </a:r>
            <a:r>
              <a:rPr lang="en-US" b="1" baseline="0" dirty="0"/>
              <a:t> of GMOD tools </a:t>
            </a:r>
            <a:r>
              <a:rPr lang="en-US" b="0" baseline="0" dirty="0"/>
              <a:t>&gt;40 software projects in GMOD</a:t>
            </a:r>
          </a:p>
          <a:p>
            <a:r>
              <a:rPr lang="en-US" dirty="0" err="1"/>
              <a:t>te</a:t>
            </a:r>
            <a:r>
              <a:rPr lang="en-US" dirty="0"/>
              <a:t> input and output is often compatible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the last step </a:t>
            </a:r>
            <a:r>
              <a:rPr lang="sv-SE" dirty="0" err="1"/>
              <a:t>once</a:t>
            </a:r>
            <a:r>
              <a:rPr lang="sv-SE" dirty="0"/>
              <a:t> it is </a:t>
            </a:r>
            <a:r>
              <a:rPr lang="sv-SE" dirty="0" err="1"/>
              <a:t>splice</a:t>
            </a:r>
            <a:r>
              <a:rPr lang="sv-SE" dirty="0"/>
              <a:t> check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</a:t>
            </a:r>
            <a:r>
              <a:rPr lang="en-US" baseline="0" dirty="0"/>
              <a:t> exon, intron, </a:t>
            </a:r>
            <a:r>
              <a:rPr lang="en-US" baseline="0" dirty="0" err="1"/>
              <a:t>intergenic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Synthesized</a:t>
            </a:r>
            <a:r>
              <a:rPr lang="sv-SE" dirty="0"/>
              <a:t> transcript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UTRs</a:t>
            </a:r>
            <a:r>
              <a:rPr lang="sv-SE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gene </a:t>
            </a:r>
            <a:r>
              <a:rPr lang="sv-SE" dirty="0" err="1"/>
              <a:t>prediction</a:t>
            </a:r>
            <a:r>
              <a:rPr lang="sv-SE" dirty="0"/>
              <a:t> ≠ gene annotation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=&gt; gene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=&gt; gene annotations </a:t>
            </a:r>
            <a:r>
              <a:rPr lang="sv-SE" dirty="0" err="1"/>
              <a:t>are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include</a:t>
            </a:r>
            <a:r>
              <a:rPr lang="sv-SE" dirty="0"/>
              <a:t> a </a:t>
            </a:r>
            <a:r>
              <a:rPr lang="sv-SE" dirty="0" err="1"/>
              <a:t>documented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</a:t>
            </a:r>
            <a:r>
              <a:rPr lang="sv-SE" dirty="0" err="1"/>
              <a:t>trail</a:t>
            </a:r>
            <a:r>
              <a:rPr lang="sv-SE" dirty="0"/>
              <a:t> </a:t>
            </a:r>
            <a:r>
              <a:rPr lang="sv-SE" dirty="0" err="1"/>
              <a:t>supporting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in addition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metrics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Abinitio</a:t>
            </a:r>
            <a:r>
              <a:rPr lang="en-US" dirty="0"/>
              <a:t> evidence-driven</a:t>
            </a:r>
            <a:r>
              <a:rPr lang="en-US" baseline="0" dirty="0"/>
              <a:t> give good prediction, and can even fill locus without any evidence. But it can also miss some locus where evidence exist =&gt; to catch those case you need to complement this annotation with the evidence-based annotation.</a:t>
            </a:r>
          </a:p>
          <a:p>
            <a:r>
              <a:rPr lang="en-US" b="1" baseline="0" dirty="0" err="1"/>
              <a:t>Keep_pred</a:t>
            </a:r>
            <a:r>
              <a:rPr lang="en-US" b="1" baseline="0" dirty="0"/>
              <a:t>=1 could increase a lot the number of false positive (except fungi, </a:t>
            </a:r>
            <a:r>
              <a:rPr lang="en-US" b="1" baseline="0" dirty="0" err="1"/>
              <a:t>aoomycetes</a:t>
            </a:r>
            <a:r>
              <a:rPr lang="en-US" b="1" baseline="0" dirty="0"/>
              <a:t>, </a:t>
            </a:r>
            <a:r>
              <a:rPr lang="en-US" b="1" baseline="0" dirty="0" err="1"/>
              <a:t>etc</a:t>
            </a:r>
            <a:r>
              <a:rPr lang="en-US" b="1" baseline="0" dirty="0"/>
              <a:t>), but can be dramatic in plant an animal !! Can lead to false positive by an order of magnitude or more</a:t>
            </a:r>
            <a:r>
              <a:rPr lang="en-US" b="0" baseline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</a:t>
            </a:r>
            <a:r>
              <a:rPr lang="en-US" baseline="0" dirty="0"/>
              <a:t> </a:t>
            </a:r>
            <a:r>
              <a:rPr lang="en-US" baseline="0" dirty="0" err="1"/>
              <a:t>abinitio</a:t>
            </a:r>
            <a:r>
              <a:rPr lang="en-US" baseline="0" dirty="0"/>
              <a:t> evidence-driven gives pretty </a:t>
            </a:r>
            <a:r>
              <a:rPr lang="en-US" baseline="0" dirty="0" err="1"/>
              <a:t>giood</a:t>
            </a:r>
            <a:r>
              <a:rPr lang="en-US" baseline="0" dirty="0"/>
              <a:t> result, it could miss some locus that could have been annotated in </a:t>
            </a:r>
            <a:r>
              <a:rPr lang="en-US" baseline="0" dirty="0" err="1"/>
              <a:t>apure</a:t>
            </a:r>
            <a:r>
              <a:rPr lang="en-US" baseline="0" dirty="0"/>
              <a:t> evidence annotation round. So in order to save some hundreds of gene it can be good to complement the </a:t>
            </a:r>
            <a:r>
              <a:rPr lang="en-US" baseline="0" dirty="0" err="1"/>
              <a:t>abinitio</a:t>
            </a:r>
            <a:r>
              <a:rPr lang="en-US" baseline="0" dirty="0"/>
              <a:t> evidence-driven  build by the evidence-based </a:t>
            </a:r>
            <a:r>
              <a:rPr lang="en-US" baseline="0" dirty="0" err="1"/>
              <a:t>buyld</a:t>
            </a:r>
            <a:r>
              <a:rPr lang="en-US" baseline="0" dirty="0"/>
              <a:t> in order to get a nice final build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Submission :</a:t>
            </a:r>
            <a:r>
              <a:rPr lang="en-US" baseline="0" dirty="0"/>
              <a:t> EBI (EMBLmyGFF3) or NCBI (GAG)</a:t>
            </a:r>
          </a:p>
          <a:p>
            <a:r>
              <a:rPr lang="en-US" baseline="0" dirty="0"/>
              <a:t>Downstream analysis: comparative genomic, use reference annotation for </a:t>
            </a:r>
            <a:r>
              <a:rPr lang="en-US" baseline="0" dirty="0" err="1"/>
              <a:t>RNAseq</a:t>
            </a:r>
            <a:r>
              <a:rPr lang="en-US" baseline="0" dirty="0"/>
              <a:t> analysis such gene expression analysis, </a:t>
            </a:r>
            <a:r>
              <a:rPr lang="en-US" baseline="0" dirty="0" err="1"/>
              <a:t>etc</a:t>
            </a:r>
            <a:r>
              <a:rPr lang="mr-IN" baseline="0" dirty="0"/>
              <a:t>…</a:t>
            </a:r>
            <a:r>
              <a:rPr lang="sv-SE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Annotation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always_complete</a:t>
            </a:r>
            <a:r>
              <a:rPr lang="en-US" dirty="0"/>
              <a:t>=0 #extra steps to force start and stop codons, 1 = yes, 0 =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 remind</a:t>
            </a:r>
            <a:r>
              <a:rPr lang="en-US" baseline="0" dirty="0"/>
              <a:t> you that no prediction approach is perfect, so even if that one is one of the best, there is always errors remaining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Soft masking </a:t>
            </a:r>
            <a:r>
              <a:rPr lang="en-US" dirty="0"/>
              <a:t>excludes these regions from nucleating BLAST alignments (</a:t>
            </a:r>
            <a:r>
              <a:rPr lang="en-US" dirty="0" err="1"/>
              <a:t>Korf</a:t>
            </a:r>
            <a:r>
              <a:rPr lang="en-US" dirty="0"/>
              <a:t> et al. 2003) but leaves them available for inclusion in annotations, as many protein-coding genes contain runs of low complexity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4471-62F7-7841-812A-ABFD60F7EC9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F13-4C31-964A-86EC-346FA6A23AC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B12-4356-9047-90E7-34EF60F6A43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F935-0DA1-7549-8F28-E2B18632DB3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9540-13A0-6841-A6BB-C59682E5C35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0FA-FB46-B648-A306-002E11D31E3E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D5DA-0B51-DC40-9158-4119ABB07CE0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68BF-2C02-8749-8156-32AE15195200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F910-47EE-EB41-B971-69C9146B1537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610C-3D14-3347-81DD-C1C8919EF915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921-E936-A84F-87AA-AAA91BAA586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E26-DD21-104E-ACCD-D580748DA9F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558E-53D3-974D-A731-32E39CB3CCBA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7009-1345-804F-9039-227E7B250C5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E1B3-9DCF-9F48-9CE7-8DA97AC2D00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E80-FDD9-0046-A704-1D98DBCB072F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C75-8989-0842-9FFB-2792C6A2237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401-4F54-1C40-A3A4-47E919ABC26D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A634-04C1-5545-87C6-429C219DC1D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12A8-4031-B54A-A7BA-D0547D40F1FC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795-0860-6A4F-92F3-1F4350DA5401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390-8BB8-7844-93D4-3040308B362F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654A-3C22-2E4A-879B-A3FC2D80DC4F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016B-011C-F447-9D55-6264F48C679A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97DF-A7D8-084E-8953-AE712146A36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4308-E6D4-DE46-BA5C-FB5364D280F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AGAT" TargetMode="External"/><Relationship Id="rId2" Type="http://schemas.openxmlformats.org/officeDocument/2006/relationships/hyperlink" Target="https://github.com/NBISweden/GAA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BISweden/pipelines-nextflo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Dainat PhD</a:t>
            </a:r>
          </a:p>
        </p:txBody>
      </p:sp>
      <p:pic>
        <p:nvPicPr>
          <p:cNvPr id="4" name="Picture 3" descr="400px-MAKER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0" y="1598901"/>
            <a:ext cx="3029044" cy="102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2482" y="1831728"/>
            <a:ext cx="4263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genome annotation pipeline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pure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7" y="4566190"/>
            <a:ext cx="8270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same as standalone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! So why MAKER ?</a:t>
            </a:r>
          </a:p>
          <a:p>
            <a:endParaRPr lang="en-US" sz="2000" dirty="0"/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/>
              <a:t>To take advantage of parallelization !</a:t>
            </a:r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/>
              <a:t>Can use several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tools (they can complement each other)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8" y="3312154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2765" y="3181435"/>
            <a:ext cx="431853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4618" y="3287505"/>
            <a:ext cx="1371910" cy="116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6536528" y="3181436"/>
            <a:ext cx="446837" cy="326004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816997" y="3181435"/>
            <a:ext cx="299340" cy="326005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 flipV="1">
            <a:off x="6983365" y="3249113"/>
            <a:ext cx="181417" cy="166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 flipV="1">
            <a:off x="4551348" y="3249113"/>
            <a:ext cx="181417" cy="166536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687387" y="3181436"/>
            <a:ext cx="727956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327"/>
          <p:cNvSpPr/>
          <p:nvPr/>
        </p:nvSpPr>
        <p:spPr>
          <a:xfrm>
            <a:off x="7210480" y="2344830"/>
            <a:ext cx="1592444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204164" y="2344830"/>
            <a:ext cx="684349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5251077" y="2344830"/>
            <a:ext cx="800687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05951" y="2344830"/>
            <a:ext cx="1762923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152996" y="2344830"/>
            <a:ext cx="1862466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69428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</a:t>
            </a:r>
            <a:r>
              <a:rPr lang="en-US" sz="2000" i="1" dirty="0" err="1"/>
              <a:t>ab</a:t>
            </a:r>
            <a:r>
              <a:rPr lang="en-US" sz="2000" i="1" dirty="0"/>
              <a:t> initio </a:t>
            </a:r>
            <a:r>
              <a:rPr lang="en-US" sz="2000" dirty="0"/>
              <a:t>evidence-driven</a:t>
            </a:r>
            <a:endParaRPr lang="en-US" sz="2000" i="1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7526474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748220" y="2552726"/>
            <a:ext cx="9957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922792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381705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2597286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432264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722021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11160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83241" y="2546290"/>
            <a:ext cx="0" cy="200856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287755" y="2552726"/>
            <a:ext cx="22162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462648" y="2548673"/>
            <a:ext cx="0" cy="200618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739312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352261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414508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8706558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4524" y="3779313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264198" y="3574611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0" name="Straight Connector 219"/>
          <p:cNvCxnSpPr>
            <a:stCxn id="249" idx="3"/>
            <a:endCxn id="251" idx="1"/>
          </p:cNvCxnSpPr>
          <p:nvPr/>
        </p:nvCxnSpPr>
        <p:spPr>
          <a:xfrm>
            <a:off x="7376061" y="254629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42" idx="3"/>
            <a:endCxn id="245" idx="1"/>
          </p:cNvCxnSpPr>
          <p:nvPr/>
        </p:nvCxnSpPr>
        <p:spPr>
          <a:xfrm flipV="1">
            <a:off x="3452829" y="2543911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38" idx="3"/>
            <a:endCxn id="241" idx="1"/>
          </p:cNvCxnSpPr>
          <p:nvPr/>
        </p:nvCxnSpPr>
        <p:spPr>
          <a:xfrm flipV="1">
            <a:off x="1308104" y="2546290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7376062" y="3572113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4" name="Rectangle 223"/>
          <p:cNvSpPr/>
          <p:nvPr/>
        </p:nvSpPr>
        <p:spPr>
          <a:xfrm>
            <a:off x="7330343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5" name="Rectangle 224"/>
          <p:cNvSpPr/>
          <p:nvPr/>
        </p:nvSpPr>
        <p:spPr>
          <a:xfrm>
            <a:off x="7390710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6" name="Rectangle 225"/>
          <p:cNvSpPr/>
          <p:nvPr/>
        </p:nvSpPr>
        <p:spPr>
          <a:xfrm>
            <a:off x="7500014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7" name="Rectangle 226"/>
          <p:cNvSpPr/>
          <p:nvPr/>
        </p:nvSpPr>
        <p:spPr>
          <a:xfrm>
            <a:off x="8690639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8" name="Rectangle 227"/>
          <p:cNvSpPr/>
          <p:nvPr/>
        </p:nvSpPr>
        <p:spPr>
          <a:xfrm>
            <a:off x="3432264" y="3566219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9" name="Rectangle 228"/>
          <p:cNvSpPr/>
          <p:nvPr/>
        </p:nvSpPr>
        <p:spPr>
          <a:xfrm>
            <a:off x="3432264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0" name="Rectangle 229"/>
          <p:cNvSpPr/>
          <p:nvPr/>
        </p:nvSpPr>
        <p:spPr>
          <a:xfrm>
            <a:off x="3667356" y="356279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1" name="Rectangle 230"/>
          <p:cNvSpPr/>
          <p:nvPr/>
        </p:nvSpPr>
        <p:spPr>
          <a:xfrm>
            <a:off x="3856601" y="35711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2" name="Rectangle 231"/>
          <p:cNvSpPr/>
          <p:nvPr/>
        </p:nvSpPr>
        <p:spPr>
          <a:xfrm>
            <a:off x="4960284" y="3566219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3" name="Rectangle 232"/>
          <p:cNvSpPr/>
          <p:nvPr/>
        </p:nvSpPr>
        <p:spPr>
          <a:xfrm>
            <a:off x="1748220" y="3562799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4" name="Rectangle 233"/>
          <p:cNvSpPr/>
          <p:nvPr/>
        </p:nvSpPr>
        <p:spPr>
          <a:xfrm>
            <a:off x="1748220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5" name="Rectangle 234"/>
          <p:cNvSpPr/>
          <p:nvPr/>
        </p:nvSpPr>
        <p:spPr>
          <a:xfrm>
            <a:off x="1903479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6" name="Rectangle 235"/>
          <p:cNvSpPr/>
          <p:nvPr/>
        </p:nvSpPr>
        <p:spPr>
          <a:xfrm>
            <a:off x="2366713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7" name="Rectangle 236"/>
          <p:cNvSpPr/>
          <p:nvPr/>
        </p:nvSpPr>
        <p:spPr>
          <a:xfrm>
            <a:off x="2580110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8" name="Rectangle 237"/>
          <p:cNvSpPr/>
          <p:nvPr/>
        </p:nvSpPr>
        <p:spPr>
          <a:xfrm>
            <a:off x="1255919" y="248676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9" name="Rectangle 238"/>
          <p:cNvSpPr/>
          <p:nvPr/>
        </p:nvSpPr>
        <p:spPr>
          <a:xfrm>
            <a:off x="1737193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0" name="Rectangle 239"/>
          <p:cNvSpPr/>
          <p:nvPr/>
        </p:nvSpPr>
        <p:spPr>
          <a:xfrm>
            <a:off x="2355805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1" name="Rectangle 240"/>
          <p:cNvSpPr/>
          <p:nvPr/>
        </p:nvSpPr>
        <p:spPr>
          <a:xfrm>
            <a:off x="2852790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2" name="Rectangle 241"/>
          <p:cNvSpPr/>
          <p:nvPr/>
        </p:nvSpPr>
        <p:spPr>
          <a:xfrm>
            <a:off x="3400644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3" name="Rectangle 242"/>
          <p:cNvSpPr/>
          <p:nvPr/>
        </p:nvSpPr>
        <p:spPr>
          <a:xfrm>
            <a:off x="3680392" y="248675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4" name="Rectangle 243"/>
          <p:cNvSpPr/>
          <p:nvPr/>
        </p:nvSpPr>
        <p:spPr>
          <a:xfrm>
            <a:off x="3881847" y="248438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5" name="Rectangle 244"/>
          <p:cNvSpPr/>
          <p:nvPr/>
        </p:nvSpPr>
        <p:spPr>
          <a:xfrm>
            <a:off x="4296214" y="248438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6" name="Rectangle 245"/>
          <p:cNvSpPr/>
          <p:nvPr/>
        </p:nvSpPr>
        <p:spPr>
          <a:xfrm>
            <a:off x="5338941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7" name="Rectangle 246"/>
          <p:cNvSpPr/>
          <p:nvPr/>
        </p:nvSpPr>
        <p:spPr>
          <a:xfrm>
            <a:off x="5917650" y="248914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8" name="Straight Connector 247"/>
          <p:cNvCxnSpPr>
            <a:stCxn id="246" idx="3"/>
            <a:endCxn id="247" idx="1"/>
          </p:cNvCxnSpPr>
          <p:nvPr/>
        </p:nvCxnSpPr>
        <p:spPr>
          <a:xfrm>
            <a:off x="5384660" y="2546292"/>
            <a:ext cx="5329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7330342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0" name="Rectangle 249"/>
          <p:cNvSpPr/>
          <p:nvPr/>
        </p:nvSpPr>
        <p:spPr>
          <a:xfrm>
            <a:off x="7390710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1" name="Rectangle 250"/>
          <p:cNvSpPr/>
          <p:nvPr/>
        </p:nvSpPr>
        <p:spPr>
          <a:xfrm>
            <a:off x="8690637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2" name="Rectangle 251"/>
          <p:cNvSpPr/>
          <p:nvPr/>
        </p:nvSpPr>
        <p:spPr>
          <a:xfrm>
            <a:off x="6264198" y="357461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3" name="Rectangle 252"/>
          <p:cNvSpPr/>
          <p:nvPr/>
        </p:nvSpPr>
        <p:spPr>
          <a:xfrm>
            <a:off x="6412086" y="356621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4" name="Rectangle 253"/>
          <p:cNvSpPr/>
          <p:nvPr/>
        </p:nvSpPr>
        <p:spPr>
          <a:xfrm>
            <a:off x="6716776" y="356411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Double Bracket 254"/>
          <p:cNvSpPr/>
          <p:nvPr/>
        </p:nvSpPr>
        <p:spPr>
          <a:xfrm>
            <a:off x="133425" y="2232705"/>
            <a:ext cx="8812205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223305" y="2223126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Pure </a:t>
            </a:r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</p:txBody>
      </p:sp>
      <p:cxnSp>
        <p:nvCxnSpPr>
          <p:cNvPr id="257" name="Straight Connector 256"/>
          <p:cNvCxnSpPr>
            <a:stCxn id="271" idx="3"/>
            <a:endCxn id="273" idx="1"/>
          </p:cNvCxnSpPr>
          <p:nvPr/>
        </p:nvCxnSpPr>
        <p:spPr>
          <a:xfrm>
            <a:off x="7370498" y="4554853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4" idx="3"/>
            <a:endCxn id="267" idx="1"/>
          </p:cNvCxnSpPr>
          <p:nvPr/>
        </p:nvCxnSpPr>
        <p:spPr>
          <a:xfrm flipV="1">
            <a:off x="3464418" y="455485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412233" y="449770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5" name="Rectangle 264"/>
          <p:cNvSpPr/>
          <p:nvPr/>
        </p:nvSpPr>
        <p:spPr>
          <a:xfrm>
            <a:off x="3691981" y="449770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6" name="Rectangle 265"/>
          <p:cNvSpPr/>
          <p:nvPr/>
        </p:nvSpPr>
        <p:spPr>
          <a:xfrm>
            <a:off x="3873032" y="449532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7" name="Rectangle 266"/>
          <p:cNvSpPr/>
          <p:nvPr/>
        </p:nvSpPr>
        <p:spPr>
          <a:xfrm>
            <a:off x="4954722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8" name="Rectangle 267"/>
          <p:cNvSpPr/>
          <p:nvPr/>
        </p:nvSpPr>
        <p:spPr>
          <a:xfrm>
            <a:off x="5361801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9" name="Rectangle 268"/>
          <p:cNvSpPr/>
          <p:nvPr/>
        </p:nvSpPr>
        <p:spPr>
          <a:xfrm>
            <a:off x="5912087" y="449770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0" name="Straight Connector 269"/>
          <p:cNvCxnSpPr>
            <a:stCxn id="268" idx="3"/>
            <a:endCxn id="269" idx="1"/>
          </p:cNvCxnSpPr>
          <p:nvPr/>
        </p:nvCxnSpPr>
        <p:spPr>
          <a:xfrm>
            <a:off x="5407520" y="4554853"/>
            <a:ext cx="504567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7324779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2" name="Rectangle 271"/>
          <p:cNvSpPr/>
          <p:nvPr/>
        </p:nvSpPr>
        <p:spPr>
          <a:xfrm>
            <a:off x="7391465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3" name="Rectangle 272"/>
          <p:cNvSpPr/>
          <p:nvPr/>
        </p:nvSpPr>
        <p:spPr>
          <a:xfrm>
            <a:off x="8685074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5" name="Straight Connector 274"/>
          <p:cNvCxnSpPr>
            <a:stCxn id="276" idx="3"/>
            <a:endCxn id="279" idx="1"/>
          </p:cNvCxnSpPr>
          <p:nvPr/>
        </p:nvCxnSpPr>
        <p:spPr>
          <a:xfrm flipV="1">
            <a:off x="1294539" y="4554301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42354" y="449532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7" name="Rectangle 276"/>
          <p:cNvSpPr/>
          <p:nvPr/>
        </p:nvSpPr>
        <p:spPr>
          <a:xfrm>
            <a:off x="1731630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8" name="Rectangle 277"/>
          <p:cNvSpPr/>
          <p:nvPr/>
        </p:nvSpPr>
        <p:spPr>
          <a:xfrm>
            <a:off x="2350242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9" name="Rectangle 278"/>
          <p:cNvSpPr/>
          <p:nvPr/>
        </p:nvSpPr>
        <p:spPr>
          <a:xfrm>
            <a:off x="2564561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0" name="Rectangle 279"/>
          <p:cNvSpPr/>
          <p:nvPr/>
        </p:nvSpPr>
        <p:spPr>
          <a:xfrm>
            <a:off x="1894683" y="449239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3" name="TextBox 292"/>
          <p:cNvSpPr txBox="1"/>
          <p:nvPr/>
        </p:nvSpPr>
        <p:spPr>
          <a:xfrm>
            <a:off x="0" y="4291770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  <a:p>
            <a:r>
              <a:rPr lang="en-US" b="1" dirty="0"/>
              <a:t>Evidence-driven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904201" y="6233201"/>
            <a:ext cx="82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may</a:t>
            </a:r>
            <a:r>
              <a:rPr lang="sv-SE" sz="2000" dirty="0"/>
              <a:t> still be </a:t>
            </a:r>
            <a:r>
              <a:rPr lang="sv-SE" sz="2000" dirty="0" err="1"/>
              <a:t>incomplete</a:t>
            </a:r>
            <a:r>
              <a:rPr lang="sv-SE" sz="2000" dirty="0"/>
              <a:t> / </a:t>
            </a:r>
            <a:r>
              <a:rPr lang="sv-SE" sz="2000" dirty="0" err="1"/>
              <a:t>partially</a:t>
            </a:r>
            <a:r>
              <a:rPr lang="sv-SE" sz="2000" dirty="0"/>
              <a:t> </a:t>
            </a:r>
            <a:r>
              <a:rPr lang="sv-SE" sz="2000" dirty="0" err="1"/>
              <a:t>wrong</a:t>
            </a:r>
            <a:endParaRPr lang="sv-SE" sz="20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99707" y="3224888"/>
            <a:ext cx="31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Hints from aligned evidence</a:t>
            </a:r>
          </a:p>
        </p:txBody>
      </p:sp>
      <p:sp>
        <p:nvSpPr>
          <p:cNvPr id="296" name="Down Arrow 295"/>
          <p:cNvSpPr/>
          <p:nvPr/>
        </p:nvSpPr>
        <p:spPr>
          <a:xfrm rot="1715989">
            <a:off x="2642553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Down Arrow 296"/>
          <p:cNvSpPr/>
          <p:nvPr/>
        </p:nvSpPr>
        <p:spPr>
          <a:xfrm rot="1715989">
            <a:off x="5036511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Down Arrow 298"/>
          <p:cNvSpPr/>
          <p:nvPr/>
        </p:nvSpPr>
        <p:spPr>
          <a:xfrm rot="1715989">
            <a:off x="7545281" y="4251871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Down Arrow 299"/>
          <p:cNvSpPr/>
          <p:nvPr/>
        </p:nvSpPr>
        <p:spPr>
          <a:xfrm rot="1715989">
            <a:off x="1301187" y="4197754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904201" y="5624366"/>
            <a:ext cx="542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i="1" dirty="0"/>
              <a:t>Ab-initio </a:t>
            </a:r>
            <a:r>
              <a:rPr lang="sv-SE" sz="2000" dirty="0"/>
              <a:t>predictions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fill</a:t>
            </a:r>
            <a:r>
              <a:rPr lang="sv-SE" sz="2000" dirty="0"/>
              <a:t> gaps with no evidence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925973" y="5215100"/>
            <a:ext cx="5884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i="1" dirty="0"/>
              <a:t>Ab-</a:t>
            </a:r>
            <a:r>
              <a:rPr lang="sv-SE" sz="2000" i="1" dirty="0" err="1"/>
              <a:t>initio</a:t>
            </a:r>
            <a:r>
              <a:rPr lang="sv-SE" sz="2000" dirty="0"/>
              <a:t> </a:t>
            </a:r>
            <a:r>
              <a:rPr lang="sv-SE" sz="2000" dirty="0" err="1"/>
              <a:t>tools</a:t>
            </a:r>
            <a:r>
              <a:rPr lang="sv-SE" sz="2000" i="1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better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hints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provided</a:t>
            </a:r>
            <a:endParaRPr lang="sv-SE" sz="2000" dirty="0"/>
          </a:p>
        </p:txBody>
      </p:sp>
      <p:sp>
        <p:nvSpPr>
          <p:cNvPr id="318" name="Down Arrow 317"/>
          <p:cNvSpPr/>
          <p:nvPr/>
        </p:nvSpPr>
        <p:spPr>
          <a:xfrm rot="10800000">
            <a:off x="5461568" y="4761500"/>
            <a:ext cx="376800" cy="28550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52" grpId="0" animBg="1"/>
      <p:bldP spid="253" grpId="0" animBg="1"/>
      <p:bldP spid="254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93" grpId="0"/>
      <p:bldP spid="294" grpId="0"/>
      <p:bldP spid="295" grpId="0"/>
      <p:bldP spid="296" grpId="0" animBg="1"/>
      <p:bldP spid="297" grpId="0" animBg="1"/>
      <p:bldP spid="299" grpId="0" animBg="1"/>
      <p:bldP spid="300" grpId="0" animBg="1"/>
      <p:bldP spid="316" grpId="0"/>
      <p:bldP spid="317" grpId="0"/>
      <p:bldP spid="3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 </a:t>
            </a:r>
            <a:r>
              <a:rPr lang="mr-IN" dirty="0"/>
              <a:t>–</a:t>
            </a:r>
            <a:r>
              <a:rPr lang="en-US" dirty="0"/>
              <a:t> Use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how does Maker work exactly?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Use case</a:t>
            </a:r>
            <a:endParaRPr lang="en-US" sz="3200" i="1" dirty="0"/>
          </a:p>
          <a:p>
            <a:pPr marL="342900" indent="-342900" algn="ctr">
              <a:buFont typeface="Symbol" charset="0"/>
              <a:buChar char=""/>
            </a:pPr>
            <a:r>
              <a:rPr lang="en-US" sz="3200" i="1" dirty="0" err="1"/>
              <a:t>Ab</a:t>
            </a:r>
            <a:r>
              <a:rPr lang="en-US" sz="3200" i="1" dirty="0"/>
              <a:t>-initio </a:t>
            </a:r>
            <a:r>
              <a:rPr lang="en-US" sz="3200" dirty="0"/>
              <a:t>evidence-driven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Prerequisite: </a:t>
            </a:r>
          </a:p>
          <a:p>
            <a:endParaRPr lang="en-US" sz="2400" dirty="0"/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/>
              <a:t>Evidence (proteins and/or transcripts)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/>
              <a:t>Hmm profile for </a:t>
            </a:r>
            <a:r>
              <a:rPr lang="en-US" sz="2400" i="1" dirty="0" err="1"/>
              <a:t>ab</a:t>
            </a:r>
            <a:r>
              <a:rPr lang="en-US" sz="2400" i="1" dirty="0"/>
              <a:t>-initio </a:t>
            </a:r>
            <a:r>
              <a:rPr lang="en-US" sz="2400" dirty="0"/>
              <a:t>tool(s)</a:t>
            </a:r>
            <a:endParaRPr lang="en-US" sz="2000" dirty="0"/>
          </a:p>
          <a:p>
            <a:pPr lvl="3"/>
            <a:r>
              <a:rPr lang="en-US" sz="2400" dirty="0"/>
              <a:t>(Augustus comes with some pre-calculated profiles)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11401" y="3521263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Soft-</a:t>
            </a:r>
            <a:r>
              <a:rPr lang="sv-SE" dirty="0" err="1"/>
              <a:t>masking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6397648" y="3521263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Hard-</a:t>
            </a:r>
            <a:r>
              <a:rPr lang="sv-SE" dirty="0" err="1"/>
              <a:t>masking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1107775" y="2449944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Nucleotide</a:t>
            </a:r>
            <a:r>
              <a:rPr lang="sv-SE" dirty="0"/>
              <a:t> </a:t>
            </a:r>
            <a:r>
              <a:rPr lang="sv-SE" dirty="0" err="1"/>
              <a:t>repeats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795377" y="2449944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Transposons</a:t>
            </a:r>
            <a:r>
              <a:rPr lang="sv-SE" dirty="0"/>
              <a:t>/viral proteins</a:t>
            </a:r>
          </a:p>
        </p:txBody>
      </p:sp>
      <p:cxnSp>
        <p:nvCxnSpPr>
          <p:cNvPr id="25" name="Elbow Connector 24"/>
          <p:cNvCxnSpPr>
            <a:stCxn id="24" idx="2"/>
            <a:endCxn id="22" idx="0"/>
          </p:cNvCxnSpPr>
          <p:nvPr/>
        </p:nvCxnSpPr>
        <p:spPr>
          <a:xfrm rot="5400000">
            <a:off x="6788938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52" y="3988829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1934" y="399361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ATGCGTTTGNNNNNNNNNNGCATAGCCCT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4192" y="4780554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Masked</a:t>
            </a:r>
            <a:r>
              <a:rPr lang="sv-SE" dirty="0"/>
              <a:t> </a:t>
            </a:r>
            <a:r>
              <a:rPr lang="sv-SE" dirty="0" err="1"/>
              <a:t>genome</a:t>
            </a:r>
            <a:endParaRPr lang="sv-SE" dirty="0"/>
          </a:p>
        </p:txBody>
      </p:sp>
      <p:cxnSp>
        <p:nvCxnSpPr>
          <p:cNvPr id="29" name="Elbow Connector 28"/>
          <p:cNvCxnSpPr>
            <a:stCxn id="26" idx="2"/>
            <a:endCxn id="28" idx="1"/>
          </p:cNvCxnSpPr>
          <p:nvPr/>
        </p:nvCxnSpPr>
        <p:spPr>
          <a:xfrm rot="16200000" flipH="1">
            <a:off x="2595611" y="3846638"/>
            <a:ext cx="607059" cy="1630103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2"/>
            <a:endCxn id="28" idx="3"/>
          </p:cNvCxnSpPr>
          <p:nvPr/>
        </p:nvCxnSpPr>
        <p:spPr>
          <a:xfrm rot="5400000">
            <a:off x="5996864" y="3822153"/>
            <a:ext cx="602278" cy="1683856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4585134" y="5149886"/>
            <a:ext cx="4158" cy="1059003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480" y="1223834"/>
            <a:ext cx="596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Step 1 - </a:t>
            </a:r>
            <a:r>
              <a:rPr lang="sv-SE" sz="2400" dirty="0" err="1"/>
              <a:t>Repeat</a:t>
            </a:r>
            <a:r>
              <a:rPr lang="sv-SE" sz="2400" dirty="0"/>
              <a:t> </a:t>
            </a:r>
            <a:r>
              <a:rPr lang="sv-SE" sz="2400" dirty="0" err="1"/>
              <a:t>masking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repeatmasker</a:t>
            </a:r>
            <a:endParaRPr lang="sv-SE" sz="2400" dirty="0"/>
          </a:p>
          <a:p>
            <a:endParaRPr lang="sv-SE" sz="2400" dirty="0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1672999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4450" y="2428591"/>
            <a:ext cx="139513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/>
              <a:t>Proteins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7023107" y="2423978"/>
            <a:ext cx="84039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/>
              <a:t>ESTs</a:t>
            </a:r>
            <a:endParaRPr lang="sv-SE" sz="2400" dirty="0"/>
          </a:p>
        </p:txBody>
      </p:sp>
      <p:sp>
        <p:nvSpPr>
          <p:cNvPr id="19" name="Rectangle 18"/>
          <p:cNvSpPr/>
          <p:nvPr/>
        </p:nvSpPr>
        <p:spPr>
          <a:xfrm>
            <a:off x="1404745" y="485085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1719" y="495128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37308" y="505796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0119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7837" y="52811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9990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73504" y="4911754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19093" y="5018435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904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09622" y="5241622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1775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251" y="4734348"/>
            <a:ext cx="846765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err="1">
                <a:solidFill>
                  <a:srgbClr val="000000"/>
                </a:solidFill>
              </a:rPr>
              <a:t>Masked</a:t>
            </a:r>
            <a:r>
              <a:rPr lang="sv-SE" sz="2400" b="1" dirty="0">
                <a:solidFill>
                  <a:srgbClr val="000000"/>
                </a:solidFill>
              </a:rPr>
              <a:t> </a:t>
            </a:r>
            <a:r>
              <a:rPr lang="sv-SE" sz="2400" b="1" dirty="0" err="1">
                <a:solidFill>
                  <a:srgbClr val="000000"/>
                </a:solidFill>
              </a:rPr>
              <a:t>genome</a:t>
            </a:r>
            <a:endParaRPr lang="sv-SE" sz="2400" b="1" dirty="0">
              <a:solidFill>
                <a:srgbClr val="000000"/>
              </a:solidFill>
            </a:endParaRPr>
          </a:p>
          <a:p>
            <a:pPr algn="ctr"/>
            <a:endParaRPr lang="sv-SE" sz="24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481" y="1227859"/>
            <a:ext cx="651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2 - Transcript and protein </a:t>
            </a:r>
            <a:r>
              <a:rPr lang="sv-SE" sz="2400" dirty="0" err="1"/>
              <a:t>evidence</a:t>
            </a:r>
            <a:r>
              <a:rPr lang="sv-SE" sz="2400" dirty="0"/>
              <a:t> </a:t>
            </a:r>
            <a:r>
              <a:rPr lang="sv-SE" sz="2400" dirty="0" err="1"/>
              <a:t>alignment</a:t>
            </a:r>
            <a:r>
              <a:rPr lang="sv-SE" sz="2400" dirty="0"/>
              <a:t> </a:t>
            </a:r>
          </a:p>
        </p:txBody>
      </p:sp>
      <p:pic>
        <p:nvPicPr>
          <p:cNvPr id="46" name="Picture 45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03" y="4398512"/>
            <a:ext cx="969155" cy="671672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18" idx="2"/>
          </p:cNvCxnSpPr>
          <p:nvPr/>
        </p:nvCxnSpPr>
        <p:spPr>
          <a:xfrm>
            <a:off x="7443304" y="2947198"/>
            <a:ext cx="0" cy="178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4658" y="3280335"/>
            <a:ext cx="107255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Blastn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1852017" y="2951811"/>
            <a:ext cx="0" cy="178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6050" y="3292371"/>
            <a:ext cx="107937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Blastx</a:t>
            </a:r>
            <a:endParaRPr lang="en-US" dirty="0"/>
          </a:p>
        </p:txBody>
      </p:sp>
      <p:pic>
        <p:nvPicPr>
          <p:cNvPr id="51" name="Picture 50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6" y="4250017"/>
            <a:ext cx="735732" cy="1051046"/>
          </a:xfrm>
          <a:prstGeom prst="rect">
            <a:avLst/>
          </a:prstGeom>
        </p:spPr>
      </p:pic>
      <p:pic>
        <p:nvPicPr>
          <p:cNvPr id="52" name="Picture 51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" y="4384428"/>
            <a:ext cx="969155" cy="671672"/>
          </a:xfrm>
          <a:prstGeom prst="rect">
            <a:avLst/>
          </a:prstGeom>
        </p:spPr>
      </p:pic>
      <p:pic>
        <p:nvPicPr>
          <p:cNvPr id="53" name="Picture 52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81" y="4254544"/>
            <a:ext cx="735732" cy="1051046"/>
          </a:xfrm>
          <a:prstGeom prst="rect">
            <a:avLst/>
          </a:prstGeom>
        </p:spPr>
      </p:pic>
      <p:sp>
        <p:nvSpPr>
          <p:cNvPr id="5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6812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86881" y="4428414"/>
            <a:ext cx="766107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Filtering</a:t>
            </a:r>
            <a:r>
              <a:rPr lang="sv-SE" dirty="0"/>
              <a:t> is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the Maker </a:t>
            </a:r>
            <a:r>
              <a:rPr lang="sv-SE" dirty="0" err="1"/>
              <a:t>configuration</a:t>
            </a:r>
            <a:r>
              <a:rPr lang="sv-SE" dirty="0"/>
              <a:t> for a given </a:t>
            </a:r>
            <a:r>
              <a:rPr lang="sv-SE" dirty="0" err="1"/>
              <a:t>project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Example</a:t>
            </a:r>
            <a:r>
              <a:rPr lang="sv-SE" dirty="0"/>
              <a:t>: EST </a:t>
            </a:r>
            <a:r>
              <a:rPr lang="sv-SE" dirty="0" err="1"/>
              <a:t>alignment</a:t>
            </a:r>
            <a:r>
              <a:rPr lang="sv-SE" dirty="0"/>
              <a:t> – 80% </a:t>
            </a:r>
            <a:r>
              <a:rPr lang="sv-SE" dirty="0" err="1"/>
              <a:t>coverage</a:t>
            </a:r>
            <a:r>
              <a:rPr lang="sv-SE" dirty="0"/>
              <a:t> and 85% </a:t>
            </a:r>
            <a:r>
              <a:rPr lang="sv-SE" dirty="0" err="1"/>
              <a:t>identity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sensible for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changed</a:t>
            </a:r>
            <a:r>
              <a:rPr lang="sv-SE" dirty="0"/>
              <a:t>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4481" y="1227859"/>
            <a:ext cx="55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840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16</a:t>
            </a:fld>
            <a:r>
              <a:rPr lang="en-US" dirty="0"/>
              <a:t>/26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34481" y="1994626"/>
            <a:ext cx="204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’</a:t>
            </a:r>
            <a:r>
              <a:rPr lang="sv-SE" dirty="0" err="1"/>
              <a:t>loci</a:t>
            </a:r>
            <a:r>
              <a:rPr lang="sv-SE" dirty="0"/>
              <a:t>’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  <p:sp>
        <p:nvSpPr>
          <p:cNvPr id="91" name="Rectangle 90"/>
          <p:cNvSpPr/>
          <p:nvPr/>
        </p:nvSpPr>
        <p:spPr>
          <a:xfrm>
            <a:off x="4019269" y="4969279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62039" y="4969279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466414" y="55892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630941" y="521285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17915" y="53132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63504" y="54199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16315" y="55364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54033" y="564315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16315" y="57579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5473" y="5096353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44602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2858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922433" y="523571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970628" y="533614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970628" y="545669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127956" y="531458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087212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80126" y="551361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098167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8167" y="550241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98167" y="55874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230965" y="559743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66414" y="54084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14244" y="5307138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153708" y="6046343"/>
            <a:ext cx="37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=&gt; Bad data can complicate clustering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84033" y="5307138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92696" y="5576643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63504" y="5860327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6881" y="4475359"/>
            <a:ext cx="421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Importance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data </a:t>
            </a:r>
            <a:r>
              <a:rPr lang="sv-SE" dirty="0" err="1"/>
              <a:t>used</a:t>
            </a:r>
            <a:r>
              <a:rPr lang="sv-S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61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 animBg="1"/>
      <p:bldP spid="118" grpId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in </a:t>
            </a:r>
            <a:r>
              <a:rPr lang="sv-SE" dirty="0" err="1"/>
              <a:t>any</a:t>
            </a:r>
            <a:r>
              <a:rPr lang="sv-SE" dirty="0"/>
              <a:t> given cluster is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collapsed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remove</a:t>
            </a:r>
            <a:r>
              <a:rPr lang="sv-SE" dirty="0"/>
              <a:t> </a:t>
            </a:r>
            <a:r>
              <a:rPr lang="sv-SE" dirty="0" err="1"/>
              <a:t>redundancy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Threshold</a:t>
            </a:r>
            <a:r>
              <a:rPr lang="sv-SE" dirty="0"/>
              <a:t> for the </a:t>
            </a:r>
            <a:r>
              <a:rPr lang="sv-SE" dirty="0" err="1"/>
              <a:t>collapsing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user-definable</a:t>
            </a:r>
            <a:endParaRPr lang="sv-SE" dirty="0"/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5947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3461" y="2235239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72809" y="2117429"/>
            <a:ext cx="386288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46185" y="2117429"/>
            <a:ext cx="469237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59097" y="2204887"/>
            <a:ext cx="1887089" cy="123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" y="420056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/>
              <a:t>Blast-</a:t>
            </a:r>
            <a:r>
              <a:rPr lang="sv-SE" sz="2000" dirty="0" err="1"/>
              <a:t>based</a:t>
            </a:r>
            <a:r>
              <a:rPr lang="sv-SE" sz="2000" dirty="0"/>
              <a:t> </a:t>
            </a:r>
            <a:r>
              <a:rPr lang="sv-SE" sz="2000" dirty="0" err="1"/>
              <a:t>alignments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approximations,  </a:t>
            </a:r>
            <a:r>
              <a:rPr lang="sv-SE" sz="2000" dirty="0" err="1"/>
              <a:t>need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be </a:t>
            </a:r>
            <a:r>
              <a:rPr lang="sv-SE" sz="2000" dirty="0" err="1"/>
              <a:t>refined</a:t>
            </a:r>
            <a:endParaRPr lang="sv-SE" sz="2000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3105835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ACTTCGCCATGGTGTCTGTCATGTAAAGGTG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CTGCAGTTAAACTAGTCTCAGCTGTGACACGCTTGT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481" y="2824235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3" name="Rectangle 62"/>
          <p:cNvSpPr/>
          <p:nvPr/>
        </p:nvSpPr>
        <p:spPr>
          <a:xfrm>
            <a:off x="3365592" y="1975634"/>
            <a:ext cx="573166" cy="553236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34481" y="2528871"/>
            <a:ext cx="2931111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65592" y="2528871"/>
            <a:ext cx="573166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7241" y="3003773"/>
            <a:ext cx="2144272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255" y="1975634"/>
            <a:ext cx="665399" cy="610648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403950" y="2824235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403950" y="2586283"/>
            <a:ext cx="238306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15422" y="2586283"/>
            <a:ext cx="2170295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42256" y="3003773"/>
            <a:ext cx="2555669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039658" y="3070428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19686" y="3090629"/>
            <a:ext cx="300383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4481" y="1227859"/>
            <a:ext cx="496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4 - </a:t>
            </a:r>
            <a:r>
              <a:rPr lang="sv-SE" sz="2400" dirty="0" err="1"/>
              <a:t>Polishing</a:t>
            </a:r>
            <a:r>
              <a:rPr lang="sv-SE" sz="2400" dirty="0"/>
              <a:t> </a:t>
            </a:r>
            <a:r>
              <a:rPr lang="sv-SE" sz="2400" dirty="0" err="1"/>
              <a:t>evidence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  <p:sp>
        <p:nvSpPr>
          <p:cNvPr id="75" name="Rectangle 74"/>
          <p:cNvSpPr/>
          <p:nvPr/>
        </p:nvSpPr>
        <p:spPr>
          <a:xfrm>
            <a:off x="1" y="4630780"/>
            <a:ext cx="9143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000" b="1" dirty="0" err="1"/>
              <a:t>Exonerate</a:t>
            </a:r>
            <a:r>
              <a:rPr lang="sv-SE" sz="2000" dirty="0"/>
              <a:t> is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create</a:t>
            </a:r>
            <a:r>
              <a:rPr lang="sv-SE" sz="2000" dirty="0"/>
              <a:t> </a:t>
            </a:r>
            <a:r>
              <a:rPr lang="sv-SE" sz="2000" dirty="0" err="1"/>
              <a:t>splice-aware</a:t>
            </a:r>
            <a:r>
              <a:rPr lang="sv-SE" sz="2000" dirty="0"/>
              <a:t> </a:t>
            </a:r>
            <a:r>
              <a:rPr lang="sv-SE" sz="2000" dirty="0" err="1"/>
              <a:t>alignments</a:t>
            </a:r>
            <a:r>
              <a:rPr lang="sv-SE" sz="2000" dirty="0"/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-1" y="5840317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ACTTCGCCATGGTGTCTGTCATGTAAAGGTG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CTGCAGTTAAACTAGTCTCAGCTGTGACACGCTTGT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4480" y="5558717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8" name="Rectangle 77"/>
          <p:cNvSpPr/>
          <p:nvPr/>
        </p:nvSpPr>
        <p:spPr>
          <a:xfrm>
            <a:off x="577240" y="5738255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03949" y="5558717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7" name="Rectangle 96"/>
          <p:cNvSpPr/>
          <p:nvPr/>
        </p:nvSpPr>
        <p:spPr>
          <a:xfrm>
            <a:off x="6391186" y="5738255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039657" y="5804910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219685" y="5825111"/>
            <a:ext cx="300384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87817" y="1790968"/>
            <a:ext cx="7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Raw</a:t>
            </a:r>
            <a:r>
              <a:rPr lang="en-US" dirty="0"/>
              <a:t>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7817" y="5023661"/>
            <a:ext cx="11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Polished</a:t>
            </a:r>
            <a:r>
              <a:rPr lang="en-US" dirty="0"/>
              <a:t>: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721513" y="3404217"/>
            <a:ext cx="1499849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221362" y="3404218"/>
            <a:ext cx="1420893" cy="525257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19686" y="6141860"/>
            <a:ext cx="2239242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58928" y="6141862"/>
            <a:ext cx="1932258" cy="525256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5" grpId="0"/>
      <p:bldP spid="76" grpId="0"/>
      <p:bldP spid="77" grpId="0" animBg="1"/>
      <p:bldP spid="78" grpId="0" animBg="1"/>
      <p:bldP spid="79" grpId="0" animBg="1"/>
      <p:bldP spid="97" grpId="0" animBg="1"/>
      <p:bldP spid="98" grpId="0" animBg="1"/>
      <p:bldP spid="99" grpId="0" animBg="1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645" y="2032000"/>
            <a:ext cx="80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/>
              <a:t>In a pure evidence based case, the last step will be the creation of gene model from polished alignments.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2511" y="6333447"/>
            <a:ext cx="3147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Let’s get back on track !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338667" y="1439334"/>
            <a:ext cx="8452555" cy="4671608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2511" y="1023834"/>
            <a:ext cx="32335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Parenthesis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142" y="368165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CAGTTAAACTAGTCTCAGCTGTGACACGCTTGT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8383" y="3579588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6811" y="3579588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25777" y="3640416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21323" y="3666444"/>
            <a:ext cx="271188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058600" y="3639258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49099" y="3640416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77306" y="5059450"/>
            <a:ext cx="1081294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0584" y="5059450"/>
            <a:ext cx="1130243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8382" y="5162116"/>
            <a:ext cx="512201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UTR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8599" y="5162116"/>
            <a:ext cx="714949" cy="11511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UTR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0827" y="5162116"/>
            <a:ext cx="3355984" cy="148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intron</a:t>
            </a:r>
            <a:endParaRPr lang="sv-SE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80583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10828" y="3579588"/>
            <a:ext cx="10495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8382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77306" y="3579588"/>
            <a:ext cx="0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4876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73548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68383" y="5629705"/>
            <a:ext cx="1652940" cy="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77306" y="5629704"/>
            <a:ext cx="1796243" cy="2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2377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73365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610827" y="3930878"/>
            <a:ext cx="1852518" cy="5252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463345" y="3970050"/>
            <a:ext cx="1513961" cy="4879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1" grpId="0" animBg="1"/>
      <p:bldP spid="22" grpId="0" animBg="1"/>
      <p:bldP spid="23" grpId="0" animBg="1"/>
      <p:bldP spid="24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8-09-12 at 23.1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" y="1042093"/>
            <a:ext cx="8011216" cy="5837913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6510086" y="1783773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GMOD</a:t>
            </a:r>
          </a:p>
          <a:p>
            <a:pPr algn="ctr"/>
            <a:r>
              <a:rPr lang="en-US" dirty="0"/>
              <a:t>WORLD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67331" y="1261467"/>
            <a:ext cx="417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Generic Model Organism Database project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 dirty="0"/>
              <a:t>/26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52253" y="2397057"/>
            <a:ext cx="1594259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35538" y="2397057"/>
            <a:ext cx="1379805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6533" y="2397101"/>
            <a:ext cx="2222569" cy="2257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102" y="2397102"/>
            <a:ext cx="873151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15343" y="2397102"/>
            <a:ext cx="941189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56533" y="3685092"/>
            <a:ext cx="2222570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56533" y="3252641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56533" y="3534784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0379" y="3050009"/>
            <a:ext cx="7366134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21007" y="3252641"/>
            <a:ext cx="835523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42403" y="3353984"/>
            <a:ext cx="514127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5343" y="3449601"/>
            <a:ext cx="941190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9103" y="3252641"/>
            <a:ext cx="751954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79102" y="3353983"/>
            <a:ext cx="873151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19701" y="3447917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102" y="3532965"/>
            <a:ext cx="873151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15343" y="3532965"/>
            <a:ext cx="941190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6532" y="3353983"/>
            <a:ext cx="2222572" cy="53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89948" y="5684891"/>
            <a:ext cx="659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Hints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passed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 err="1"/>
              <a:t>tools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accept </a:t>
            </a:r>
            <a:r>
              <a:rPr lang="sv-SE" sz="2400" dirty="0" err="1"/>
              <a:t>them</a:t>
            </a:r>
            <a:r>
              <a:rPr lang="sv-SE" sz="2400" dirty="0"/>
              <a:t> 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59171" y="3685093"/>
            <a:ext cx="897359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579102" y="3685092"/>
            <a:ext cx="823303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459171" y="2646531"/>
            <a:ext cx="897361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6532" y="2646530"/>
            <a:ext cx="2222571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79103" y="2646530"/>
            <a:ext cx="751954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15343" y="2771994"/>
            <a:ext cx="941189" cy="53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56533" y="2780146"/>
            <a:ext cx="222257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79103" y="2771994"/>
            <a:ext cx="873150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06627" y="2896754"/>
            <a:ext cx="749906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56532" y="2896753"/>
            <a:ext cx="2222571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79102" y="2888601"/>
            <a:ext cx="604499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4481" y="1227859"/>
            <a:ext cx="33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5 </a:t>
            </a:r>
            <a:r>
              <a:rPr lang="mr-IN" sz="2400" dirty="0"/>
              <a:t>–</a:t>
            </a:r>
            <a:r>
              <a:rPr lang="sv-SE" sz="2400" dirty="0"/>
              <a:t> Generating hints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5305" y="4285118"/>
            <a:ext cx="1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Intergenic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42454" y="4251385"/>
            <a:ext cx="112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Intergenic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77115" y="4285118"/>
            <a:ext cx="82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01928" y="4281224"/>
            <a:ext cx="7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21007" y="4300315"/>
            <a:ext cx="6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3356534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579105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6530" y="5127518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61661" y="4908832"/>
            <a:ext cx="12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Splice sites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5051296" y="5132495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21</a:t>
            </a:fld>
            <a:r>
              <a:rPr lang="en-US" dirty="0"/>
              <a:t>/26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4992" y="2357468"/>
            <a:ext cx="1862466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22289" y="2357468"/>
            <a:ext cx="1751979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29681" y="2357468"/>
            <a:ext cx="810508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1826" y="2357468"/>
            <a:ext cx="695001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38550" y="2357468"/>
            <a:ext cx="1550052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18470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40216" y="2490602"/>
            <a:ext cx="9957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10332" y="2490602"/>
            <a:ext cx="4456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7370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89281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24260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14017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03156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5237" y="2484166"/>
            <a:ext cx="0" cy="227876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7975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54644" y="2486549"/>
            <a:ext cx="0" cy="22811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31308" y="2484168"/>
            <a:ext cx="0" cy="227876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44257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06504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98554" y="2490602"/>
            <a:ext cx="0" cy="244975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6520" y="3717189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56194" y="351248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1" name="Straight Connector 60"/>
          <p:cNvCxnSpPr>
            <a:stCxn id="90" idx="3"/>
            <a:endCxn id="92" idx="1"/>
          </p:cNvCxnSpPr>
          <p:nvPr/>
        </p:nvCxnSpPr>
        <p:spPr>
          <a:xfrm>
            <a:off x="7368057" y="2484168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3" idx="3"/>
            <a:endCxn id="86" idx="1"/>
          </p:cNvCxnSpPr>
          <p:nvPr/>
        </p:nvCxnSpPr>
        <p:spPr>
          <a:xfrm flipV="1">
            <a:off x="3444825" y="2481787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9" idx="3"/>
            <a:endCxn id="82" idx="1"/>
          </p:cNvCxnSpPr>
          <p:nvPr/>
        </p:nvCxnSpPr>
        <p:spPr>
          <a:xfrm flipV="1">
            <a:off x="1300100" y="2484166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68058" y="350998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7322339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7382706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7492010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8682635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3424260" y="3504095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3424260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3659352" y="350067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848597" y="350906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4952280" y="350409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740216" y="350067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1740216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1895475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358709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2572106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247915" y="2424637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1729189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2347801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2844786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3392640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672388" y="242463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873843" y="242225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4288210" y="2422256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5280514" y="243107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5909646" y="2427018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9" name="Straight Connector 88"/>
          <p:cNvCxnSpPr>
            <a:stCxn id="87" idx="3"/>
            <a:endCxn id="88" idx="1"/>
          </p:cNvCxnSpPr>
          <p:nvPr/>
        </p:nvCxnSpPr>
        <p:spPr>
          <a:xfrm flipV="1">
            <a:off x="5326233" y="2486549"/>
            <a:ext cx="583413" cy="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22338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382706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682633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6256194" y="351248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404082" y="350409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708772" y="35019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4481" y="1227859"/>
            <a:ext cx="65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6 - </a:t>
            </a:r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/>
              <a:t>gene </a:t>
            </a:r>
            <a:r>
              <a:rPr lang="sv-SE" sz="2400" dirty="0" err="1"/>
              <a:t>prediction</a:t>
            </a:r>
            <a:r>
              <a:rPr lang="sv-SE" sz="2400" dirty="0"/>
              <a:t> (</a:t>
            </a:r>
            <a:r>
              <a:rPr lang="sv-SE" sz="2400" dirty="0" err="1"/>
              <a:t>evidence</a:t>
            </a:r>
            <a:r>
              <a:rPr lang="sv-SE" sz="2400" dirty="0"/>
              <a:t>-driven)</a:t>
            </a:r>
          </a:p>
        </p:txBody>
      </p:sp>
      <p:sp>
        <p:nvSpPr>
          <p:cNvPr id="98" name="Double Bracket 97"/>
          <p:cNvSpPr/>
          <p:nvPr/>
        </p:nvSpPr>
        <p:spPr>
          <a:xfrm>
            <a:off x="125421" y="2170581"/>
            <a:ext cx="8840089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5301" y="2161002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Pure </a:t>
            </a:r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</p:txBody>
      </p:sp>
      <p:cxnSp>
        <p:nvCxnSpPr>
          <p:cNvPr id="100" name="Straight Connector 99"/>
          <p:cNvCxnSpPr>
            <a:stCxn id="114" idx="3"/>
            <a:endCxn id="116" idx="1"/>
          </p:cNvCxnSpPr>
          <p:nvPr/>
        </p:nvCxnSpPr>
        <p:spPr>
          <a:xfrm>
            <a:off x="7368056" y="4493281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7" idx="3"/>
            <a:endCxn id="110" idx="1"/>
          </p:cNvCxnSpPr>
          <p:nvPr/>
        </p:nvCxnSpPr>
        <p:spPr>
          <a:xfrm flipV="1">
            <a:off x="3461976" y="4493281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3"/>
            <a:endCxn id="106" idx="1"/>
          </p:cNvCxnSpPr>
          <p:nvPr/>
        </p:nvCxnSpPr>
        <p:spPr>
          <a:xfrm flipV="1">
            <a:off x="1274573" y="4762362"/>
            <a:ext cx="156221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222388" y="470283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1721186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2339798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Rectangle 105"/>
          <p:cNvSpPr/>
          <p:nvPr/>
        </p:nvSpPr>
        <p:spPr>
          <a:xfrm>
            <a:off x="2836783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3409791" y="443612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3689539" y="443612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Rectangle 108"/>
          <p:cNvSpPr/>
          <p:nvPr/>
        </p:nvSpPr>
        <p:spPr>
          <a:xfrm>
            <a:off x="3870590" y="443375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Rectangle 109"/>
          <p:cNvSpPr/>
          <p:nvPr/>
        </p:nvSpPr>
        <p:spPr>
          <a:xfrm>
            <a:off x="4952280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280514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5909645" y="443613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Straight Connector 112"/>
          <p:cNvCxnSpPr>
            <a:endCxn id="112" idx="1"/>
          </p:cNvCxnSpPr>
          <p:nvPr/>
        </p:nvCxnSpPr>
        <p:spPr>
          <a:xfrm>
            <a:off x="5326234" y="4495662"/>
            <a:ext cx="583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322337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7382705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8682632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1884239" y="470045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9" idx="3"/>
            <a:endCxn id="122" idx="1"/>
          </p:cNvCxnSpPr>
          <p:nvPr/>
        </p:nvCxnSpPr>
        <p:spPr>
          <a:xfrm flipV="1">
            <a:off x="1292097" y="4492729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239912" y="443375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1729188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2347800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Rectangle 121"/>
          <p:cNvSpPr/>
          <p:nvPr/>
        </p:nvSpPr>
        <p:spPr>
          <a:xfrm>
            <a:off x="2562119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1892241" y="443081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4" name="Straight Connector 123"/>
          <p:cNvCxnSpPr>
            <a:stCxn id="125" idx="3"/>
            <a:endCxn id="127" idx="1"/>
          </p:cNvCxnSpPr>
          <p:nvPr/>
        </p:nvCxnSpPr>
        <p:spPr>
          <a:xfrm>
            <a:off x="7368056" y="470521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22337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Rectangle 125"/>
          <p:cNvSpPr/>
          <p:nvPr/>
        </p:nvSpPr>
        <p:spPr>
          <a:xfrm>
            <a:off x="7944973" y="464330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8682632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Straight Connector 127"/>
          <p:cNvCxnSpPr>
            <a:stCxn id="129" idx="3"/>
            <a:endCxn id="131" idx="1"/>
          </p:cNvCxnSpPr>
          <p:nvPr/>
        </p:nvCxnSpPr>
        <p:spPr>
          <a:xfrm>
            <a:off x="7366540" y="494035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320821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7496114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8681116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2" name="Straight Connector 131"/>
          <p:cNvCxnSpPr>
            <a:stCxn id="133" idx="3"/>
            <a:endCxn id="135" idx="1"/>
          </p:cNvCxnSpPr>
          <p:nvPr/>
        </p:nvCxnSpPr>
        <p:spPr>
          <a:xfrm flipV="1">
            <a:off x="3463005" y="475998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410820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Rectangle 133"/>
          <p:cNvSpPr/>
          <p:nvPr/>
        </p:nvSpPr>
        <p:spPr>
          <a:xfrm>
            <a:off x="3866518" y="470045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Rectangle 134"/>
          <p:cNvSpPr/>
          <p:nvPr/>
        </p:nvSpPr>
        <p:spPr>
          <a:xfrm>
            <a:off x="4953309" y="470045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TextBox 135"/>
          <p:cNvSpPr txBox="1"/>
          <p:nvPr/>
        </p:nvSpPr>
        <p:spPr>
          <a:xfrm>
            <a:off x="-8004" y="4229646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  <a:p>
            <a:r>
              <a:rPr lang="en-US" b="1" dirty="0"/>
              <a:t>Evidence-driven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17969" y="5577133"/>
            <a:ext cx="730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 err="1"/>
              <a:t>predictions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refined</a:t>
            </a:r>
            <a:r>
              <a:rPr lang="sv-SE" sz="2400" dirty="0"/>
              <a:t> </a:t>
            </a:r>
            <a:r>
              <a:rPr lang="sv-SE" sz="2400" dirty="0" err="1"/>
              <a:t>when</a:t>
            </a:r>
            <a:r>
              <a:rPr lang="sv-SE" sz="2400" dirty="0"/>
              <a:t> hints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provided</a:t>
            </a:r>
            <a:endParaRPr lang="sv-SE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67442" y="3162764"/>
            <a:ext cx="9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Hints</a:t>
            </a:r>
          </a:p>
        </p:txBody>
      </p:sp>
      <p:sp>
        <p:nvSpPr>
          <p:cNvPr id="139" name="Down Arrow 138"/>
          <p:cNvSpPr/>
          <p:nvPr/>
        </p:nvSpPr>
        <p:spPr>
          <a:xfrm rot="1715989">
            <a:off x="2640111" y="413618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 rot="1715989">
            <a:off x="5015115" y="4148820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7969" y="6241919"/>
            <a:ext cx="534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Isoforms</a:t>
            </a:r>
            <a:r>
              <a:rPr lang="sv-SE" sz="2400" dirty="0"/>
              <a:t> </a:t>
            </a:r>
            <a:r>
              <a:rPr lang="sv-SE" sz="2400" dirty="0" err="1"/>
              <a:t>accepted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parameter </a:t>
            </a:r>
            <a:r>
              <a:rPr lang="sv-SE" sz="2400" dirty="0" err="1"/>
              <a:t>activated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983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3" grpId="0" animBg="1"/>
      <p:bldP spid="94" grpId="0" animBg="1"/>
      <p:bldP spid="95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/>
      <p:bldP spid="138" grpId="0"/>
      <p:bldP spid="139" grpId="0" animBg="1"/>
      <p:bldP spid="140" grpId="0" animBg="1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23764" y="3855779"/>
            <a:ext cx="1687501" cy="68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6" idx="3"/>
            <a:endCxn id="39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/>
          <p:cNvSpPr/>
          <p:nvPr/>
        </p:nvSpPr>
        <p:spPr>
          <a:xfrm>
            <a:off x="4783346" y="2304047"/>
            <a:ext cx="451729" cy="176510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Connector 42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35075" y="4069148"/>
            <a:ext cx="554014" cy="8938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6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51" name="Rectangle 50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/>
          <p:cNvSpPr txBox="1"/>
          <p:nvPr/>
        </p:nvSpPr>
        <p:spPr>
          <a:xfrm>
            <a:off x="746250" y="5327643"/>
            <a:ext cx="394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quality</a:t>
            </a:r>
            <a:r>
              <a:rPr lang="sv-SE" sz="2400" dirty="0"/>
              <a:t> </a:t>
            </a:r>
            <a:r>
              <a:rPr lang="sv-SE" sz="2400" dirty="0" err="1"/>
              <a:t>control</a:t>
            </a:r>
            <a:r>
              <a:rPr lang="sv-SE" sz="2400" dirty="0"/>
              <a:t> </a:t>
            </a:r>
            <a:r>
              <a:rPr lang="sv-SE" sz="2400" dirty="0" err="1"/>
              <a:t>metrics</a:t>
            </a:r>
            <a:endParaRPr lang="sv-SE" sz="2400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4481" y="1227859"/>
            <a:ext cx="261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7 - Annotation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6249" y="486397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UTRs</a:t>
            </a:r>
            <a:endParaRPr lang="sv-SE" sz="2400" dirty="0"/>
          </a:p>
        </p:txBody>
      </p:sp>
      <p:sp>
        <p:nvSpPr>
          <p:cNvPr id="56" name="Rectangle 55"/>
          <p:cNvSpPr/>
          <p:nvPr/>
        </p:nvSpPr>
        <p:spPr>
          <a:xfrm>
            <a:off x="3608682" y="4017930"/>
            <a:ext cx="715009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sv-SE" sz="1200" dirty="0"/>
              <a:t>AED=0.3 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71579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3795668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4414280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4911265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3958721" y="3827941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4963450" y="3855779"/>
            <a:ext cx="125908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63" name="Rectangle 62"/>
          <p:cNvSpPr/>
          <p:nvPr/>
        </p:nvSpPr>
        <p:spPr>
          <a:xfrm>
            <a:off x="3050005" y="3855779"/>
            <a:ext cx="121574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922576" y="2655563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61847" y="2653586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76837" y="2655564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51" grpId="0" animBg="1"/>
      <p:bldP spid="52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32753" y="2761712"/>
            <a:ext cx="1089981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0501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93324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83146" y="2761711"/>
            <a:ext cx="751459" cy="1283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520" y="3266721"/>
            <a:ext cx="8829855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481" y="1227859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8 </a:t>
            </a:r>
            <a:r>
              <a:rPr lang="mr-IN" sz="2400" dirty="0"/>
              <a:t>–</a:t>
            </a:r>
            <a:r>
              <a:rPr lang="sv-SE" sz="2400" dirty="0"/>
              <a:t> </a:t>
            </a:r>
            <a:r>
              <a:rPr lang="sv-SE" sz="2400" dirty="0" err="1"/>
              <a:t>Selecting</a:t>
            </a:r>
            <a:r>
              <a:rPr lang="sv-SE" sz="2400" dirty="0"/>
              <a:t> gene </a:t>
            </a:r>
            <a:r>
              <a:rPr lang="sv-SE" sz="2400" dirty="0" err="1"/>
              <a:t>models</a:t>
            </a:r>
            <a:endParaRPr lang="sv-SE" sz="2400" dirty="0"/>
          </a:p>
        </p:txBody>
      </p:sp>
      <p:sp>
        <p:nvSpPr>
          <p:cNvPr id="32" name="Rectangle 31"/>
          <p:cNvSpPr/>
          <p:nvPr/>
        </p:nvSpPr>
        <p:spPr>
          <a:xfrm>
            <a:off x="1895475" y="346364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3700450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4844068" y="365942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Rectangle 34"/>
          <p:cNvSpPr/>
          <p:nvPr/>
        </p:nvSpPr>
        <p:spPr>
          <a:xfrm>
            <a:off x="6399965" y="365704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/>
          <p:cNvSpPr/>
          <p:nvPr/>
        </p:nvSpPr>
        <p:spPr>
          <a:xfrm>
            <a:off x="7133949" y="3655268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7882627" y="3664073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189547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3436369" y="3675575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4845097" y="3466023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6400994" y="3463644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/>
          <p:cNvSpPr txBox="1"/>
          <p:nvPr/>
        </p:nvSpPr>
        <p:spPr>
          <a:xfrm>
            <a:off x="0" y="3420146"/>
            <a:ext cx="15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models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1237" y="1836304"/>
            <a:ext cx="546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sv-SE" dirty="0" err="1"/>
              <a:t>selected</a:t>
            </a:r>
            <a:r>
              <a:rPr lang="sv-SE" dirty="0"/>
              <a:t> in </a:t>
            </a:r>
            <a:r>
              <a:rPr lang="sv-SE" dirty="0" err="1"/>
              <a:t>agreement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evidence</a:t>
            </a:r>
            <a:endParaRPr lang="sv-SE" dirty="0"/>
          </a:p>
          <a:p>
            <a:pPr marL="285750" indent="-285750">
              <a:buFont typeface="Symbol" charset="0"/>
              <a:buChar char=""/>
            </a:pPr>
            <a:r>
              <a:rPr lang="sv-SE" dirty="0"/>
              <a:t>The minimum </a:t>
            </a:r>
            <a:r>
              <a:rPr lang="sv-SE" dirty="0" err="1"/>
              <a:t>agreement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chosen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59193" y="3076449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99965" y="3076449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68615" y="2859543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99964" y="2859543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1411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42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55240" y="3099309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68615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76627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59192" y="2965310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568615" y="2965310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16980" y="3076449"/>
            <a:ext cx="17939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36369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11716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17825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17825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6369" y="2961766"/>
            <a:ext cx="17136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1716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12482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1171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1782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4467" y="349495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05495" y="367955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76627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568615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5568615" y="3463644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2079366" y="3494952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9366" y="3703801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12482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3111716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2617825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316980" y="367557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3111716" y="367319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61782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7339756" y="3690000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922" y="4396917"/>
            <a:ext cx="29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Final MAKER Annotation</a:t>
            </a:r>
            <a:r>
              <a:rPr lang="en-US" sz="2000" dirty="0"/>
              <a:t>: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538923" y="370262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4" name="Rectangle 83"/>
          <p:cNvSpPr/>
          <p:nvPr/>
        </p:nvSpPr>
        <p:spPr>
          <a:xfrm>
            <a:off x="4759192" y="368724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5" name="Rectangle 84"/>
          <p:cNvSpPr/>
          <p:nvPr/>
        </p:nvSpPr>
        <p:spPr>
          <a:xfrm>
            <a:off x="4759192" y="349495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6541518" y="349299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6541518" y="368033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0" name="Left Brace 89"/>
          <p:cNvSpPr/>
          <p:nvPr/>
        </p:nvSpPr>
        <p:spPr>
          <a:xfrm>
            <a:off x="1575360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>
            <a:off x="1575360" y="345809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923" y="5000409"/>
            <a:ext cx="169520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keep_preds</a:t>
            </a:r>
            <a:r>
              <a:rPr lang="en-US" dirty="0"/>
              <a:t>=0</a:t>
            </a:r>
          </a:p>
          <a:p>
            <a:r>
              <a:rPr lang="en-US" sz="1400" dirty="0"/>
              <a:t>Maximum sensitivity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95475" y="495413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700450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4844068" y="514991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6" name="Rectangle 95"/>
          <p:cNvSpPr/>
          <p:nvPr/>
        </p:nvSpPr>
        <p:spPr>
          <a:xfrm>
            <a:off x="6399965" y="514753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89547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3436369" y="516606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4845097" y="495651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400994" y="495413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5004467" y="498544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05495" y="517003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176627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568615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5568615" y="495413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Rectangle 123"/>
          <p:cNvSpPr/>
          <p:nvPr/>
        </p:nvSpPr>
        <p:spPr>
          <a:xfrm>
            <a:off x="2079366" y="498544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79366" y="519429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12482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3111716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ectangle 127"/>
          <p:cNvSpPr/>
          <p:nvPr/>
        </p:nvSpPr>
        <p:spPr>
          <a:xfrm>
            <a:off x="2617825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Rectangle 128"/>
          <p:cNvSpPr/>
          <p:nvPr/>
        </p:nvSpPr>
        <p:spPr>
          <a:xfrm>
            <a:off x="2316980" y="516606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3111716" y="516368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261782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Rectangle 131"/>
          <p:cNvSpPr/>
          <p:nvPr/>
        </p:nvSpPr>
        <p:spPr>
          <a:xfrm>
            <a:off x="3538923" y="519311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759192" y="517773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4" name="Rectangle 133"/>
          <p:cNvSpPr/>
          <p:nvPr/>
        </p:nvSpPr>
        <p:spPr>
          <a:xfrm>
            <a:off x="4759192" y="498544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541518" y="498348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6" name="Rectangle 135"/>
          <p:cNvSpPr/>
          <p:nvPr/>
        </p:nvSpPr>
        <p:spPr>
          <a:xfrm>
            <a:off x="6541518" y="517081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1895475" y="585510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Rectangle 137"/>
          <p:cNvSpPr/>
          <p:nvPr/>
        </p:nvSpPr>
        <p:spPr>
          <a:xfrm>
            <a:off x="3700450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ectangle 138"/>
          <p:cNvSpPr/>
          <p:nvPr/>
        </p:nvSpPr>
        <p:spPr>
          <a:xfrm>
            <a:off x="4844068" y="605088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0" name="Rectangle 139"/>
          <p:cNvSpPr/>
          <p:nvPr/>
        </p:nvSpPr>
        <p:spPr>
          <a:xfrm>
            <a:off x="6399965" y="604850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Rectangle 140"/>
          <p:cNvSpPr/>
          <p:nvPr/>
        </p:nvSpPr>
        <p:spPr>
          <a:xfrm>
            <a:off x="7133950" y="6046727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Rectangle 141"/>
          <p:cNvSpPr/>
          <p:nvPr/>
        </p:nvSpPr>
        <p:spPr>
          <a:xfrm>
            <a:off x="7882628" y="6055532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ectangle 142"/>
          <p:cNvSpPr/>
          <p:nvPr/>
        </p:nvSpPr>
        <p:spPr>
          <a:xfrm>
            <a:off x="189547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Rectangle 143"/>
          <p:cNvSpPr/>
          <p:nvPr/>
        </p:nvSpPr>
        <p:spPr>
          <a:xfrm>
            <a:off x="3436369" y="606703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Rectangle 144"/>
          <p:cNvSpPr/>
          <p:nvPr/>
        </p:nvSpPr>
        <p:spPr>
          <a:xfrm>
            <a:off x="4845097" y="585748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Rectangle 145"/>
          <p:cNvSpPr/>
          <p:nvPr/>
        </p:nvSpPr>
        <p:spPr>
          <a:xfrm>
            <a:off x="6400994" y="585510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Rectangle 146"/>
          <p:cNvSpPr/>
          <p:nvPr/>
        </p:nvSpPr>
        <p:spPr>
          <a:xfrm>
            <a:off x="5004467" y="588641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05495" y="607100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76627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Rectangle 149"/>
          <p:cNvSpPr/>
          <p:nvPr/>
        </p:nvSpPr>
        <p:spPr>
          <a:xfrm>
            <a:off x="5568615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Rectangle 150"/>
          <p:cNvSpPr/>
          <p:nvPr/>
        </p:nvSpPr>
        <p:spPr>
          <a:xfrm>
            <a:off x="5568615" y="585510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Rectangle 151"/>
          <p:cNvSpPr/>
          <p:nvPr/>
        </p:nvSpPr>
        <p:spPr>
          <a:xfrm>
            <a:off x="2079366" y="588641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079366" y="609526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312482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5" name="Rectangle 154"/>
          <p:cNvSpPr/>
          <p:nvPr/>
        </p:nvSpPr>
        <p:spPr>
          <a:xfrm>
            <a:off x="3111716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6" name="Rectangle 155"/>
          <p:cNvSpPr/>
          <p:nvPr/>
        </p:nvSpPr>
        <p:spPr>
          <a:xfrm>
            <a:off x="2617825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Rectangle 156"/>
          <p:cNvSpPr/>
          <p:nvPr/>
        </p:nvSpPr>
        <p:spPr>
          <a:xfrm>
            <a:off x="2316980" y="606703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Rectangle 157"/>
          <p:cNvSpPr/>
          <p:nvPr/>
        </p:nvSpPr>
        <p:spPr>
          <a:xfrm>
            <a:off x="3111716" y="606465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9" name="Rectangle 158"/>
          <p:cNvSpPr/>
          <p:nvPr/>
        </p:nvSpPr>
        <p:spPr>
          <a:xfrm>
            <a:off x="261782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0" name="Rectangle 159"/>
          <p:cNvSpPr/>
          <p:nvPr/>
        </p:nvSpPr>
        <p:spPr>
          <a:xfrm>
            <a:off x="7339757" y="6081459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38923" y="609408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2" name="Rectangle 161"/>
          <p:cNvSpPr/>
          <p:nvPr/>
        </p:nvSpPr>
        <p:spPr>
          <a:xfrm>
            <a:off x="4759192" y="607870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3" name="Rectangle 162"/>
          <p:cNvSpPr/>
          <p:nvPr/>
        </p:nvSpPr>
        <p:spPr>
          <a:xfrm>
            <a:off x="4759192" y="588641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4" name="Rectangle 163"/>
          <p:cNvSpPr/>
          <p:nvPr/>
        </p:nvSpPr>
        <p:spPr>
          <a:xfrm>
            <a:off x="6541518" y="588445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5" name="Rectangle 164"/>
          <p:cNvSpPr/>
          <p:nvPr/>
        </p:nvSpPr>
        <p:spPr>
          <a:xfrm>
            <a:off x="6541518" y="607178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6" name="Rectangle 165"/>
          <p:cNvSpPr/>
          <p:nvPr/>
        </p:nvSpPr>
        <p:spPr>
          <a:xfrm>
            <a:off x="147923" y="5886343"/>
            <a:ext cx="151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keep_preds</a:t>
            </a:r>
            <a:r>
              <a:rPr lang="en-US" dirty="0"/>
              <a:t>=1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436369" y="5368160"/>
            <a:ext cx="130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alt_splice</a:t>
            </a:r>
            <a:r>
              <a:rPr lang="en-US" dirty="0"/>
              <a:t>=1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49883" y="6289094"/>
            <a:ext cx="1878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specificity	 sensitivity</a:t>
            </a:r>
          </a:p>
        </p:txBody>
      </p:sp>
      <p:sp>
        <p:nvSpPr>
          <p:cNvPr id="169" name="Down Arrow 168"/>
          <p:cNvSpPr/>
          <p:nvPr/>
        </p:nvSpPr>
        <p:spPr>
          <a:xfrm rot="12306449">
            <a:off x="1008934" y="624320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 rot="19931462">
            <a:off x="1938945" y="6269725"/>
            <a:ext cx="155732" cy="2855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446422" y="2778411"/>
            <a:ext cx="1036549" cy="2282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481" y="1227859"/>
            <a:ext cx="397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Tip</a:t>
            </a:r>
            <a:r>
              <a:rPr lang="sv-SE" sz="2400" dirty="0"/>
              <a:t> - </a:t>
            </a:r>
            <a:r>
              <a:rPr lang="sv-SE" sz="2400" dirty="0" err="1"/>
              <a:t>complete</a:t>
            </a:r>
            <a:r>
              <a:rPr lang="sv-SE" sz="2400" dirty="0"/>
              <a:t> the annotation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8525" y="2778293"/>
            <a:ext cx="2208943" cy="228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8347" y="2778293"/>
            <a:ext cx="751459" cy="22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4676" y="3283303"/>
            <a:ext cx="5485218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29269" y="392549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4785166" y="392311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519150" y="3921330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6267828" y="3930135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3230298" y="3732085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786195" y="3729706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196635" y="3522206"/>
            <a:ext cx="209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MAKER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evidence-driven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44394" y="3093031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85166" y="3093031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53816" y="2876125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5165" y="2876125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9931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9462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0441" y="3115891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53816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61828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4393" y="2981892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53816" y="2981892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89668" y="3761014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0696" y="394561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61828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953816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3953816" y="3729706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5724957" y="3956062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3144393" y="395330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0" name="Rectangle 59"/>
          <p:cNvSpPr/>
          <p:nvPr/>
        </p:nvSpPr>
        <p:spPr>
          <a:xfrm>
            <a:off x="3144393" y="376101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1" name="Rectangle 60"/>
          <p:cNvSpPr/>
          <p:nvPr/>
        </p:nvSpPr>
        <p:spPr>
          <a:xfrm>
            <a:off x="4926719" y="375905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2" name="Rectangle 61"/>
          <p:cNvSpPr/>
          <p:nvPr/>
        </p:nvSpPr>
        <p:spPr>
          <a:xfrm>
            <a:off x="4926719" y="394639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3" name="Left Brace 62"/>
          <p:cNvSpPr/>
          <p:nvPr/>
        </p:nvSpPr>
        <p:spPr>
          <a:xfrm>
            <a:off x="2694927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>
            <a:off x="2694927" y="370757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4482174"/>
            <a:ext cx="264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MAKER evidence based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313" y="4671792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6792454" y="4700481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9270" y="466132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785167" y="465894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390697" y="46814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1829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53817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3144394" y="468914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76" name="Rectangle 75"/>
          <p:cNvSpPr/>
          <p:nvPr/>
        </p:nvSpPr>
        <p:spPr>
          <a:xfrm>
            <a:off x="4926720" y="468222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6" name="Rectangle 65"/>
          <p:cNvSpPr/>
          <p:nvPr/>
        </p:nvSpPr>
        <p:spPr>
          <a:xfrm>
            <a:off x="6894622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6740441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3229270" y="590238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Rectangle 80"/>
          <p:cNvSpPr/>
          <p:nvPr/>
        </p:nvSpPr>
        <p:spPr>
          <a:xfrm>
            <a:off x="4785167" y="590000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3390697" y="592251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61829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953817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144394" y="593020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4926720" y="592329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5519151" y="5901566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6267829" y="5910371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5724958" y="5936298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24314" y="564222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4780211" y="563984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383684" y="56711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47832" y="5639841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3138409" y="567114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7" name="Rectangle 96"/>
          <p:cNvSpPr/>
          <p:nvPr/>
        </p:nvSpPr>
        <p:spPr>
          <a:xfrm>
            <a:off x="4920735" y="566919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03624" y="4042173"/>
            <a:ext cx="4372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199313" y="5901515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792454" y="5930204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94622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6740441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Left Brace 103"/>
          <p:cNvSpPr/>
          <p:nvPr/>
        </p:nvSpPr>
        <p:spPr>
          <a:xfrm>
            <a:off x="2694927" y="4545002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46643" y="5584449"/>
            <a:ext cx="118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=&gt;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24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66870" y="207922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Output = Annotation in </a:t>
            </a:r>
            <a:r>
              <a:rPr lang="sv-SE" b="1" dirty="0"/>
              <a:t>gff3</a:t>
            </a:r>
            <a:r>
              <a:rPr lang="sv-SE" dirty="0"/>
              <a:t> format</a:t>
            </a:r>
          </a:p>
        </p:txBody>
      </p:sp>
      <p:pic>
        <p:nvPicPr>
          <p:cNvPr id="79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2721678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19" y="4775105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7" y="5432331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500px-MAKER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84" y="1253403"/>
            <a:ext cx="2443254" cy="82582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333783" y="4226218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Biological database schema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28308" y="5286652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Browser-based annotation editor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2212" y="6112838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4711" y="3201184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Genome browser</a:t>
            </a: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66870" y="2709704"/>
            <a:ext cx="1588537" cy="49148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178391" y="2721679"/>
            <a:ext cx="2077016" cy="166670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78391" y="2709705"/>
            <a:ext cx="2038274" cy="272262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591160" y="2583655"/>
            <a:ext cx="762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5400" b="1" dirty="0"/>
              <a:t>…</a:t>
            </a:r>
            <a:endParaRPr lang="en-US" sz="54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4255407" y="2721679"/>
            <a:ext cx="2095063" cy="2344561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255407" y="2721679"/>
            <a:ext cx="2095063" cy="523874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50469" y="4872549"/>
            <a:ext cx="163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Submission</a:t>
            </a:r>
            <a:endParaRPr lang="en-US" b="1" dirty="0"/>
          </a:p>
        </p:txBody>
      </p:sp>
      <p:sp>
        <p:nvSpPr>
          <p:cNvPr id="118" name="Rectangle 117"/>
          <p:cNvSpPr/>
          <p:nvPr/>
        </p:nvSpPr>
        <p:spPr>
          <a:xfrm>
            <a:off x="6115049" y="3764553"/>
            <a:ext cx="291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Downstream</a:t>
            </a:r>
            <a:r>
              <a:rPr lang="en-US" sz="2400" dirty="0"/>
              <a:t> </a:t>
            </a:r>
            <a:r>
              <a:rPr lang="en-US" sz="2400" b="1" dirty="0"/>
              <a:t>analysis</a:t>
            </a:r>
          </a:p>
        </p:txBody>
      </p:sp>
      <p:pic>
        <p:nvPicPr>
          <p:cNvPr id="119" name="Picture 118" descr="500px-Chado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" y="3936349"/>
            <a:ext cx="1609996" cy="357419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V="1">
            <a:off x="4255408" y="2709705"/>
            <a:ext cx="0" cy="206540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1"/>
          </p:cNvCxnSpPr>
          <p:nvPr/>
        </p:nvCxnSpPr>
        <p:spPr>
          <a:xfrm flipH="1" flipV="1">
            <a:off x="4255407" y="2721679"/>
            <a:ext cx="1859642" cy="1273707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4481" y="1227859"/>
            <a:ext cx="170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next</a:t>
            </a:r>
            <a:r>
              <a:rPr lang="sv-SE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7525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THE END</a:t>
            </a:r>
            <a:endParaRPr lang="en-US" sz="2000" b="1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B84087-5619-3647-8912-E252AD242942}"/>
              </a:ext>
            </a:extLst>
          </p:cNvPr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</a:t>
            </a:r>
          </a:p>
        </p:txBody>
      </p:sp>
      <p:pic>
        <p:nvPicPr>
          <p:cNvPr id="4" name="Picture 3" descr="Screen Shot 2018-09-07 at 11.0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2201862"/>
            <a:ext cx="7797800" cy="1574800"/>
          </a:xfrm>
          <a:prstGeom prst="rect">
            <a:avLst/>
          </a:prstGeom>
        </p:spPr>
      </p:pic>
      <p:pic>
        <p:nvPicPr>
          <p:cNvPr id="5" name="Picture 4" descr="Screen Shot 2018-09-07 at 11.05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4344965"/>
            <a:ext cx="7493000" cy="1282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03415" y="2742682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8841" y="4830733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93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Eukaryotic genome annotation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3039" y="3776662"/>
            <a:ext cx="102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09/2018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770" y="6337436"/>
            <a:ext cx="7246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MAKER – developed as an easy-to-use alternative to other pipelines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93494"/>
            <a:ext cx="8733353" cy="4261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Why choose MAKER ?</a:t>
            </a: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Easy to use and to configure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Scale to datasets of any size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Multi-threaded and parallelized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Everything is run through one command, no manual combining of data/outputs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Metric for quality control (</a:t>
            </a:r>
            <a:r>
              <a:rPr lang="en-US" sz="2000" b="1" dirty="0"/>
              <a:t>A</a:t>
            </a:r>
            <a:r>
              <a:rPr lang="en-US" sz="2000" dirty="0"/>
              <a:t>nnotation </a:t>
            </a:r>
            <a:r>
              <a:rPr lang="en-US" sz="2000" b="1" dirty="0"/>
              <a:t>E</a:t>
            </a:r>
            <a:r>
              <a:rPr lang="en-US" sz="2000" dirty="0"/>
              <a:t>dit </a:t>
            </a:r>
            <a:r>
              <a:rPr lang="en-US" sz="2000" b="1" dirty="0"/>
              <a:t>D</a:t>
            </a:r>
            <a:r>
              <a:rPr lang="en-US" sz="2000" dirty="0"/>
              <a:t>istance )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Distributed with accessory scripts (&gt;30)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Add quality metrics to an annotation (AED)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179" y="2587624"/>
            <a:ext cx="2557154" cy="2137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0496" y="2587625"/>
            <a:ext cx="1347502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74" y="2587625"/>
            <a:ext cx="989949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0476" y="360126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7450" y="370168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039" y="380837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850" y="392487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3568" y="4031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850" y="414631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604" y="3484757"/>
            <a:ext cx="68444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3735" y="36241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1930" y="37245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51930" y="384509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1930" y="396563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390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5850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5850" y="2909516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2695161" y="2840334"/>
            <a:ext cx="1195917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224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3919" y="2711386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415621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364111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ight Brace 57"/>
          <p:cNvSpPr/>
          <p:nvPr/>
        </p:nvSpPr>
        <p:spPr>
          <a:xfrm>
            <a:off x="7021009" y="2574497"/>
            <a:ext cx="179917" cy="7884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059601" y="3610995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274525" y="2747864"/>
            <a:ext cx="176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5850" y="227984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3894" y="227220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9783" y="226660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08402" y="3610364"/>
            <a:ext cx="138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 aligned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74525" y="4671687"/>
            <a:ext cx="1543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Annotation </a:t>
            </a:r>
          </a:p>
          <a:p>
            <a:r>
              <a:rPr lang="en-US" sz="2000" dirty="0"/>
              <a:t>Edit Distance </a:t>
            </a:r>
          </a:p>
          <a:p>
            <a:r>
              <a:rPr lang="en-US" sz="2000" dirty="0"/>
              <a:t>(AED)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8467" y="5157998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83757" y="5171437"/>
            <a:ext cx="126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8307" y="5162332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9505" y="5943833"/>
            <a:ext cx="140645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Perfect</a:t>
            </a:r>
          </a:p>
          <a:p>
            <a:r>
              <a:rPr lang="en-US" b="1" dirty="0"/>
              <a:t>concordance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09783" y="5943833"/>
            <a:ext cx="201881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Complete </a:t>
            </a:r>
          </a:p>
          <a:p>
            <a:r>
              <a:rPr lang="en-US" b="1" dirty="0"/>
              <a:t>absence of support</a:t>
            </a:r>
          </a:p>
        </p:txBody>
      </p:sp>
      <p:sp>
        <p:nvSpPr>
          <p:cNvPr id="72" name="Left-Right Arrow 71"/>
          <p:cNvSpPr/>
          <p:nvPr/>
        </p:nvSpPr>
        <p:spPr>
          <a:xfrm>
            <a:off x="1561949" y="6166434"/>
            <a:ext cx="3835712" cy="21566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7059601" y="5000971"/>
            <a:ext cx="179917" cy="550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2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Merge multiple annotation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178" y="2587623"/>
            <a:ext cx="2938155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1017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989949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401" y="2904153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628510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330935" y="4132544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544367" y="2704098"/>
            <a:ext cx="176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 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9793" y="513727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3112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2352" y="3376083"/>
            <a:ext cx="963791" cy="138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516637" y="3367932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4948490" y="3404074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628510" y="3381969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530256" y="3180758"/>
            <a:ext cx="166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 B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7330936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330936" y="2777169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44367" y="4224461"/>
            <a:ext cx="149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Merged</a:t>
            </a:r>
          </a:p>
          <a:p>
            <a:r>
              <a:rPr lang="en-US" sz="2000" dirty="0"/>
              <a:t>Annotation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39793" y="4428181"/>
            <a:ext cx="713154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962352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740219" y="4120404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740219" y="4648002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901" y="2601739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3112" y="3068306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18826" y="3066817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9793" y="4097545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00732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97333" y="2568699"/>
            <a:ext cx="960461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89397" y="5159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789397" y="3382186"/>
            <a:ext cx="736099" cy="1679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818790" y="4423152"/>
            <a:ext cx="706706" cy="143392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extBox 95"/>
          <p:cNvSpPr txBox="1"/>
          <p:nvPr/>
        </p:nvSpPr>
        <p:spPr>
          <a:xfrm>
            <a:off x="1789397" y="3085069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47017" y="4107604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89396" y="2888421"/>
            <a:ext cx="736099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TextBox 98"/>
          <p:cNvSpPr txBox="1"/>
          <p:nvPr/>
        </p:nvSpPr>
        <p:spPr>
          <a:xfrm>
            <a:off x="1719282" y="2580644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A2</a:t>
            </a: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91" grpId="0"/>
      <p:bldP spid="95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Update an annotation in light of new evidence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092" y="2587623"/>
            <a:ext cx="3308450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5060" y="2923552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624465" y="2840334"/>
            <a:ext cx="324025" cy="1383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432108" y="2854372"/>
            <a:ext cx="446838" cy="12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510852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44728" y="2760991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2831" y="3376083"/>
            <a:ext cx="963791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690769" y="3230802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7475845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487334" y="277599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90769" y="4237442"/>
            <a:ext cx="149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Annotation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735" y="2601739"/>
            <a:ext cx="67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78946" y="2663287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24465" y="2704721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1" name="Straight Connector 70"/>
          <p:cNvCxnSpPr>
            <a:stCxn id="51" idx="1"/>
          </p:cNvCxnSpPr>
          <p:nvPr/>
        </p:nvCxnSpPr>
        <p:spPr>
          <a:xfrm>
            <a:off x="875060" y="2992734"/>
            <a:ext cx="0" cy="18910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Straight Connector 69"/>
          <p:cNvCxnSpPr>
            <a:stCxn id="51" idx="3"/>
          </p:cNvCxnSpPr>
          <p:nvPr/>
        </p:nvCxnSpPr>
        <p:spPr>
          <a:xfrm>
            <a:off x="1588214" y="2992734"/>
            <a:ext cx="0" cy="188871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7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4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53" grpId="0" animBg="1"/>
      <p:bldP spid="54" grpId="0" animBg="1"/>
      <p:bldP spid="66" grpId="0" animBg="1"/>
      <p:bldP spid="67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3800" y="5062290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Map annotation forwards to a new assembly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2375" y="3025487"/>
            <a:ext cx="197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Annotation</a:t>
            </a:r>
          </a:p>
          <a:p>
            <a:r>
              <a:rPr lang="en-US" sz="2400" dirty="0"/>
              <a:t>Assembly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57868" y="4911512"/>
            <a:ext cx="705650" cy="371470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28793" y="3395267"/>
            <a:ext cx="695401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V="1">
            <a:off x="1963518" y="5021303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033212" y="3257885"/>
            <a:ext cx="713154" cy="354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3713694" y="3257885"/>
            <a:ext cx="324025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521337" y="3257885"/>
            <a:ext cx="446838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4037719" y="3367644"/>
            <a:ext cx="1483619" cy="115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3500423" y="3363417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968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746366" y="3351640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TextBox 61"/>
          <p:cNvSpPr txBox="1"/>
          <p:nvPr/>
        </p:nvSpPr>
        <p:spPr>
          <a:xfrm>
            <a:off x="7197278" y="4707510"/>
            <a:ext cx="190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Lift-over on</a:t>
            </a:r>
          </a:p>
          <a:p>
            <a:r>
              <a:rPr lang="en-US" sz="2400" dirty="0"/>
              <a:t>Assembly 2</a:t>
            </a:r>
          </a:p>
        </p:txBody>
      </p:sp>
      <p:cxnSp>
        <p:nvCxnSpPr>
          <p:cNvPr id="63" name="Straight Connector 62"/>
          <p:cNvCxnSpPr>
            <a:endCxn id="83" idx="1"/>
          </p:cNvCxnSpPr>
          <p:nvPr/>
        </p:nvCxnSpPr>
        <p:spPr>
          <a:xfrm>
            <a:off x="807175" y="3422714"/>
            <a:ext cx="180975" cy="166759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7133" y="3440986"/>
            <a:ext cx="373290" cy="168202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395244" y="3440986"/>
            <a:ext cx="322332" cy="165964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21338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85409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2119" y="4941377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807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 flipV="1">
            <a:off x="988150" y="5003601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5" name="Straight Connector 84"/>
          <p:cNvCxnSpPr>
            <a:stCxn id="59" idx="3"/>
          </p:cNvCxnSpPr>
          <p:nvPr/>
        </p:nvCxnSpPr>
        <p:spPr>
          <a:xfrm>
            <a:off x="1963518" y="3425937"/>
            <a:ext cx="265434" cy="175107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50" idx="1"/>
          </p:cNvCxnSpPr>
          <p:nvPr/>
        </p:nvCxnSpPr>
        <p:spPr>
          <a:xfrm>
            <a:off x="1746366" y="3425937"/>
            <a:ext cx="217152" cy="168207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1"/>
            <a:endCxn id="26" idx="1"/>
          </p:cNvCxnSpPr>
          <p:nvPr/>
        </p:nvCxnSpPr>
        <p:spPr>
          <a:xfrm>
            <a:off x="1033212" y="3435051"/>
            <a:ext cx="224656" cy="166219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395244" y="4937206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163981" y="5033712"/>
            <a:ext cx="217152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171216" y="5031723"/>
            <a:ext cx="217152" cy="14859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197587" y="3422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" idx="3"/>
            <a:endCxn id="99" idx="3"/>
          </p:cNvCxnSpPr>
          <p:nvPr/>
        </p:nvCxnSpPr>
        <p:spPr>
          <a:xfrm flipH="1">
            <a:off x="3842082" y="3428688"/>
            <a:ext cx="195637" cy="167932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842082" y="5031723"/>
            <a:ext cx="1870037" cy="115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8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0" grpId="0" animBg="1"/>
      <p:bldP spid="81" grpId="0" animBg="1"/>
      <p:bldP spid="83" grpId="0" animBg="1"/>
      <p:bldP spid="99" grpId="0" animBg="1"/>
      <p:bldP spid="100" grpId="0" animBg="1"/>
      <p:bldP spid="101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pure evidence-based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6693" y="61371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charset="0"/>
              <a:buChar char=""/>
            </a:pPr>
            <a:r>
              <a:rPr lang="en-US" dirty="0"/>
              <a:t>Suitable for </a:t>
            </a:r>
            <a:r>
              <a:rPr lang="en-US" dirty="0" err="1"/>
              <a:t>ab</a:t>
            </a:r>
            <a:r>
              <a:rPr lang="en-US" dirty="0"/>
              <a:t>-initio training purpose (filtering needed)</a:t>
            </a:r>
          </a:p>
          <a:p>
            <a:pPr marL="285750" indent="-285750" algn="ctr">
              <a:buFont typeface="Symbol" charset="0"/>
              <a:buChar char=""/>
            </a:pPr>
            <a:r>
              <a:rPr lang="en-US" dirty="0"/>
              <a:t>Prediction not always complete ! (</a:t>
            </a:r>
            <a:r>
              <a:rPr lang="en-US" dirty="0" err="1"/>
              <a:t>always_complete</a:t>
            </a:r>
            <a:r>
              <a:rPr lang="en-US" dirty="0"/>
              <a:t> option)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2092" y="2587623"/>
            <a:ext cx="3203352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94920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8667" y="3376083"/>
            <a:ext cx="637955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7510853" y="2986859"/>
            <a:ext cx="149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Evidence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7345047" y="2935112"/>
            <a:ext cx="179917" cy="662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74837" y="4298313"/>
            <a:ext cx="16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Annotation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6432108" y="3049288"/>
            <a:ext cx="628255" cy="168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305976" y="3057066"/>
            <a:ext cx="644739" cy="146514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2552831" y="3065217"/>
            <a:ext cx="825411" cy="138363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  <p:bldP spid="40" grpId="0"/>
      <p:bldP spid="44" grpId="0" animBg="1"/>
      <p:bldP spid="45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37993</TotalTime>
  <Words>1296</Words>
  <Application>Microsoft Macintosh PowerPoint</Application>
  <PresentationFormat>Bildspel på skärmen (4:3)</PresentationFormat>
  <Paragraphs>311</Paragraphs>
  <Slides>26</Slides>
  <Notes>18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26</vt:i4>
      </vt:variant>
    </vt:vector>
  </HeadingPairs>
  <TitlesOfParts>
    <vt:vector size="33" baseType="lpstr">
      <vt:lpstr>Arial</vt:lpstr>
      <vt:lpstr>ArialMT</vt:lpstr>
      <vt:lpstr>Calibri</vt:lpstr>
      <vt:lpstr>Symbol</vt:lpstr>
      <vt:lpstr>Wingdings</vt:lpstr>
      <vt:lpstr>BILS_Annot_Methods_2014_pipelines</vt:lpstr>
      <vt:lpstr>NBIS_perfect1</vt:lpstr>
      <vt:lpstr>PowerPoint-presentation</vt:lpstr>
      <vt:lpstr>PowerPoint-presentation</vt:lpstr>
      <vt:lpstr>MAKER</vt:lpstr>
      <vt:lpstr>MAKER</vt:lpstr>
      <vt:lpstr>PowerPoint-presentation</vt:lpstr>
      <vt:lpstr>MAKER</vt:lpstr>
      <vt:lpstr>MAKER</vt:lpstr>
      <vt:lpstr>MAKER</vt:lpstr>
      <vt:lpstr>MAKER</vt:lpstr>
      <vt:lpstr>MAKER</vt:lpstr>
      <vt:lpstr>MAKER</vt:lpstr>
      <vt:lpstr>MAKER – Use Case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562</cp:revision>
  <cp:lastPrinted>2013-10-16T11:59:05Z</cp:lastPrinted>
  <dcterms:created xsi:type="dcterms:W3CDTF">2014-03-28T06:07:36Z</dcterms:created>
  <dcterms:modified xsi:type="dcterms:W3CDTF">2021-04-30T08:29:12Z</dcterms:modified>
</cp:coreProperties>
</file>