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63" r:id="rId2"/>
    <p:sldMasterId id="2147483670" r:id="rId3"/>
    <p:sldMasterId id="2147483686" r:id="rId4"/>
  </p:sldMasterIdLst>
  <p:notesMasterIdLst>
    <p:notesMasterId r:id="rId23"/>
  </p:notesMasterIdLst>
  <p:handoutMasterIdLst>
    <p:handoutMasterId r:id="rId24"/>
  </p:handoutMasterIdLst>
  <p:sldIdLst>
    <p:sldId id="274" r:id="rId5"/>
    <p:sldId id="258" r:id="rId6"/>
    <p:sldId id="259" r:id="rId7"/>
    <p:sldId id="260" r:id="rId8"/>
    <p:sldId id="261" r:id="rId9"/>
    <p:sldId id="262" r:id="rId10"/>
    <p:sldId id="263" r:id="rId11"/>
    <p:sldId id="264" r:id="rId12"/>
    <p:sldId id="265" r:id="rId13"/>
    <p:sldId id="266" r:id="rId14"/>
    <p:sldId id="271" r:id="rId15"/>
    <p:sldId id="267" r:id="rId16"/>
    <p:sldId id="272" r:id="rId17"/>
    <p:sldId id="275" r:id="rId18"/>
    <p:sldId id="276" r:id="rId19"/>
    <p:sldId id="277" r:id="rId20"/>
    <p:sldId id="278" r:id="rId21"/>
    <p:sldId id="279" r:id="rId22"/>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A072B1-63E6-7040-A21B-2C455A403E7B}">
          <p14:sldIdLst>
            <p14:sldId id="274"/>
            <p14:sldId id="258"/>
            <p14:sldId id="259"/>
            <p14:sldId id="260"/>
            <p14:sldId id="261"/>
            <p14:sldId id="262"/>
            <p14:sldId id="263"/>
            <p14:sldId id="264"/>
            <p14:sldId id="265"/>
            <p14:sldId id="266"/>
            <p14:sldId id="271"/>
            <p14:sldId id="267"/>
            <p14:sldId id="272"/>
            <p14:sldId id="275"/>
            <p14:sldId id="276"/>
            <p14:sldId id="277"/>
            <p14:sldId id="278"/>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cmAuthor id="1" name="Microsoft Office User" initials="Office" lastIdx="1" clrIdx="0"/>
  <p:cmAuthor id="2" name="Microsoft Office User" initials="Office [2]" lastIdx="1" clrIdx="1"/>
  <p:cmAuthor id="3" name="Microsoft Office User" initials="Office [3]" lastIdx="1" clrIdx="2"/>
  <p:cmAuthor id="4" name="Microsoft Office User" initials="Office [4]" lastIdx="1" clrIdx="3"/>
  <p:cmAuthor id="5" name="Microsoft Office User" initials="Office [5]" lastIdx="2" clrIdx="4"/>
  <p:cmAuthor id="6" name="Microsoft Office User" initials="Office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9"/>
    <p:restoredTop sz="79627"/>
  </p:normalViewPr>
  <p:slideViewPr>
    <p:cSldViewPr snapToGrid="0" snapToObjects="1">
      <p:cViewPr varScale="1">
        <p:scale>
          <a:sx n="103" d="100"/>
          <a:sy n="103" d="100"/>
        </p:scale>
        <p:origin x="211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80962A-61F2-164E-80B0-A9CFFF9CB083}" type="datetimeFigureOut">
              <a:rPr lang="en-US" smtClean="0"/>
              <a:t>4/24/21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5A670C-E17D-9944-B07C-E05572EE6123}" type="slidenum">
              <a:rPr lang="en-US" smtClean="0"/>
              <a:t>‹#›</a:t>
            </a:fld>
            <a:endParaRPr lang="en-US"/>
          </a:p>
        </p:txBody>
      </p:sp>
    </p:spTree>
    <p:extLst>
      <p:ext uri="{BB962C8B-B14F-4D97-AF65-F5344CB8AC3E}">
        <p14:creationId xmlns:p14="http://schemas.microsoft.com/office/powerpoint/2010/main" val="4270526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400989-5A7E-444C-AA7B-4B44729D5417}" type="datetimeFigureOut">
              <a:rPr lang="en-US" smtClean="0"/>
              <a:t>4/24/21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D2DE81-2A8F-6D4C-8C44-B3403CFD3D7E}" type="slidenum">
              <a:rPr lang="en-US" smtClean="0"/>
              <a:t>‹#›</a:t>
            </a:fld>
            <a:endParaRPr lang="en-US"/>
          </a:p>
        </p:txBody>
      </p:sp>
    </p:spTree>
    <p:extLst>
      <p:ext uri="{BB962C8B-B14F-4D97-AF65-F5344CB8AC3E}">
        <p14:creationId xmlns:p14="http://schemas.microsoft.com/office/powerpoint/2010/main" val="40126767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ciencedirect.com/science?_ob=ArticleURL&amp;_udi=B6T39-3RD1R45-3X&amp;_user=127053&amp;_coverDate=11/12/1997&amp;_rdoc=20&amp;_fmt=summary&amp;_orig=browse&amp;_srch=%23toc%234941%231997%23997989998%232698!&amp;_cdi=4941&amp;_sort=d&amp;_acct=C000010458&amp;_version=1&amp;_urlVersion=0&amp;_userid=127053&amp;md5=da372a82f8108ad50e0d2d206de69b69"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Messenger_RNA" TargetMode="External"/><Relationship Id="rId3" Type="http://schemas.openxmlformats.org/officeDocument/2006/relationships/hyperlink" Target="https://en.wikipedia.org/wiki/DNA" TargetMode="External"/><Relationship Id="rId7" Type="http://schemas.openxmlformats.org/officeDocument/2006/relationships/hyperlink" Target="https://en.wikipedia.org/wiki/Transcription_(biology)"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Operon#cite_note-1" TargetMode="External"/><Relationship Id="rId11" Type="http://schemas.openxmlformats.org/officeDocument/2006/relationships/hyperlink" Target="https://en.wikipedia.org/wiki/Cistron" TargetMode="External"/><Relationship Id="rId5" Type="http://schemas.openxmlformats.org/officeDocument/2006/relationships/hyperlink" Target="https://en.wikipedia.org/wiki/Promoter_(genetics)" TargetMode="External"/><Relationship Id="rId10" Type="http://schemas.openxmlformats.org/officeDocument/2006/relationships/hyperlink" Target="https://en.wikipedia.org/wiki/RNA_splicing" TargetMode="External"/><Relationship Id="rId4" Type="http://schemas.openxmlformats.org/officeDocument/2006/relationships/hyperlink" Target="https://en.wikipedia.org/wiki/Gene" TargetMode="External"/><Relationship Id="rId9" Type="http://schemas.openxmlformats.org/officeDocument/2006/relationships/hyperlink" Target="https://en.wikipedia.org/wiki/Translation_(biolog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2DE81-2A8F-6D4C-8C44-B3403CFD3D7E}" type="slidenum">
              <a:rPr lang="en-US" smtClean="0"/>
              <a:t>10</a:t>
            </a:fld>
            <a:endParaRPr lang="en-US"/>
          </a:p>
        </p:txBody>
      </p:sp>
    </p:spTree>
    <p:extLst>
      <p:ext uri="{BB962C8B-B14F-4D97-AF65-F5344CB8AC3E}">
        <p14:creationId xmlns:p14="http://schemas.microsoft.com/office/powerpoint/2010/main" val="141725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2DE81-2A8F-6D4C-8C44-B3403CFD3D7E}" type="slidenum">
              <a:rPr lang="en-US" smtClean="0"/>
              <a:t>11</a:t>
            </a:fld>
            <a:endParaRPr lang="en-US"/>
          </a:p>
        </p:txBody>
      </p:sp>
    </p:spTree>
    <p:extLst>
      <p:ext uri="{BB962C8B-B14F-4D97-AF65-F5344CB8AC3E}">
        <p14:creationId xmlns:p14="http://schemas.microsoft.com/office/powerpoint/2010/main" val="329455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2DE81-2A8F-6D4C-8C44-B3403CFD3D7E}" type="slidenum">
              <a:rPr lang="en-US" smtClean="0"/>
              <a:t>12</a:t>
            </a:fld>
            <a:endParaRPr lang="en-US"/>
          </a:p>
        </p:txBody>
      </p:sp>
    </p:spTree>
    <p:extLst>
      <p:ext uri="{BB962C8B-B14F-4D97-AF65-F5344CB8AC3E}">
        <p14:creationId xmlns:p14="http://schemas.microsoft.com/office/powerpoint/2010/main" val="249093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Gff</a:t>
            </a:r>
            <a:r>
              <a:rPr lang="en-US" dirty="0"/>
              <a:t> or</a:t>
            </a:r>
            <a:r>
              <a:rPr lang="en-US" baseline="0" dirty="0"/>
              <a:t> </a:t>
            </a:r>
            <a:r>
              <a:rPr lang="en-US" baseline="0" dirty="0" err="1"/>
              <a:t>gtf</a:t>
            </a:r>
            <a:r>
              <a:rPr lang="en-US" baseline="0" dirty="0"/>
              <a:t> is often use in annotation tools, 9 columns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1D2DE81-2A8F-6D4C-8C44-B3403CFD3D7E}" type="slidenum">
              <a:rPr lang="en-US" smtClean="0"/>
              <a:t>13</a:t>
            </a:fld>
            <a:endParaRPr lang="en-US"/>
          </a:p>
        </p:txBody>
      </p:sp>
    </p:spTree>
    <p:extLst>
      <p:ext uri="{BB962C8B-B14F-4D97-AF65-F5344CB8AC3E}">
        <p14:creationId xmlns:p14="http://schemas.microsoft.com/office/powerpoint/2010/main" val="2490933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For sure it comes after structural prediction</a:t>
            </a:r>
            <a:r>
              <a:rPr lang="en-US" baseline="0" dirty="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14</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bacteria have a genome that consists of a single DNA molecule (i.e., one chromosome) that is several million base pairs in size and is "circular" (doesn't have ends like chromosomes of eukaryotic organisms). In addition, bacteria may have one or more smaller circular DNA molecules, called plasmids, that contain (usually) non-essential genes. </a:t>
            </a:r>
            <a:br>
              <a:rPr lang="en-US" dirty="0"/>
            </a:br>
            <a:endParaRPr lang="en-US" dirty="0"/>
          </a:p>
          <a:p>
            <a:r>
              <a:rPr lang="en-US" dirty="0"/>
              <a:t>The genome of </a:t>
            </a:r>
            <a:r>
              <a:rPr lang="en-US" i="1" dirty="0"/>
              <a:t>E. coli</a:t>
            </a:r>
            <a:r>
              <a:rPr lang="en-US" dirty="0"/>
              <a:t> (sequenced in 1997) is about 4 million base pairs with about 3000 genes. These numbers are quite average for bacteria; i.e., most have a genome size of several million base pairs containing a few thousand genes. (For example, in a study done here at Lehigh in the 1990's, we found that the pathogenic bacterium </a:t>
            </a:r>
            <a:r>
              <a:rPr lang="en-US" i="1" dirty="0"/>
              <a:t>Clostridium </a:t>
            </a:r>
            <a:r>
              <a:rPr lang="en-US" i="1" dirty="0" err="1"/>
              <a:t>difficile</a:t>
            </a:r>
            <a:r>
              <a:rPr lang="en-US" dirty="0"/>
              <a:t> has a genome size of 4.4 million base pairs ( </a:t>
            </a:r>
            <a:r>
              <a:rPr lang="en-US" dirty="0">
                <a:hlinkClick r:id="rId3"/>
              </a:rPr>
              <a:t>Norwood and Sands, </a:t>
            </a:r>
            <a:r>
              <a:rPr lang="en-US" i="1" dirty="0">
                <a:hlinkClick r:id="rId3"/>
              </a:rPr>
              <a:t>Gene </a:t>
            </a:r>
            <a:r>
              <a:rPr lang="en-US" dirty="0">
                <a:hlinkClick r:id="rId3"/>
              </a:rPr>
              <a:t>vol. 201, 159-168 (1997)</a:t>
            </a:r>
            <a:r>
              <a:rPr lang="en-US" dirty="0"/>
              <a:t> ). Thus, bacterial genomes are only about 0.1% as big as the human genome, and have about 10% as many genes as we do. </a:t>
            </a:r>
            <a:br>
              <a:rPr lang="en-US" dirty="0"/>
            </a:br>
            <a:br>
              <a:rPr lang="en-US" dirty="0"/>
            </a:br>
            <a:r>
              <a:rPr lang="en-US" dirty="0"/>
              <a:t>A comparison of those two percentages shows immediately that in bacteria the "gene density" (how many genes there are per unit length along the genome) is much higher than in humans. That is, whereas a one million base pair length in us contains on average about 10 genes, one million base pairs of bacterial DNA contains about 500 to 1000 genes. This much greater gene density is due to a combination of factors: (1) bacterial genes have no introns, (2) the average number of codons in bacterial genes is less than in human genes, (3) neighboring genes are very close together throughout the genome; i.e., there are hardly any big regions of non-coding DNA between genes.</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2</a:t>
            </a:fld>
            <a:endParaRPr lang="en-US"/>
          </a:p>
        </p:txBody>
      </p:sp>
    </p:spTree>
    <p:extLst>
      <p:ext uri="{BB962C8B-B14F-4D97-AF65-F5344CB8AC3E}">
        <p14:creationId xmlns:p14="http://schemas.microsoft.com/office/powerpoint/2010/main" val="160239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sv-SE" sz="1200" b="0" i="0" kern="1200" dirty="0">
                <a:solidFill>
                  <a:schemeClr val="tx1"/>
                </a:solidFill>
                <a:effectLst/>
                <a:latin typeface="+mn-lt"/>
                <a:ea typeface="+mn-ea"/>
                <a:cs typeface="+mn-cs"/>
              </a:rPr>
              <a:t>an </a:t>
            </a:r>
            <a:r>
              <a:rPr lang="sv-SE" sz="1200" b="1" i="0" kern="1200" dirty="0" err="1">
                <a:solidFill>
                  <a:schemeClr val="tx1"/>
                </a:solidFill>
                <a:effectLst/>
                <a:latin typeface="+mn-lt"/>
                <a:ea typeface="+mn-ea"/>
                <a:cs typeface="+mn-cs"/>
              </a:rPr>
              <a:t>operon</a:t>
            </a:r>
            <a:r>
              <a:rPr lang="sv-SE" sz="1200" b="0" i="0" kern="1200" dirty="0">
                <a:solidFill>
                  <a:schemeClr val="tx1"/>
                </a:solidFill>
                <a:effectLst/>
                <a:latin typeface="+mn-lt"/>
                <a:ea typeface="+mn-ea"/>
                <a:cs typeface="+mn-cs"/>
              </a:rPr>
              <a:t> is a </a:t>
            </a:r>
            <a:r>
              <a:rPr lang="sv-SE" sz="1200" b="0" i="0" kern="1200" dirty="0" err="1">
                <a:solidFill>
                  <a:schemeClr val="tx1"/>
                </a:solidFill>
                <a:effectLst/>
                <a:latin typeface="+mn-lt"/>
                <a:ea typeface="+mn-ea"/>
                <a:cs typeface="+mn-cs"/>
              </a:rPr>
              <a:t>functioning</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unit</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of</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3" tooltip="DNA"/>
              </a:rPr>
              <a:t>DNA</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containing</a:t>
            </a:r>
            <a:r>
              <a:rPr lang="sv-SE" sz="1200" b="0" i="0" kern="1200" dirty="0">
                <a:solidFill>
                  <a:schemeClr val="tx1"/>
                </a:solidFill>
                <a:effectLst/>
                <a:latin typeface="+mn-lt"/>
                <a:ea typeface="+mn-ea"/>
                <a:cs typeface="+mn-cs"/>
              </a:rPr>
              <a:t> a cluster </a:t>
            </a:r>
            <a:r>
              <a:rPr lang="sv-SE" sz="1200" b="0" i="0" kern="1200" dirty="0" err="1">
                <a:solidFill>
                  <a:schemeClr val="tx1"/>
                </a:solidFill>
                <a:effectLst/>
                <a:latin typeface="+mn-lt"/>
                <a:ea typeface="+mn-ea"/>
                <a:cs typeface="+mn-cs"/>
              </a:rPr>
              <a:t>of</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4" tooltip="Gene"/>
              </a:rPr>
              <a:t>genes</a:t>
            </a:r>
            <a:r>
              <a:rPr lang="sv-SE" sz="1200" b="0" i="0" kern="1200" dirty="0">
                <a:solidFill>
                  <a:schemeClr val="tx1"/>
                </a:solidFill>
                <a:effectLst/>
                <a:latin typeface="+mn-lt"/>
                <a:ea typeface="+mn-ea"/>
                <a:cs typeface="+mn-cs"/>
              </a:rPr>
              <a:t> under the </a:t>
            </a:r>
            <a:r>
              <a:rPr lang="sv-SE" sz="1200" b="0" i="0" kern="1200" dirty="0" err="1">
                <a:solidFill>
                  <a:schemeClr val="tx1"/>
                </a:solidFill>
                <a:effectLst/>
                <a:latin typeface="+mn-lt"/>
                <a:ea typeface="+mn-ea"/>
                <a:cs typeface="+mn-cs"/>
              </a:rPr>
              <a:t>control</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of</a:t>
            </a:r>
            <a:r>
              <a:rPr lang="sv-SE" sz="1200" b="0" i="0" kern="1200" dirty="0">
                <a:solidFill>
                  <a:schemeClr val="tx1"/>
                </a:solidFill>
                <a:effectLst/>
                <a:latin typeface="+mn-lt"/>
                <a:ea typeface="+mn-ea"/>
                <a:cs typeface="+mn-cs"/>
              </a:rPr>
              <a:t> a </a:t>
            </a:r>
            <a:r>
              <a:rPr lang="sv-SE" sz="1200" b="0" i="0" kern="1200" dirty="0" err="1">
                <a:solidFill>
                  <a:schemeClr val="tx1"/>
                </a:solidFill>
                <a:effectLst/>
                <a:latin typeface="+mn-lt"/>
                <a:ea typeface="+mn-ea"/>
                <a:cs typeface="+mn-cs"/>
              </a:rPr>
              <a:t>single</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5" tooltip="Promoter (genetics)"/>
              </a:rPr>
              <a:t>promoter</a:t>
            </a:r>
            <a:r>
              <a:rPr lang="sv-SE" sz="1200" b="0" i="0" kern="1200" dirty="0">
                <a:solidFill>
                  <a:schemeClr val="tx1"/>
                </a:solidFill>
                <a:effectLst/>
                <a:latin typeface="+mn-lt"/>
                <a:ea typeface="+mn-ea"/>
                <a:cs typeface="+mn-cs"/>
              </a:rPr>
              <a:t>.</a:t>
            </a:r>
            <a:r>
              <a:rPr lang="sv-SE" sz="1200" b="0" i="0" u="none" strike="noStrike" kern="1200" baseline="30000" dirty="0">
                <a:solidFill>
                  <a:schemeClr val="tx1"/>
                </a:solidFill>
                <a:effectLst/>
                <a:latin typeface="+mn-lt"/>
                <a:ea typeface="+mn-ea"/>
                <a:cs typeface="+mn-cs"/>
                <a:hlinkClick r:id="rId6"/>
              </a:rPr>
              <a:t>[1]</a:t>
            </a:r>
            <a:r>
              <a:rPr lang="sv-SE" sz="1200" b="0" i="0" kern="1200" dirty="0">
                <a:solidFill>
                  <a:schemeClr val="tx1"/>
                </a:solidFill>
                <a:effectLst/>
                <a:latin typeface="+mn-lt"/>
                <a:ea typeface="+mn-ea"/>
                <a:cs typeface="+mn-cs"/>
              </a:rPr>
              <a:t> The genes </a:t>
            </a:r>
            <a:r>
              <a:rPr lang="sv-SE" sz="1200" b="0" i="0" kern="1200" dirty="0" err="1">
                <a:solidFill>
                  <a:schemeClr val="tx1"/>
                </a:solidFill>
                <a:effectLst/>
                <a:latin typeface="+mn-lt"/>
                <a:ea typeface="+mn-ea"/>
                <a:cs typeface="+mn-cs"/>
              </a:rPr>
              <a:t>are</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7" tooltip="Transcription (biology)"/>
              </a:rPr>
              <a:t>transcribed</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together</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into</a:t>
            </a:r>
            <a:r>
              <a:rPr lang="sv-SE" sz="1200" b="0" i="0" kern="1200" dirty="0">
                <a:solidFill>
                  <a:schemeClr val="tx1"/>
                </a:solidFill>
                <a:effectLst/>
                <a:latin typeface="+mn-lt"/>
                <a:ea typeface="+mn-ea"/>
                <a:cs typeface="+mn-cs"/>
              </a:rPr>
              <a:t> an </a:t>
            </a:r>
            <a:r>
              <a:rPr lang="sv-SE" sz="1200" b="0" i="0" u="none" strike="noStrike" kern="1200" dirty="0">
                <a:solidFill>
                  <a:schemeClr val="tx1"/>
                </a:solidFill>
                <a:effectLst/>
                <a:latin typeface="+mn-lt"/>
                <a:ea typeface="+mn-ea"/>
                <a:cs typeface="+mn-cs"/>
                <a:hlinkClick r:id="rId8" tooltip="Messenger RNA"/>
              </a:rPr>
              <a:t>mRNA</a:t>
            </a:r>
            <a:r>
              <a:rPr lang="sv-SE" sz="1200" b="0" i="0" kern="1200" dirty="0">
                <a:solidFill>
                  <a:schemeClr val="tx1"/>
                </a:solidFill>
                <a:effectLst/>
                <a:latin typeface="+mn-lt"/>
                <a:ea typeface="+mn-ea"/>
                <a:cs typeface="+mn-cs"/>
              </a:rPr>
              <a:t> strand and </a:t>
            </a:r>
            <a:r>
              <a:rPr lang="sv-SE" sz="1200" b="0" i="0" kern="1200" dirty="0" err="1">
                <a:solidFill>
                  <a:schemeClr val="tx1"/>
                </a:solidFill>
                <a:effectLst/>
                <a:latin typeface="+mn-lt"/>
                <a:ea typeface="+mn-ea"/>
                <a:cs typeface="+mn-cs"/>
              </a:rPr>
              <a:t>either</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9" tooltip="Translation (biology)"/>
              </a:rPr>
              <a:t>translated</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together</a:t>
            </a:r>
            <a:r>
              <a:rPr lang="sv-SE" sz="1200" b="0" i="0" kern="1200" dirty="0">
                <a:solidFill>
                  <a:schemeClr val="tx1"/>
                </a:solidFill>
                <a:effectLst/>
                <a:latin typeface="+mn-lt"/>
                <a:ea typeface="+mn-ea"/>
                <a:cs typeface="+mn-cs"/>
              </a:rPr>
              <a:t> in the </a:t>
            </a:r>
            <a:r>
              <a:rPr lang="sv-SE" sz="1200" b="0" i="0" kern="1200" dirty="0" err="1">
                <a:solidFill>
                  <a:schemeClr val="tx1"/>
                </a:solidFill>
                <a:effectLst/>
                <a:latin typeface="+mn-lt"/>
                <a:ea typeface="+mn-ea"/>
                <a:cs typeface="+mn-cs"/>
              </a:rPr>
              <a:t>cytoplasm</a:t>
            </a:r>
            <a:r>
              <a:rPr lang="sv-SE" sz="1200" b="0" i="0" kern="1200" dirty="0">
                <a:solidFill>
                  <a:schemeClr val="tx1"/>
                </a:solidFill>
                <a:effectLst/>
                <a:latin typeface="+mn-lt"/>
                <a:ea typeface="+mn-ea"/>
                <a:cs typeface="+mn-cs"/>
              </a:rPr>
              <a:t>, or </a:t>
            </a:r>
            <a:r>
              <a:rPr lang="sv-SE" sz="1200" b="0" i="0" kern="1200" dirty="0" err="1">
                <a:solidFill>
                  <a:schemeClr val="tx1"/>
                </a:solidFill>
                <a:effectLst/>
                <a:latin typeface="+mn-lt"/>
                <a:ea typeface="+mn-ea"/>
                <a:cs typeface="+mn-cs"/>
              </a:rPr>
              <a:t>undergo</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10" tooltip="RNA splicing"/>
              </a:rPr>
              <a:t>splicing</a:t>
            </a:r>
            <a:r>
              <a:rPr lang="sv-SE" sz="1200" b="0" i="0" kern="1200" dirty="0">
                <a:solidFill>
                  <a:schemeClr val="tx1"/>
                </a:solidFill>
                <a:effectLst/>
                <a:latin typeface="+mn-lt"/>
                <a:ea typeface="+mn-ea"/>
                <a:cs typeface="+mn-cs"/>
              </a:rPr>
              <a:t> to </a:t>
            </a:r>
            <a:r>
              <a:rPr lang="sv-SE" sz="1200" b="0" i="0" kern="1200" dirty="0" err="1">
                <a:solidFill>
                  <a:schemeClr val="tx1"/>
                </a:solidFill>
                <a:effectLst/>
                <a:latin typeface="+mn-lt"/>
                <a:ea typeface="+mn-ea"/>
                <a:cs typeface="+mn-cs"/>
              </a:rPr>
              <a:t>create</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11" tooltip="Cistron"/>
              </a:rPr>
              <a:t>monocistronic</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mRNAs</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that</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are</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translated</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separately</a:t>
            </a:r>
            <a:r>
              <a:rPr lang="sv-SE" sz="1200" b="0" i="0" kern="1200" dirty="0">
                <a:solidFill>
                  <a:schemeClr val="tx1"/>
                </a:solidFill>
                <a:effectLst/>
                <a:latin typeface="+mn-lt"/>
                <a:ea typeface="+mn-ea"/>
                <a:cs typeface="+mn-cs"/>
              </a:rPr>
              <a:t>, i.e. </a:t>
            </a:r>
            <a:r>
              <a:rPr lang="sv-SE" sz="1200" b="0" i="0" kern="1200" dirty="0" err="1">
                <a:solidFill>
                  <a:schemeClr val="tx1"/>
                </a:solidFill>
                <a:effectLst/>
                <a:latin typeface="+mn-lt"/>
                <a:ea typeface="+mn-ea"/>
                <a:cs typeface="+mn-cs"/>
              </a:rPr>
              <a:t>several</a:t>
            </a:r>
            <a:r>
              <a:rPr lang="sv-SE" sz="1200" b="0" i="0" kern="1200" dirty="0">
                <a:solidFill>
                  <a:schemeClr val="tx1"/>
                </a:solidFill>
                <a:effectLst/>
                <a:latin typeface="+mn-lt"/>
                <a:ea typeface="+mn-ea"/>
                <a:cs typeface="+mn-cs"/>
              </a:rPr>
              <a:t> strands </a:t>
            </a:r>
            <a:r>
              <a:rPr lang="sv-SE" sz="1200" b="0" i="0" kern="1200" dirty="0" err="1">
                <a:solidFill>
                  <a:schemeClr val="tx1"/>
                </a:solidFill>
                <a:effectLst/>
                <a:latin typeface="+mn-lt"/>
                <a:ea typeface="+mn-ea"/>
                <a:cs typeface="+mn-cs"/>
              </a:rPr>
              <a:t>of</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mRNA</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that</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each</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encode</a:t>
            </a:r>
            <a:r>
              <a:rPr lang="sv-SE" sz="1200" b="0" i="0" kern="1200" dirty="0">
                <a:solidFill>
                  <a:schemeClr val="tx1"/>
                </a:solidFill>
                <a:effectLst/>
                <a:latin typeface="+mn-lt"/>
                <a:ea typeface="+mn-ea"/>
                <a:cs typeface="+mn-cs"/>
              </a:rPr>
              <a:t> a </a:t>
            </a:r>
            <a:r>
              <a:rPr lang="sv-SE" sz="1200" b="0" i="0" kern="1200" dirty="0" err="1">
                <a:solidFill>
                  <a:schemeClr val="tx1"/>
                </a:solidFill>
                <a:effectLst/>
                <a:latin typeface="+mn-lt"/>
                <a:ea typeface="+mn-ea"/>
                <a:cs typeface="+mn-cs"/>
              </a:rPr>
              <a:t>single</a:t>
            </a:r>
            <a:r>
              <a:rPr lang="sv-SE" sz="1200" b="0" i="0" kern="1200" dirty="0">
                <a:solidFill>
                  <a:schemeClr val="tx1"/>
                </a:solidFill>
                <a:effectLst/>
                <a:latin typeface="+mn-lt"/>
                <a:ea typeface="+mn-ea"/>
                <a:cs typeface="+mn-cs"/>
              </a:rPr>
              <a:t> gene </a:t>
            </a:r>
            <a:r>
              <a:rPr lang="sv-SE" sz="1200" b="0" i="0" kern="1200" dirty="0" err="1">
                <a:solidFill>
                  <a:schemeClr val="tx1"/>
                </a:solidFill>
                <a:effectLst/>
                <a:latin typeface="+mn-lt"/>
                <a:ea typeface="+mn-ea"/>
                <a:cs typeface="+mn-cs"/>
              </a:rPr>
              <a:t>product</a:t>
            </a:r>
            <a:r>
              <a:rPr lang="sv-SE" sz="1200" b="0" i="0" kern="1200" dirty="0">
                <a:solidFill>
                  <a:schemeClr val="tx1"/>
                </a:solidFill>
                <a:effectLst/>
                <a:latin typeface="+mn-lt"/>
                <a:ea typeface="+mn-ea"/>
                <a:cs typeface="+mn-cs"/>
              </a:rPr>
              <a:t>. </a:t>
            </a:r>
            <a:endParaRPr dirty="0"/>
          </a:p>
        </p:txBody>
      </p:sp>
    </p:spTree>
    <p:extLst>
      <p:ext uri="{BB962C8B-B14F-4D97-AF65-F5344CB8AC3E}">
        <p14:creationId xmlns:p14="http://schemas.microsoft.com/office/powerpoint/2010/main" val="93682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a:t>
            </a:r>
            <a:r>
              <a:rPr lang="en-US" baseline="0" dirty="0"/>
              <a:t> number of tools already exist to annotate genomes of bacteria, most of them are based on </a:t>
            </a:r>
            <a:r>
              <a:rPr lang="en-US" dirty="0"/>
              <a:t>homology methods to transfer information from a closely related reference genome to the new sequence. Automatic pipelines can lead to the introduction and propagation of poor annotation and errors, and it is the purpose of the manual </a:t>
            </a:r>
            <a:r>
              <a:rPr lang="en-US" dirty="0" err="1"/>
              <a:t>curation</a:t>
            </a:r>
            <a:r>
              <a:rPr lang="en-US" dirty="0"/>
              <a:t> step to catch and remove these.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Infer genes</a:t>
            </a:r>
            <a:r>
              <a:rPr lang="en-US" baseline="0" dirty="0"/>
              <a:t> structure</a:t>
            </a:r>
            <a:endParaRPr lang="en-US" dirty="0"/>
          </a:p>
          <a:p>
            <a:pPr lvl="0" rtl="0">
              <a:spcBef>
                <a:spcPts val="0"/>
              </a:spcBef>
              <a:buNone/>
            </a:pPr>
            <a:r>
              <a:rPr lang="en-US" dirty="0"/>
              <a:t>B</a:t>
            </a:r>
            <a:r>
              <a:rPr lang="sv-SE" dirty="0"/>
              <a:t>est is a mixed </a:t>
            </a:r>
            <a:r>
              <a:rPr lang="sv-SE" dirty="0" err="1"/>
              <a:t>of</a:t>
            </a:r>
            <a:r>
              <a:rPr lang="sv-SE" dirty="0"/>
              <a:t> </a:t>
            </a:r>
            <a:r>
              <a:rPr lang="sv-SE" dirty="0" err="1"/>
              <a:t>both</a:t>
            </a:r>
            <a:r>
              <a:rPr lang="sv-SE" dirty="0"/>
              <a:t> </a:t>
            </a:r>
            <a:r>
              <a:rPr lang="sv-SE" dirty="0" err="1"/>
              <a:t>strategies</a:t>
            </a:r>
            <a:endParaRPr dirty="0"/>
          </a:p>
        </p:txBody>
      </p:sp>
    </p:spTree>
    <p:extLst>
      <p:ext uri="{BB962C8B-B14F-4D97-AF65-F5344CB8AC3E}">
        <p14:creationId xmlns:p14="http://schemas.microsoft.com/office/powerpoint/2010/main" val="193129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sv-SE" dirty="0" err="1"/>
              <a:t>BASys</a:t>
            </a:r>
            <a:endParaRPr dirty="0"/>
          </a:p>
        </p:txBody>
      </p:sp>
    </p:spTree>
    <p:extLst>
      <p:ext uri="{BB962C8B-B14F-4D97-AF65-F5344CB8AC3E}">
        <p14:creationId xmlns:p14="http://schemas.microsoft.com/office/powerpoint/2010/main" val="785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am now going to present you </a:t>
            </a:r>
            <a:r>
              <a:rPr lang="en-US" baseline="0" dirty="0" err="1"/>
              <a:t>prokka</a:t>
            </a:r>
            <a:r>
              <a:rPr lang="en-US" baseline="0" dirty="0"/>
              <a:t> as it is the tool that we are using, it is a fast tools</a:t>
            </a:r>
          </a:p>
          <a:p>
            <a:r>
              <a:rPr lang="en-US" baseline="0" dirty="0"/>
              <a:t>NCBI </a:t>
            </a:r>
            <a:r>
              <a:rPr lang="en-US" baseline="0" dirty="0" err="1"/>
              <a:t>genbak</a:t>
            </a:r>
            <a:r>
              <a:rPr lang="en-US" baseline="0" dirty="0"/>
              <a:t> submitter, ENA submitter</a:t>
            </a:r>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6</a:t>
            </a:fld>
            <a:endParaRPr lang="en-US"/>
          </a:p>
        </p:txBody>
      </p:sp>
    </p:spTree>
    <p:extLst>
      <p:ext uri="{BB962C8B-B14F-4D97-AF65-F5344CB8AC3E}">
        <p14:creationId xmlns:p14="http://schemas.microsoft.com/office/powerpoint/2010/main" val="383247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some</a:t>
            </a:r>
            <a:r>
              <a:rPr lang="en-US" baseline="0" dirty="0"/>
              <a:t> example</a:t>
            </a:r>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7</a:t>
            </a:fld>
            <a:endParaRPr lang="en-US"/>
          </a:p>
        </p:txBody>
      </p:sp>
    </p:spTree>
    <p:extLst>
      <p:ext uri="{BB962C8B-B14F-4D97-AF65-F5344CB8AC3E}">
        <p14:creationId xmlns:p14="http://schemas.microsoft.com/office/powerpoint/2010/main" val="3810872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stages methods</a:t>
            </a:r>
          </a:p>
          <a:p>
            <a:pPr marL="457200" lvl="0" indent="-419100" rtl="0">
              <a:spcBef>
                <a:spcPts val="0"/>
              </a:spcBef>
              <a:buClr>
                <a:schemeClr val="dk1"/>
              </a:buClr>
              <a:buSzPct val="100000"/>
              <a:buFont typeface="Arial"/>
              <a:buChar char="●"/>
            </a:pPr>
            <a:r>
              <a:rPr lang="en-GB" sz="2400" dirty="0"/>
              <a:t>Facts</a:t>
            </a:r>
          </a:p>
          <a:p>
            <a:pPr marL="914400" lvl="1" indent="-381000" rtl="0">
              <a:spcBef>
                <a:spcPts val="0"/>
              </a:spcBef>
              <a:buClr>
                <a:schemeClr val="dk1"/>
              </a:buClr>
              <a:buSzPct val="80000"/>
              <a:buFont typeface="Courier New"/>
              <a:buChar char="o"/>
            </a:pPr>
            <a:r>
              <a:rPr lang="en-GB" sz="2400" dirty="0"/>
              <a:t>searching against smaller databases is faster</a:t>
            </a:r>
          </a:p>
          <a:p>
            <a:pPr marL="914400" lvl="1" indent="-381000" rtl="0">
              <a:spcBef>
                <a:spcPts val="0"/>
              </a:spcBef>
              <a:buClr>
                <a:schemeClr val="dk1"/>
              </a:buClr>
              <a:buSzPct val="80000"/>
              <a:buFont typeface="Courier New"/>
              <a:buChar char="o"/>
            </a:pPr>
            <a:r>
              <a:rPr lang="en-GB" sz="2400" dirty="0"/>
              <a:t>searching against similar sequences is faster</a:t>
            </a:r>
            <a:br>
              <a:rPr lang="en-GB" sz="2400" dirty="0"/>
            </a:br>
            <a:endParaRPr lang="en-GB" sz="2400" dirty="0"/>
          </a:p>
          <a:p>
            <a:pPr marL="457200" lvl="0" indent="-419100" rtl="0">
              <a:spcBef>
                <a:spcPts val="0"/>
              </a:spcBef>
              <a:buClr>
                <a:schemeClr val="dk1"/>
              </a:buClr>
              <a:buSzPct val="100000"/>
              <a:buFont typeface="Arial"/>
              <a:buChar char="●"/>
            </a:pPr>
            <a:r>
              <a:rPr lang="en-GB" sz="2400" dirty="0"/>
              <a:t>Idea</a:t>
            </a:r>
          </a:p>
          <a:p>
            <a:pPr marL="914400" lvl="1" indent="-381000" rtl="0">
              <a:spcBef>
                <a:spcPts val="0"/>
              </a:spcBef>
              <a:buClr>
                <a:schemeClr val="dk1"/>
              </a:buClr>
              <a:buSzPct val="80000"/>
              <a:buFont typeface="Courier New"/>
              <a:buChar char="o"/>
            </a:pPr>
            <a:r>
              <a:rPr lang="en-GB" sz="2400" dirty="0"/>
              <a:t>start with small set of close proteins</a:t>
            </a:r>
          </a:p>
          <a:p>
            <a:pPr marL="914400" lvl="1" indent="-381000" rtl="0">
              <a:spcBef>
                <a:spcPts val="0"/>
              </a:spcBef>
              <a:buClr>
                <a:schemeClr val="dk1"/>
              </a:buClr>
              <a:buSzPct val="80000"/>
              <a:buFont typeface="Courier New"/>
              <a:buChar char="o"/>
            </a:pPr>
            <a:r>
              <a:rPr lang="en-GB" sz="2400" dirty="0"/>
              <a:t>advance to larger sets of more distant proteins</a:t>
            </a:r>
          </a:p>
          <a:p>
            <a:pPr marL="914400" lvl="1" indent="-381000" rtl="0">
              <a:spcBef>
                <a:spcPts val="0"/>
              </a:spcBef>
              <a:buClr>
                <a:schemeClr val="dk1"/>
              </a:buClr>
              <a:buSzPct val="80000"/>
              <a:buFont typeface="Courier New"/>
              <a:buChar char="o"/>
            </a:pPr>
            <a:endParaRPr lang="en-GB" sz="2400" dirty="0"/>
          </a:p>
          <a:p>
            <a:pPr marL="457200" lvl="0" indent="-419100" rtl="0">
              <a:spcBef>
                <a:spcPts val="0"/>
              </a:spcBef>
              <a:buClr>
                <a:schemeClr val="dk1"/>
              </a:buClr>
              <a:buSzPct val="100000"/>
              <a:buFont typeface="Arial"/>
              <a:buChar char="●"/>
            </a:pPr>
            <a:r>
              <a:rPr lang="en-GB" sz="2400" dirty="0" err="1"/>
              <a:t>Prokka</a:t>
            </a:r>
            <a:endParaRPr lang="en-GB" sz="2400" dirty="0"/>
          </a:p>
          <a:p>
            <a:pPr marL="914400" lvl="1" indent="-381000" rtl="0">
              <a:spcBef>
                <a:spcPts val="0"/>
              </a:spcBef>
              <a:buClr>
                <a:schemeClr val="dk1"/>
              </a:buClr>
              <a:buSzPct val="80000"/>
              <a:buFont typeface="Courier New"/>
              <a:buChar char="o"/>
            </a:pPr>
            <a:r>
              <a:rPr lang="en-GB" sz="2400" dirty="0"/>
              <a:t>your own custom "trusted" set (optional)</a:t>
            </a:r>
          </a:p>
          <a:p>
            <a:pPr marL="914400" lvl="1" indent="-381000" rtl="0">
              <a:spcBef>
                <a:spcPts val="0"/>
              </a:spcBef>
              <a:buClr>
                <a:schemeClr val="dk1"/>
              </a:buClr>
              <a:buSzPct val="80000"/>
              <a:buFont typeface="Courier New"/>
              <a:buChar char="o"/>
            </a:pPr>
            <a:r>
              <a:rPr lang="en-GB" sz="2400" b="1" dirty="0"/>
              <a:t>core bacterial proteome (default)</a:t>
            </a:r>
          </a:p>
          <a:p>
            <a:pPr marL="914400" lvl="1" indent="-381000" rtl="0">
              <a:spcBef>
                <a:spcPts val="0"/>
              </a:spcBef>
              <a:buClr>
                <a:schemeClr val="dk1"/>
              </a:buClr>
              <a:buSzPct val="80000"/>
              <a:buFont typeface="Courier New"/>
              <a:buChar char="o"/>
            </a:pPr>
            <a:r>
              <a:rPr lang="en-GB" sz="2400" dirty="0"/>
              <a:t>genus specific proteome (optional)</a:t>
            </a:r>
          </a:p>
          <a:p>
            <a:pPr marL="914400" lvl="1" indent="-381000" rtl="0">
              <a:spcBef>
                <a:spcPts val="0"/>
              </a:spcBef>
              <a:buClr>
                <a:schemeClr val="dk1"/>
              </a:buClr>
              <a:buSzPct val="80000"/>
              <a:buFont typeface="Courier New"/>
              <a:buChar char="o"/>
            </a:pPr>
            <a:r>
              <a:rPr lang="en-GB" sz="2400" dirty="0"/>
              <a:t>whole protein HMMs: PRK clusters, </a:t>
            </a:r>
            <a:r>
              <a:rPr lang="en-GB" sz="2400" dirty="0" err="1"/>
              <a:t>TIGRfams</a:t>
            </a:r>
            <a:endParaRPr lang="en-GB" sz="2400" dirty="0"/>
          </a:p>
          <a:p>
            <a:pPr marL="914400" lvl="1" indent="-381000" rtl="0">
              <a:spcBef>
                <a:spcPts val="0"/>
              </a:spcBef>
              <a:buClr>
                <a:schemeClr val="dk1"/>
              </a:buClr>
              <a:buSzPct val="80000"/>
              <a:buFont typeface="Courier New"/>
              <a:buChar char="o"/>
            </a:pPr>
            <a:r>
              <a:rPr lang="en-GB" sz="2400" dirty="0"/>
              <a:t>protein domain HMMs: </a:t>
            </a:r>
            <a:r>
              <a:rPr lang="en-GB" sz="2400" dirty="0" err="1"/>
              <a:t>Pfam</a:t>
            </a:r>
            <a:endParaRPr lang="en-GB" sz="2400" dirty="0"/>
          </a:p>
          <a:p>
            <a:pPr marL="533400" lvl="1" indent="0" rtl="0">
              <a:spcBef>
                <a:spcPts val="0"/>
              </a:spcBef>
              <a:buClr>
                <a:schemeClr val="dk1"/>
              </a:buClr>
              <a:buSzPct val="80000"/>
              <a:buFont typeface="Courier New"/>
              <a:buNone/>
            </a:pPr>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8</a:t>
            </a:fld>
            <a:endParaRPr lang="en-US"/>
          </a:p>
        </p:txBody>
      </p:sp>
    </p:spTree>
    <p:extLst>
      <p:ext uri="{BB962C8B-B14F-4D97-AF65-F5344CB8AC3E}">
        <p14:creationId xmlns:p14="http://schemas.microsoft.com/office/powerpoint/2010/main" val="3009722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sz="2400" dirty="0" err="1"/>
              <a:t>Prokka</a:t>
            </a:r>
            <a:r>
              <a:rPr lang="en-GB" sz="2400" dirty="0"/>
              <a:t> has genus specific databases</a:t>
            </a:r>
          </a:p>
          <a:p>
            <a:pPr marL="914400" lvl="1" indent="-381000" rtl="0">
              <a:spcBef>
                <a:spcPts val="0"/>
              </a:spcBef>
              <a:buClr>
                <a:schemeClr val="dk1"/>
              </a:buClr>
              <a:buSzPct val="80000"/>
              <a:buFont typeface="Courier New"/>
              <a:buChar char="o"/>
            </a:pPr>
            <a:r>
              <a:rPr lang="en-GB" sz="2400" dirty="0"/>
              <a:t>aim to capture "genus specific" naming conventions</a:t>
            </a:r>
          </a:p>
          <a:p>
            <a:pPr marL="914400" lvl="1" indent="-381000" rtl="0">
              <a:spcBef>
                <a:spcPts val="0"/>
              </a:spcBef>
              <a:buClr>
                <a:schemeClr val="dk1"/>
              </a:buClr>
              <a:buSzPct val="80000"/>
              <a:buFont typeface="Courier New"/>
              <a:buChar char="o"/>
            </a:pPr>
            <a:r>
              <a:rPr lang="en-GB" sz="2400" dirty="0"/>
              <a:t>derived from proteins in completed genomes</a:t>
            </a:r>
          </a:p>
          <a:p>
            <a:pPr marL="914400" lvl="1" indent="-381000" rtl="0">
              <a:spcBef>
                <a:spcPts val="0"/>
              </a:spcBef>
              <a:buClr>
                <a:schemeClr val="dk1"/>
              </a:buClr>
              <a:buSzPct val="80000"/>
              <a:buFont typeface="Courier New"/>
              <a:buChar char="o"/>
            </a:pPr>
            <a:r>
              <a:rPr lang="en-GB" sz="2400" dirty="0"/>
              <a:t>proteins are clustered and majority annotation wins</a:t>
            </a:r>
          </a:p>
          <a:p>
            <a:pPr marL="914400" lvl="1" indent="-381000" rtl="0">
              <a:spcBef>
                <a:spcPts val="0"/>
              </a:spcBef>
              <a:buClr>
                <a:schemeClr val="dk1"/>
              </a:buClr>
              <a:buSzPct val="80000"/>
              <a:buFont typeface="Courier New"/>
              <a:buChar char="o"/>
            </a:pPr>
            <a:r>
              <a:rPr lang="en-GB" sz="2400" dirty="0"/>
              <a:t>some annotations are rubbish though</a:t>
            </a:r>
            <a:br>
              <a:rPr lang="en-GB" sz="2400" dirty="0"/>
            </a:br>
            <a:endParaRPr lang="en-GB" sz="2400" dirty="0"/>
          </a:p>
          <a:p>
            <a:pPr lvl="0" rtl="0">
              <a:spcBef>
                <a:spcPts val="0"/>
              </a:spcBef>
              <a:buNone/>
            </a:pPr>
            <a:endParaRPr dirty="0"/>
          </a:p>
        </p:txBody>
      </p:sp>
    </p:spTree>
    <p:extLst>
      <p:ext uri="{BB962C8B-B14F-4D97-AF65-F5344CB8AC3E}">
        <p14:creationId xmlns:p14="http://schemas.microsoft.com/office/powerpoint/2010/main" val="26945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a:t>Klicka här för att ändra format</a:t>
            </a:r>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a:t>Klicka här för att ändra format på bakgrundstexten</a:t>
            </a:r>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Date Placeholder 2"/>
          <p:cNvSpPr>
            <a:spLocks noGrp="1"/>
          </p:cNvSpPr>
          <p:nvPr>
            <p:ph type="dt" sz="half" idx="10"/>
          </p:nvPr>
        </p:nvSpPr>
        <p:spPr/>
        <p:txBody>
          <a:bodyPr/>
          <a:lstStyle/>
          <a:p>
            <a:fld id="{5912A5B3-F70C-C041-8E9F-31DE6412BBEC}" type="datetime1">
              <a:rPr lang="sv-SE" smtClean="0"/>
              <a:pPr/>
              <a:t>2021-04-24</a:t>
            </a:fld>
            <a:endParaRPr lang="sv-SE" dirty="0"/>
          </a:p>
        </p:txBody>
      </p:sp>
      <p:sp>
        <p:nvSpPr>
          <p:cNvPr id="4" name="Footer Placeholder 3"/>
          <p:cNvSpPr>
            <a:spLocks noGrp="1"/>
          </p:cNvSpPr>
          <p:nvPr>
            <p:ph type="ftr" sz="quarter" idx="11"/>
          </p:nvPr>
        </p:nvSpPr>
        <p:spPr/>
        <p:txBody>
          <a:bodyPr/>
          <a:lstStyle/>
          <a:p>
            <a:endParaRPr lang="sv-SE"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26669507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2A5B3-F70C-C041-8E9F-31DE6412BBEC}" type="datetime1">
              <a:rPr lang="sv-SE" smtClean="0"/>
              <a:pPr/>
              <a:t>2021-04-24</a:t>
            </a:fld>
            <a:endParaRPr lang="sv-SE" dirty="0"/>
          </a:p>
        </p:txBody>
      </p:sp>
      <p:sp>
        <p:nvSpPr>
          <p:cNvPr id="3" name="Footer Placeholder 2"/>
          <p:cNvSpPr>
            <a:spLocks noGrp="1"/>
          </p:cNvSpPr>
          <p:nvPr>
            <p:ph type="ftr" sz="quarter" idx="11"/>
          </p:nvPr>
        </p:nvSpPr>
        <p:spPr/>
        <p:txBody>
          <a:bodyPr/>
          <a:lstStyle/>
          <a:p>
            <a:endParaRPr lang="sv-SE"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12516001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Click to edit Master text styles</a:t>
            </a:r>
          </a:p>
        </p:txBody>
      </p:sp>
      <p:sp>
        <p:nvSpPr>
          <p:cNvPr id="5" name="Date Placeholder 4"/>
          <p:cNvSpPr>
            <a:spLocks noGrp="1"/>
          </p:cNvSpPr>
          <p:nvPr>
            <p:ph type="dt" sz="half" idx="10"/>
          </p:nvPr>
        </p:nvSpPr>
        <p:spPr/>
        <p:txBody>
          <a:bodyPr/>
          <a:lstStyle/>
          <a:p>
            <a:fld id="{5912A5B3-F70C-C041-8E9F-31DE6412BBEC}" type="datetime1">
              <a:rPr lang="sv-SE" smtClean="0"/>
              <a:pPr/>
              <a:t>2021-04-24</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23738932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Click to edit Master text styles</a:t>
            </a:r>
          </a:p>
        </p:txBody>
      </p:sp>
      <p:sp>
        <p:nvSpPr>
          <p:cNvPr id="5" name="Date Placeholder 4"/>
          <p:cNvSpPr>
            <a:spLocks noGrp="1"/>
          </p:cNvSpPr>
          <p:nvPr>
            <p:ph type="dt" sz="half" idx="10"/>
          </p:nvPr>
        </p:nvSpPr>
        <p:spPr/>
        <p:txBody>
          <a:bodyPr/>
          <a:lstStyle/>
          <a:p>
            <a:fld id="{5912A5B3-F70C-C041-8E9F-31DE6412BBEC}" type="datetime1">
              <a:rPr lang="sv-SE" smtClean="0"/>
              <a:pPr/>
              <a:t>2021-04-24</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22841469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2021-04-24</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52302129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2021-04-24</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95283447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p>
        </p:txBody>
      </p:sp>
    </p:spTree>
    <p:extLst>
      <p:ext uri="{BB962C8B-B14F-4D97-AF65-F5344CB8AC3E}">
        <p14:creationId xmlns:p14="http://schemas.microsoft.com/office/powerpoint/2010/main" val="916344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a:solidFill>
                  <a:srgbClr val="000000"/>
                </a:solidFill>
                <a:latin typeface="ArialMT"/>
              </a:rPr>
              <a:t>SciLifeLab</a:t>
            </a:r>
            <a:r>
              <a:rPr lang="sv-SE" sz="2000" baseline="30000" dirty="0">
                <a:solidFill>
                  <a:srgbClr val="000000"/>
                </a:solidFill>
                <a:latin typeface="ArialMT"/>
              </a:rPr>
              <a:t> has </a:t>
            </a:r>
            <a:r>
              <a:rPr lang="sv-SE" sz="2000" baseline="30000" dirty="0" err="1">
                <a:solidFill>
                  <a:srgbClr val="000000"/>
                </a:solidFill>
                <a:latin typeface="ArialMT"/>
              </a:rPr>
              <a:t>been</a:t>
            </a:r>
            <a:r>
              <a:rPr lang="sv-SE" sz="2000" baseline="30000" dirty="0">
                <a:solidFill>
                  <a:srgbClr val="000000"/>
                </a:solidFill>
                <a:latin typeface="ArialMT"/>
              </a:rPr>
              <a:t> </a:t>
            </a:r>
            <a:r>
              <a:rPr lang="sv-SE" sz="2000" baseline="30000" dirty="0" err="1">
                <a:solidFill>
                  <a:srgbClr val="000000"/>
                </a:solidFill>
                <a:latin typeface="ArialMT"/>
              </a:rPr>
              <a:t>created</a:t>
            </a:r>
            <a:r>
              <a:rPr lang="sv-SE" sz="2000" baseline="30000" dirty="0">
                <a:solidFill>
                  <a:srgbClr val="000000"/>
                </a:solidFill>
                <a:latin typeface="ArialMT"/>
              </a:rPr>
              <a:t> by the </a:t>
            </a:r>
            <a:r>
              <a:rPr lang="sv-SE" sz="2000" baseline="30000" dirty="0" err="1">
                <a:solidFill>
                  <a:srgbClr val="000000"/>
                </a:solidFill>
                <a:latin typeface="ArialMT"/>
              </a:rPr>
              <a:t>coordinated</a:t>
            </a:r>
            <a:r>
              <a:rPr lang="sv-SE" sz="2000" baseline="30000" dirty="0">
                <a:solidFill>
                  <a:srgbClr val="000000"/>
                </a:solidFill>
                <a:latin typeface="ArialMT"/>
              </a:rPr>
              <a:t> </a:t>
            </a:r>
            <a:br>
              <a:rPr lang="sv-SE" sz="2000" baseline="30000" dirty="0">
                <a:solidFill>
                  <a:srgbClr val="000000"/>
                </a:solidFill>
                <a:latin typeface="ArialMT"/>
              </a:rPr>
            </a:br>
            <a:r>
              <a:rPr lang="sv-SE" sz="2000" baseline="30000" dirty="0" err="1">
                <a:solidFill>
                  <a:srgbClr val="000000"/>
                </a:solidFill>
                <a:latin typeface="ArialMT"/>
              </a:rPr>
              <a:t>effort</a:t>
            </a:r>
            <a:r>
              <a:rPr lang="sv-SE" sz="2000" baseline="30000" dirty="0">
                <a:solidFill>
                  <a:srgbClr val="000000"/>
                </a:solidFill>
                <a:latin typeface="ArialMT"/>
              </a:rPr>
              <a:t> of </a:t>
            </a:r>
            <a:r>
              <a:rPr lang="sv-SE" sz="2000" baseline="30000" dirty="0" err="1">
                <a:solidFill>
                  <a:srgbClr val="000000"/>
                </a:solidFill>
                <a:latin typeface="ArialMT"/>
              </a:rPr>
              <a:t>four</a:t>
            </a:r>
            <a:r>
              <a:rPr lang="sv-SE" sz="2000" baseline="30000" dirty="0">
                <a:solidFill>
                  <a:srgbClr val="000000"/>
                </a:solidFill>
                <a:latin typeface="ArialMT"/>
              </a:rPr>
              <a:t> </a:t>
            </a:r>
            <a:r>
              <a:rPr lang="sv-SE" sz="2000" baseline="30000" dirty="0" err="1">
                <a:solidFill>
                  <a:srgbClr val="000000"/>
                </a:solidFill>
                <a:latin typeface="ArialMT"/>
              </a:rPr>
              <a:t>universities</a:t>
            </a:r>
            <a:r>
              <a:rPr lang="sv-SE" sz="2000" baseline="30000" dirty="0">
                <a:solidFill>
                  <a:srgbClr val="000000"/>
                </a:solidFill>
                <a:latin typeface="ArialMT"/>
              </a:rPr>
              <a:t> in Stockholm and Uppsala: Stockholm University, the Karolinska Institutet, KTH Royal </a:t>
            </a:r>
            <a:r>
              <a:rPr lang="sv-SE" sz="2000" baseline="30000" dirty="0" err="1">
                <a:solidFill>
                  <a:srgbClr val="000000"/>
                </a:solidFill>
                <a:latin typeface="ArialMT"/>
              </a:rPr>
              <a:t>Institute</a:t>
            </a:r>
            <a:r>
              <a:rPr lang="sv-SE" sz="2000" baseline="30000" dirty="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dirty="0"/>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21282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a:t>Klicka här för att ändra format</a:t>
            </a:r>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a:t>Klicka här för att ändra format på bakgrundstexten</a:t>
            </a:r>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63155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a:solidFill>
                  <a:srgbClr val="000000"/>
                </a:solidFill>
                <a:latin typeface="ArialMT"/>
              </a:rPr>
              <a:t>SciLifeLab</a:t>
            </a:r>
            <a:r>
              <a:rPr lang="sv-SE" sz="2000" baseline="30000" dirty="0">
                <a:solidFill>
                  <a:srgbClr val="000000"/>
                </a:solidFill>
                <a:latin typeface="ArialMT"/>
              </a:rPr>
              <a:t> has </a:t>
            </a:r>
            <a:r>
              <a:rPr lang="sv-SE" sz="2000" baseline="30000" dirty="0" err="1">
                <a:solidFill>
                  <a:srgbClr val="000000"/>
                </a:solidFill>
                <a:latin typeface="ArialMT"/>
              </a:rPr>
              <a:t>been</a:t>
            </a:r>
            <a:r>
              <a:rPr lang="sv-SE" sz="2000" baseline="30000" dirty="0">
                <a:solidFill>
                  <a:srgbClr val="000000"/>
                </a:solidFill>
                <a:latin typeface="ArialMT"/>
              </a:rPr>
              <a:t> </a:t>
            </a:r>
            <a:r>
              <a:rPr lang="sv-SE" sz="2000" baseline="30000" dirty="0" err="1">
                <a:solidFill>
                  <a:srgbClr val="000000"/>
                </a:solidFill>
                <a:latin typeface="ArialMT"/>
              </a:rPr>
              <a:t>created</a:t>
            </a:r>
            <a:r>
              <a:rPr lang="sv-SE" sz="2000" baseline="30000" dirty="0">
                <a:solidFill>
                  <a:srgbClr val="000000"/>
                </a:solidFill>
                <a:latin typeface="ArialMT"/>
              </a:rPr>
              <a:t> by the </a:t>
            </a:r>
            <a:r>
              <a:rPr lang="sv-SE" sz="2000" baseline="30000" dirty="0" err="1">
                <a:solidFill>
                  <a:srgbClr val="000000"/>
                </a:solidFill>
                <a:latin typeface="ArialMT"/>
              </a:rPr>
              <a:t>coordinated</a:t>
            </a:r>
            <a:r>
              <a:rPr lang="sv-SE" sz="2000" baseline="30000" dirty="0">
                <a:solidFill>
                  <a:srgbClr val="000000"/>
                </a:solidFill>
                <a:latin typeface="ArialMT"/>
              </a:rPr>
              <a:t> </a:t>
            </a:r>
            <a:br>
              <a:rPr lang="sv-SE" sz="2000" baseline="30000" dirty="0">
                <a:solidFill>
                  <a:srgbClr val="000000"/>
                </a:solidFill>
                <a:latin typeface="ArialMT"/>
              </a:rPr>
            </a:br>
            <a:r>
              <a:rPr lang="sv-SE" sz="2000" baseline="30000" dirty="0" err="1">
                <a:solidFill>
                  <a:srgbClr val="000000"/>
                </a:solidFill>
                <a:latin typeface="ArialMT"/>
              </a:rPr>
              <a:t>effort</a:t>
            </a:r>
            <a:r>
              <a:rPr lang="sv-SE" sz="2000" baseline="30000" dirty="0">
                <a:solidFill>
                  <a:srgbClr val="000000"/>
                </a:solidFill>
                <a:latin typeface="ArialMT"/>
              </a:rPr>
              <a:t> of </a:t>
            </a:r>
            <a:r>
              <a:rPr lang="sv-SE" sz="2000" baseline="30000" dirty="0" err="1">
                <a:solidFill>
                  <a:srgbClr val="000000"/>
                </a:solidFill>
                <a:latin typeface="ArialMT"/>
              </a:rPr>
              <a:t>four</a:t>
            </a:r>
            <a:r>
              <a:rPr lang="sv-SE" sz="2000" baseline="30000" dirty="0">
                <a:solidFill>
                  <a:srgbClr val="000000"/>
                </a:solidFill>
                <a:latin typeface="ArialMT"/>
              </a:rPr>
              <a:t> </a:t>
            </a:r>
            <a:r>
              <a:rPr lang="sv-SE" sz="2000" baseline="30000" dirty="0" err="1">
                <a:solidFill>
                  <a:srgbClr val="000000"/>
                </a:solidFill>
                <a:latin typeface="ArialMT"/>
              </a:rPr>
              <a:t>universities</a:t>
            </a:r>
            <a:r>
              <a:rPr lang="sv-SE" sz="2000" baseline="30000" dirty="0">
                <a:solidFill>
                  <a:srgbClr val="000000"/>
                </a:solidFill>
                <a:latin typeface="ArialMT"/>
              </a:rPr>
              <a:t> in Stockholm and Uppsala: Stockholm University, the Karolinska Institutet, KTH Royal </a:t>
            </a:r>
            <a:r>
              <a:rPr lang="sv-SE" sz="2000" baseline="30000" dirty="0" err="1">
                <a:solidFill>
                  <a:srgbClr val="000000"/>
                </a:solidFill>
                <a:latin typeface="ArialMT"/>
              </a:rPr>
              <a:t>Institute</a:t>
            </a:r>
            <a:r>
              <a:rPr lang="sv-SE" sz="2000" baseline="30000" dirty="0">
                <a:solidFill>
                  <a:srgbClr val="000000"/>
                </a:solidFill>
                <a:latin typeface="ArialMT"/>
              </a:rPr>
              <a:t> of Technology and Uppsala University.</a:t>
            </a:r>
          </a:p>
        </p:txBody>
      </p:sp>
      <p:pic>
        <p:nvPicPr>
          <p:cNvPr id="8" name="Bildobjekt 7" descr="universitet_logotyper_liggande.png"/>
          <p:cNvPicPr>
            <a:picLocks noChangeAspect="1"/>
          </p:cNvPicPr>
          <p:nvPr userDrawn="1"/>
        </p:nvPicPr>
        <p:blipFill>
          <a:blip r:embed="rId2"/>
          <a:stretch>
            <a:fillRect/>
          </a:stretch>
        </p:blipFill>
        <p:spPr>
          <a:xfrm>
            <a:off x="2200370" y="543985"/>
            <a:ext cx="3222111" cy="616251"/>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286B86AA-7580-F842-83FA-C50E2B51FCFD}"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a:xfrm>
            <a:off x="6553199" y="6356350"/>
            <a:ext cx="2298547" cy="365125"/>
          </a:xfrm>
          <a:prstGeom prst="rect">
            <a:avLst/>
          </a:prstGeom>
        </p:spPr>
        <p:txBody>
          <a:bodyPr/>
          <a:lstStyle/>
          <a:p>
            <a:fld id="{97DED537-10C4-8C40-8E87-51060FF45365}" type="slidenum">
              <a:rPr lang="sv-SE" smtClean="0"/>
              <a:pPr/>
              <a:t>‹#›</a:t>
            </a:fld>
            <a:endParaRPr lang="sv-SE"/>
          </a:p>
        </p:txBody>
      </p:sp>
      <p:sp>
        <p:nvSpPr>
          <p:cNvPr id="7" name="Platshållare för rubrik 1"/>
          <p:cNvSpPr>
            <a:spLocks noGrp="1"/>
          </p:cNvSpPr>
          <p:nvPr>
            <p:ph type="title"/>
          </p:nvPr>
        </p:nvSpPr>
        <p:spPr>
          <a:xfrm>
            <a:off x="1502592" y="207284"/>
            <a:ext cx="5453728" cy="572089"/>
          </a:xfrm>
          <a:prstGeom prst="rect">
            <a:avLst/>
          </a:prstGeom>
          <a:ln>
            <a:noFill/>
          </a:ln>
        </p:spPr>
        <p:txBody>
          <a:bodyPr vert="horz" lIns="0" tIns="0" rIns="0" bIns="0" rtlCol="0" anchor="t" anchorCtr="0">
            <a:normAutofit/>
          </a:bodyPr>
          <a:lstStyle/>
          <a:p>
            <a:r>
              <a:rPr lang="sv-SE"/>
              <a:t>Click to edit Master title style</a:t>
            </a:r>
            <a:endParaRPr lang="sv-SE" dirty="0"/>
          </a:p>
        </p:txBody>
      </p:sp>
      <p:sp>
        <p:nvSpPr>
          <p:cNvPr id="8" name="Platshållare för text 2"/>
          <p:cNvSpPr>
            <a:spLocks noGrp="1"/>
          </p:cNvSpPr>
          <p:nvPr>
            <p:ph idx="1" hasCustomPrompt="1"/>
          </p:nvPr>
        </p:nvSpPr>
        <p:spPr>
          <a:xfrm>
            <a:off x="307886" y="1173870"/>
            <a:ext cx="8543861" cy="4952293"/>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a:t>Klicka här för att ändra format</a:t>
            </a:r>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a:t>Klicka här för att ändra format på bakgrundstexten</a:t>
            </a:r>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631559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lgn="l">
              <a:defRPr>
                <a:solidFill>
                  <a:srgbClr val="000000"/>
                </a:solidFill>
              </a:defRPr>
            </a:lvl1pPr>
          </a:lstStyle>
          <a:p>
            <a:r>
              <a:rPr lang="sv-SE"/>
              <a:t>Click to edit Master title style</a:t>
            </a:r>
            <a:endParaRPr lang="en-US" dirty="0"/>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4/24/21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4/24/21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4/24/21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4/24/21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4/24/21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a:t>Klicka här för att ändra format</a:t>
            </a:r>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a:t>Klicka här för att ändra format på bakgrundstexten</a:t>
            </a:r>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631559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4/24/21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p>
        </p:txBody>
      </p:sp>
    </p:spTree>
    <p:extLst>
      <p:ext uri="{BB962C8B-B14F-4D97-AF65-F5344CB8AC3E}">
        <p14:creationId xmlns:p14="http://schemas.microsoft.com/office/powerpoint/2010/main" val="9163447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a:solidFill>
                  <a:srgbClr val="000000"/>
                </a:solidFill>
                <a:latin typeface="ArialMT"/>
              </a:rPr>
              <a:t>SciLifeLab</a:t>
            </a:r>
            <a:r>
              <a:rPr lang="sv-SE" sz="2000" baseline="30000" dirty="0">
                <a:solidFill>
                  <a:srgbClr val="000000"/>
                </a:solidFill>
                <a:latin typeface="ArialMT"/>
              </a:rPr>
              <a:t> has </a:t>
            </a:r>
            <a:r>
              <a:rPr lang="sv-SE" sz="2000" baseline="30000" dirty="0" err="1">
                <a:solidFill>
                  <a:srgbClr val="000000"/>
                </a:solidFill>
                <a:latin typeface="ArialMT"/>
              </a:rPr>
              <a:t>been</a:t>
            </a:r>
            <a:r>
              <a:rPr lang="sv-SE" sz="2000" baseline="30000" dirty="0">
                <a:solidFill>
                  <a:srgbClr val="000000"/>
                </a:solidFill>
                <a:latin typeface="ArialMT"/>
              </a:rPr>
              <a:t> </a:t>
            </a:r>
            <a:r>
              <a:rPr lang="sv-SE" sz="2000" baseline="30000" dirty="0" err="1">
                <a:solidFill>
                  <a:srgbClr val="000000"/>
                </a:solidFill>
                <a:latin typeface="ArialMT"/>
              </a:rPr>
              <a:t>created</a:t>
            </a:r>
            <a:r>
              <a:rPr lang="sv-SE" sz="2000" baseline="30000" dirty="0">
                <a:solidFill>
                  <a:srgbClr val="000000"/>
                </a:solidFill>
                <a:latin typeface="ArialMT"/>
              </a:rPr>
              <a:t> by the </a:t>
            </a:r>
            <a:r>
              <a:rPr lang="sv-SE" sz="2000" baseline="30000" dirty="0" err="1">
                <a:solidFill>
                  <a:srgbClr val="000000"/>
                </a:solidFill>
                <a:latin typeface="ArialMT"/>
              </a:rPr>
              <a:t>coordinated</a:t>
            </a:r>
            <a:r>
              <a:rPr lang="sv-SE" sz="2000" baseline="30000" dirty="0">
                <a:solidFill>
                  <a:srgbClr val="000000"/>
                </a:solidFill>
                <a:latin typeface="ArialMT"/>
              </a:rPr>
              <a:t> </a:t>
            </a:r>
            <a:br>
              <a:rPr lang="sv-SE" sz="2000" baseline="30000" dirty="0">
                <a:solidFill>
                  <a:srgbClr val="000000"/>
                </a:solidFill>
                <a:latin typeface="ArialMT"/>
              </a:rPr>
            </a:br>
            <a:r>
              <a:rPr lang="sv-SE" sz="2000" baseline="30000" dirty="0" err="1">
                <a:solidFill>
                  <a:srgbClr val="000000"/>
                </a:solidFill>
                <a:latin typeface="ArialMT"/>
              </a:rPr>
              <a:t>effort</a:t>
            </a:r>
            <a:r>
              <a:rPr lang="sv-SE" sz="2000" baseline="30000" dirty="0">
                <a:solidFill>
                  <a:srgbClr val="000000"/>
                </a:solidFill>
                <a:latin typeface="ArialMT"/>
              </a:rPr>
              <a:t> of </a:t>
            </a:r>
            <a:r>
              <a:rPr lang="sv-SE" sz="2000" baseline="30000" dirty="0" err="1">
                <a:solidFill>
                  <a:srgbClr val="000000"/>
                </a:solidFill>
                <a:latin typeface="ArialMT"/>
              </a:rPr>
              <a:t>four</a:t>
            </a:r>
            <a:r>
              <a:rPr lang="sv-SE" sz="2000" baseline="30000" dirty="0">
                <a:solidFill>
                  <a:srgbClr val="000000"/>
                </a:solidFill>
                <a:latin typeface="ArialMT"/>
              </a:rPr>
              <a:t> </a:t>
            </a:r>
            <a:r>
              <a:rPr lang="sv-SE" sz="2000" baseline="30000" dirty="0" err="1">
                <a:solidFill>
                  <a:srgbClr val="000000"/>
                </a:solidFill>
                <a:latin typeface="ArialMT"/>
              </a:rPr>
              <a:t>universities</a:t>
            </a:r>
            <a:r>
              <a:rPr lang="sv-SE" sz="2000" baseline="30000" dirty="0">
                <a:solidFill>
                  <a:srgbClr val="000000"/>
                </a:solidFill>
                <a:latin typeface="ArialMT"/>
              </a:rPr>
              <a:t> in Stockholm and Uppsala: Stockholm University, the Karolinska Institutet, KTH Royal </a:t>
            </a:r>
            <a:r>
              <a:rPr lang="sv-SE" sz="2000" baseline="30000" dirty="0" err="1">
                <a:solidFill>
                  <a:srgbClr val="000000"/>
                </a:solidFill>
                <a:latin typeface="ArialMT"/>
              </a:rPr>
              <a:t>Institute</a:t>
            </a:r>
            <a:r>
              <a:rPr lang="sv-SE" sz="2000" baseline="30000" dirty="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dirty="0"/>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212822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a:t>Klicka här för att ändra format</a:t>
            </a:r>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a:t>Klicka här för att ändra format på bakgrundstexten</a:t>
            </a:r>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63155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10" name="Platshållare för text 9"/>
          <p:cNvSpPr>
            <a:spLocks noGrp="1"/>
          </p:cNvSpPr>
          <p:nvPr>
            <p:ph type="body" sz="quarter" idx="13"/>
          </p:nvPr>
        </p:nvSpPr>
        <p:spPr>
          <a:xfrm>
            <a:off x="2084241" y="202060"/>
            <a:ext cx="4934318" cy="1193114"/>
          </a:xfrm>
          <a:prstGeom prst="rect">
            <a:avLst/>
          </a:prstGeom>
        </p:spPr>
        <p:txBody>
          <a:bodyPr vert="horz" lIns="0" tIns="0" rIns="0" bIns="0"/>
          <a:lstStyle>
            <a:lvl1pPr marL="0" indent="0">
              <a:spcBef>
                <a:spcPts val="0"/>
              </a:spcBef>
              <a:buNone/>
              <a:defRPr sz="3200" b="1">
                <a:latin typeface="Calibri"/>
                <a:cs typeface="Calibri"/>
              </a:defRPr>
            </a:lvl1pPr>
          </a:lstStyle>
          <a:p>
            <a:pPr lvl="0"/>
            <a:r>
              <a:rPr lang="sv-SE" dirty="0"/>
              <a:t>Klicka här för att ändra format på bakgrundstexten</a:t>
            </a:r>
          </a:p>
        </p:txBody>
      </p:sp>
      <p:sp>
        <p:nvSpPr>
          <p:cNvPr id="12" name="Platshållare för text 11"/>
          <p:cNvSpPr>
            <a:spLocks noGrp="1"/>
          </p:cNvSpPr>
          <p:nvPr>
            <p:ph type="body" sz="quarter" idx="14"/>
          </p:nvPr>
        </p:nvSpPr>
        <p:spPr>
          <a:xfrm>
            <a:off x="307975" y="1808163"/>
            <a:ext cx="6213475" cy="2520950"/>
          </a:xfrm>
          <a:prstGeom prst="rect">
            <a:avLst/>
          </a:prstGeom>
        </p:spPr>
        <p:txBody>
          <a:bodyPr vert="horz" lIns="0" tIns="0" rIns="0" bIns="0"/>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Click to edit Master subtitle style</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2021-04-24</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2877483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2021-04-24</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29189361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Click to edit Master text styles</a:t>
            </a:r>
          </a:p>
        </p:txBody>
      </p:sp>
      <p:sp>
        <p:nvSpPr>
          <p:cNvPr id="4" name="Date Placeholder 3"/>
          <p:cNvSpPr>
            <a:spLocks noGrp="1"/>
          </p:cNvSpPr>
          <p:nvPr>
            <p:ph type="dt" sz="half" idx="10"/>
          </p:nvPr>
        </p:nvSpPr>
        <p:spPr/>
        <p:txBody>
          <a:bodyPr/>
          <a:lstStyle/>
          <a:p>
            <a:fld id="{5912A5B3-F70C-C041-8E9F-31DE6412BBEC}" type="datetime1">
              <a:rPr lang="sv-SE" smtClean="0"/>
              <a:pPr/>
              <a:t>2021-04-24</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42635817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Date Placeholder 4"/>
          <p:cNvSpPr>
            <a:spLocks noGrp="1"/>
          </p:cNvSpPr>
          <p:nvPr>
            <p:ph type="dt" sz="half" idx="10"/>
          </p:nvPr>
        </p:nvSpPr>
        <p:spPr/>
        <p:txBody>
          <a:bodyPr/>
          <a:lstStyle/>
          <a:p>
            <a:fld id="{5912A5B3-F70C-C041-8E9F-31DE6412BBEC}" type="datetime1">
              <a:rPr lang="sv-SE" smtClean="0"/>
              <a:pPr/>
              <a:t>2021-04-24</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9708162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7" name="Date Placeholder 6"/>
          <p:cNvSpPr>
            <a:spLocks noGrp="1"/>
          </p:cNvSpPr>
          <p:nvPr>
            <p:ph type="dt" sz="half" idx="10"/>
          </p:nvPr>
        </p:nvSpPr>
        <p:spPr/>
        <p:txBody>
          <a:bodyPr/>
          <a:lstStyle/>
          <a:p>
            <a:fld id="{5912A5B3-F70C-C041-8E9F-31DE6412BBEC}" type="datetime1">
              <a:rPr lang="sv-SE" smtClean="0"/>
              <a:pPr/>
              <a:t>2021-04-24</a:t>
            </a:fld>
            <a:endParaRPr lang="sv-SE" dirty="0"/>
          </a:p>
        </p:txBody>
      </p:sp>
      <p:sp>
        <p:nvSpPr>
          <p:cNvPr id="8" name="Footer Placeholder 7"/>
          <p:cNvSpPr>
            <a:spLocks noGrp="1"/>
          </p:cNvSpPr>
          <p:nvPr>
            <p:ph type="ftr" sz="quarter" idx="11"/>
          </p:nvPr>
        </p:nvSpPr>
        <p:spPr/>
        <p:txBody>
          <a:bodyPr/>
          <a:lstStyle/>
          <a:p>
            <a:endParaRPr lang="sv-SE"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9036202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3.xml"/><Relationship Id="rId3" Type="http://schemas.openxmlformats.org/officeDocument/2006/relationships/slideLayout" Target="../slideLayouts/slideLayout7.xml"/><Relationship Id="rId21" Type="http://schemas.openxmlformats.org/officeDocument/2006/relationships/image" Target="../media/image1.png"/><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image" Target="../media/image9.png"/><Relationship Id="rId10" Type="http://schemas.openxmlformats.org/officeDocument/2006/relationships/slideLayout" Target="../slideLayouts/slideLayout14.xml"/><Relationship Id="rId19" Type="http://schemas.openxmlformats.org/officeDocument/2006/relationships/image" Target="../media/image7.emf"/><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image" Target="../media/image8.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7.emf"/><Relationship Id="rId2" Type="http://schemas.openxmlformats.org/officeDocument/2006/relationships/slideLayout" Target="../slideLayouts/slideLayout23.xml"/><Relationship Id="rId16" Type="http://schemas.openxmlformats.org/officeDocument/2006/relationships/theme" Target="../theme/theme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image" Target="../media/image2.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9" descr="pattern_start.png"/>
          <p:cNvPicPr>
            <a:picLocks noChangeAspect="1"/>
          </p:cNvPicPr>
          <p:nvPr/>
        </p:nvPicPr>
        <p:blipFill>
          <a:blip r:embed="rId5"/>
          <a:stretch>
            <a:fillRect/>
          </a:stretch>
        </p:blipFill>
        <p:spPr>
          <a:xfrm>
            <a:off x="0" y="2835062"/>
            <a:ext cx="9144000" cy="4022938"/>
          </a:xfrm>
          <a:prstGeom prst="rect">
            <a:avLst/>
          </a:prstGeom>
        </p:spPr>
      </p:pic>
      <p:sp>
        <p:nvSpPr>
          <p:cNvPr id="2" name="Platshållare för rubrik 1"/>
          <p:cNvSpPr>
            <a:spLocks noGrp="1"/>
          </p:cNvSpPr>
          <p:nvPr>
            <p:ph type="title"/>
          </p:nvPr>
        </p:nvSpPr>
        <p:spPr>
          <a:xfrm>
            <a:off x="307885" y="1785007"/>
            <a:ext cx="8091654" cy="1204610"/>
          </a:xfrm>
          <a:prstGeom prst="rect">
            <a:avLst/>
          </a:prstGeom>
          <a:ln>
            <a:noFill/>
          </a:ln>
        </p:spPr>
        <p:txBody>
          <a:bodyPr vert="horz" lIns="0" tIns="0" rIns="0" bIns="0" rtlCol="0" anchor="t" anchorCtr="0">
            <a:normAutofit/>
          </a:bodyPr>
          <a:lstStyle/>
          <a:p>
            <a:r>
              <a:rPr lang="sv-SE" dirty="0"/>
              <a:t>Klicka här för att ändra format</a:t>
            </a:r>
          </a:p>
        </p:txBody>
      </p:sp>
      <p:sp>
        <p:nvSpPr>
          <p:cNvPr id="3" name="Platshållare för text 2"/>
          <p:cNvSpPr>
            <a:spLocks noGrp="1"/>
          </p:cNvSpPr>
          <p:nvPr>
            <p:ph type="body" idx="1"/>
          </p:nvPr>
        </p:nvSpPr>
        <p:spPr>
          <a:xfrm>
            <a:off x="307886" y="2989617"/>
            <a:ext cx="8091653" cy="2990533"/>
          </a:xfrm>
          <a:prstGeom prst="rect">
            <a:avLst/>
          </a:prstGeom>
        </p:spPr>
        <p:txBody>
          <a:bodyPr vert="horz" lIns="0" tIns="0" rIns="0" bIns="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307886" y="6356350"/>
            <a:ext cx="2282914" cy="365125"/>
          </a:xfrm>
          <a:prstGeom prst="rect">
            <a:avLst/>
          </a:prstGeom>
        </p:spPr>
        <p:txBody>
          <a:bodyPr vert="horz" lIns="91440" tIns="45720" rIns="91440" bIns="45720" rtlCol="0" anchor="ctr"/>
          <a:lstStyle>
            <a:lvl1pPr algn="l">
              <a:defRPr sz="1200">
                <a:solidFill>
                  <a:schemeClr val="tx1">
                    <a:tint val="75000"/>
                  </a:schemeClr>
                </a:solidFill>
                <a:latin typeface="Calibri"/>
                <a:cs typeface="Calibri"/>
              </a:defRPr>
            </a:lvl1pPr>
          </a:lstStyle>
          <a:p>
            <a:fld id="{87D81263-415E-F842-A2D0-D498F08AEC56}" type="datetime1">
              <a:rPr lang="sv-SE" smtClean="0"/>
              <a:pPr/>
              <a:t>2021-04-24</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a:cs typeface="Calibri"/>
              </a:defRPr>
            </a:lvl1pPr>
          </a:lstStyle>
          <a:p>
            <a:endParaRPr lang="sv-SE" dirty="0"/>
          </a:p>
        </p:txBody>
      </p:sp>
      <p:cxnSp>
        <p:nvCxnSpPr>
          <p:cNvPr id="8" name="Rak 7"/>
          <p:cNvCxnSpPr/>
          <p:nvPr/>
        </p:nvCxnSpPr>
        <p:spPr>
          <a:xfrm>
            <a:off x="307886" y="1649586"/>
            <a:ext cx="8543861"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Bildobjekt 8" descr="SciLifeLab_logotyp_green.png"/>
          <p:cNvPicPr>
            <a:picLocks noChangeAspect="1"/>
          </p:cNvPicPr>
          <p:nvPr/>
        </p:nvPicPr>
        <p:blipFill>
          <a:blip r:embed="rId6"/>
          <a:stretch>
            <a:fillRect/>
          </a:stretch>
        </p:blipFill>
        <p:spPr>
          <a:xfrm>
            <a:off x="5698935" y="358772"/>
            <a:ext cx="3152812" cy="1018840"/>
          </a:xfrm>
          <a:prstGeom prst="rect">
            <a:avLst/>
          </a:prstGeom>
        </p:spPr>
      </p:pic>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latin typeface="Calibri"/>
            </a:endParaRP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7887" y="445610"/>
            <a:ext cx="1633079" cy="84516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 id="2147483669" r:id="rId3"/>
  </p:sldLayoutIdLst>
  <p:hf hdr="0" ftr="0" dt="0"/>
  <p:txStyles>
    <p:titleStyle>
      <a:lvl1pPr algn="l" defTabSz="457200" rtl="0" eaLnBrk="1" latinLnBrk="0" hangingPunct="1">
        <a:spcBef>
          <a:spcPct val="0"/>
        </a:spcBef>
        <a:buNone/>
        <a:defRPr sz="3200" b="1" i="0" kern="1200">
          <a:solidFill>
            <a:schemeClr val="tx1"/>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Calibri"/>
          <a:ea typeface="+mn-ea"/>
          <a:cs typeface="Calibri"/>
        </a:defRPr>
      </a:lvl1pPr>
      <a:lvl2pPr marL="742950" indent="-285750" algn="l" defTabSz="457200" rtl="0" eaLnBrk="1" latinLnBrk="0" hangingPunct="1">
        <a:spcBef>
          <a:spcPct val="20000"/>
        </a:spcBef>
        <a:buFont typeface="Arial"/>
        <a:buChar char="–"/>
        <a:defRPr sz="2000" kern="1200">
          <a:solidFill>
            <a:schemeClr val="tx1"/>
          </a:solidFill>
          <a:latin typeface="Calibri"/>
          <a:ea typeface="+mn-ea"/>
          <a:cs typeface="Calibri"/>
        </a:defRPr>
      </a:lvl2pPr>
      <a:lvl3pPr marL="1143000" indent="-228600" algn="l" defTabSz="457200" rtl="0" eaLnBrk="1" latinLnBrk="0" hangingPunct="1">
        <a:spcBef>
          <a:spcPct val="20000"/>
        </a:spcBef>
        <a:buFont typeface="Arial"/>
        <a:buChar char="•"/>
        <a:defRPr sz="2000" kern="1200">
          <a:solidFill>
            <a:schemeClr val="tx1"/>
          </a:solidFill>
          <a:latin typeface="Calibri"/>
          <a:ea typeface="+mn-ea"/>
          <a:cs typeface="Calibri"/>
        </a:defRPr>
      </a:lvl3pPr>
      <a:lvl4pPr marL="1600200" indent="-228600" algn="l" defTabSz="457200" rtl="0" eaLnBrk="1" latinLnBrk="0" hangingPunct="1">
        <a:spcBef>
          <a:spcPct val="20000"/>
        </a:spcBef>
        <a:buFont typeface="Arial"/>
        <a:buChar char="–"/>
        <a:defRPr sz="2000" kern="1200">
          <a:solidFill>
            <a:schemeClr val="tx1"/>
          </a:solidFill>
          <a:latin typeface="Calibri"/>
          <a:ea typeface="+mn-ea"/>
          <a:cs typeface="Calibri"/>
        </a:defRPr>
      </a:lvl4pPr>
      <a:lvl5pPr marL="2057400" indent="-228600" algn="l" defTabSz="457200" rtl="0" eaLnBrk="1" latinLnBrk="0" hangingPunct="1">
        <a:spcBef>
          <a:spcPct val="20000"/>
        </a:spcBef>
        <a:buFont typeface="Arial"/>
        <a:buChar char="»"/>
        <a:defRPr sz="2000" kern="120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88C9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atin typeface="Calibri"/>
            </a:endParaRPr>
          </a:p>
        </p:txBody>
      </p:sp>
      <p:cxnSp>
        <p:nvCxnSpPr>
          <p:cNvPr id="8" name="Rak 7"/>
          <p:cNvCxnSpPr/>
          <p:nvPr/>
        </p:nvCxnSpPr>
        <p:spPr>
          <a:xfrm>
            <a:off x="307886" y="1521741"/>
            <a:ext cx="8543861"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latin typeface="Calibri"/>
            </a:endParaRPr>
          </a:p>
        </p:txBody>
      </p:sp>
      <p:pic>
        <p:nvPicPr>
          <p:cNvPr id="17" name="Bildobjekt 16" descr="SciLifeLab_logotyp_white.png"/>
          <p:cNvPicPr>
            <a:picLocks noChangeAspect="1"/>
          </p:cNvPicPr>
          <p:nvPr/>
        </p:nvPicPr>
        <p:blipFill>
          <a:blip r:embed="rId3"/>
          <a:stretch>
            <a:fillRect/>
          </a:stretch>
        </p:blipFill>
        <p:spPr>
          <a:xfrm>
            <a:off x="7052531" y="233737"/>
            <a:ext cx="1799215" cy="581421"/>
          </a:xfrm>
          <a:prstGeom prst="rect">
            <a:avLst/>
          </a:prstGeom>
        </p:spPr>
      </p:pic>
      <p:pic>
        <p:nvPicPr>
          <p:cNvPr id="19" name="Bildobjekt 18" descr="pattern_DNA.png"/>
          <p:cNvPicPr>
            <a:picLocks noChangeAspect="1"/>
          </p:cNvPicPr>
          <p:nvPr/>
        </p:nvPicPr>
        <p:blipFill>
          <a:blip r:embed="rId4"/>
          <a:srcRect l="16309" r="52907" b="38300"/>
          <a:stretch>
            <a:fillRect/>
          </a:stretch>
        </p:blipFill>
        <p:spPr>
          <a:xfrm>
            <a:off x="0" y="2262966"/>
            <a:ext cx="9144000" cy="4595034"/>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886" y="303617"/>
            <a:ext cx="1633079" cy="845166"/>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l" defTabSz="457200" rtl="0" eaLnBrk="1" latinLnBrk="0" hangingPunct="1">
        <a:spcBef>
          <a:spcPct val="0"/>
        </a:spcBef>
        <a:buNone/>
        <a:defRPr sz="3200" b="1" i="0"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2A5B3-F70C-C041-8E9F-31DE6412BBEC}" type="datetime1">
              <a:rPr lang="sv-SE" smtClean="0"/>
              <a:pPr/>
              <a:t>2021-04-24</a:t>
            </a:fld>
            <a:endParaRPr lang="sv-S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logga blå text.eps"/>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731615" y="141325"/>
            <a:ext cx="1221885" cy="708674"/>
          </a:xfrm>
          <a:prstGeom prst="rect">
            <a:avLst/>
          </a:prstGeom>
        </p:spPr>
      </p:pic>
      <p:pic>
        <p:nvPicPr>
          <p:cNvPr id="21" name="Bildobjekt 8" descr="SciLifeLab_logotyp_green.png"/>
          <p:cNvPicPr>
            <a:picLocks noChangeAspect="1"/>
          </p:cNvPicPr>
          <p:nvPr/>
        </p:nvPicPr>
        <p:blipFill>
          <a:blip r:embed="rId20"/>
          <a:stretch>
            <a:fillRect/>
          </a:stretch>
        </p:blipFill>
        <p:spPr>
          <a:xfrm>
            <a:off x="215900" y="141325"/>
            <a:ext cx="1773973" cy="573264"/>
          </a:xfrm>
          <a:prstGeom prst="rect">
            <a:avLst/>
          </a:prstGeom>
        </p:spPr>
      </p:pic>
      <p:pic>
        <p:nvPicPr>
          <p:cNvPr id="22" name="Bildobjekt 9" descr="pattern_start.png"/>
          <p:cNvPicPr>
            <a:picLocks noChangeAspect="1"/>
          </p:cNvPicPr>
          <p:nvPr/>
        </p:nvPicPr>
        <p:blipFill>
          <a:blip r:embed="rId21"/>
          <a:stretch>
            <a:fillRect/>
          </a:stretch>
        </p:blipFill>
        <p:spPr>
          <a:xfrm>
            <a:off x="0" y="2835062"/>
            <a:ext cx="9144000" cy="4022938"/>
          </a:xfrm>
          <a:prstGeom prst="rect">
            <a:avLst/>
          </a:prstGeom>
        </p:spPr>
      </p:pic>
      <p:pic>
        <p:nvPicPr>
          <p:cNvPr id="26" name="Picture 25" descr="Elixir-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5900" y="4805681"/>
            <a:ext cx="1106742" cy="833119"/>
          </a:xfrm>
          <a:prstGeom prst="rect">
            <a:avLst/>
          </a:prstGeom>
        </p:spPr>
      </p:pic>
      <p:pic>
        <p:nvPicPr>
          <p:cNvPr id="27" name="Picture 26" descr="Excelerate-Logo.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18583846">
            <a:off x="5700567" y="4106058"/>
            <a:ext cx="2314381" cy="697515"/>
          </a:xfrm>
          <a:prstGeom prst="rect">
            <a:avLst/>
          </a:prstGeom>
        </p:spPr>
      </p:pic>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49" r:id="rId16"/>
    <p:sldLayoutId id="2147483668" r:id="rId17"/>
  </p:sldLayoutIdLst>
  <p:hf hdr="0" ftr="0" dt="0"/>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4/24/21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logga blå text.eps"/>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86031" y="339822"/>
            <a:ext cx="601538" cy="348881"/>
          </a:xfrm>
          <a:prstGeom prst="rect">
            <a:avLst/>
          </a:prstGeom>
        </p:spPr>
      </p:pic>
      <p:pic>
        <p:nvPicPr>
          <p:cNvPr id="24" name="Picture 23" descr="Elixir-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70930" y="183292"/>
            <a:ext cx="769620" cy="579345"/>
          </a:xfrm>
          <a:prstGeom prst="rect">
            <a:avLst/>
          </a:prstGeom>
        </p:spPr>
      </p:pic>
      <p:pic>
        <p:nvPicPr>
          <p:cNvPr id="25" name="Bildobjekt 8" descr="SciLifeLab_logotyp_green.png"/>
          <p:cNvPicPr>
            <a:picLocks noChangeAspect="1"/>
          </p:cNvPicPr>
          <p:nvPr/>
        </p:nvPicPr>
        <p:blipFill>
          <a:blip r:embed="rId19"/>
          <a:stretch>
            <a:fillRect/>
          </a:stretch>
        </p:blipFill>
        <p:spPr>
          <a:xfrm>
            <a:off x="7035800" y="347653"/>
            <a:ext cx="1055385" cy="341050"/>
          </a:xfrm>
          <a:prstGeom prst="rect">
            <a:avLst/>
          </a:prstGeom>
        </p:spPr>
      </p:pic>
      <p:sp>
        <p:nvSpPr>
          <p:cNvPr id="41" name="Arc 40"/>
          <p:cNvSpPr/>
          <p:nvPr/>
        </p:nvSpPr>
        <p:spPr>
          <a:xfrm rot="13102897">
            <a:off x="6327322" y="-747464"/>
            <a:ext cx="495300" cy="1797050"/>
          </a:xfrm>
          <a:prstGeom prst="arc">
            <a:avLst/>
          </a:prstGeom>
          <a:ln>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Arc 41"/>
          <p:cNvSpPr/>
          <p:nvPr/>
        </p:nvSpPr>
        <p:spPr>
          <a:xfrm rot="13102897">
            <a:off x="7167713" y="-747465"/>
            <a:ext cx="495300" cy="1797050"/>
          </a:xfrm>
          <a:prstGeom prst="arc">
            <a:avLst/>
          </a:prstGeom>
          <a:ln>
            <a:solidFill>
              <a:srgbClr val="9AC6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Arc 43"/>
          <p:cNvSpPr/>
          <p:nvPr/>
        </p:nvSpPr>
        <p:spPr>
          <a:xfrm rot="13102897">
            <a:off x="8439150" y="-747462"/>
            <a:ext cx="495300" cy="1797050"/>
          </a:xfrm>
          <a:prstGeom prst="arc">
            <a:avLst/>
          </a:prstGeom>
          <a:ln>
            <a:solidFill>
              <a:srgbClr val="84B919"/>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5.xml"/><Relationship Id="rId4" Type="http://schemas.openxmlformats.org/officeDocument/2006/relationships/hyperlink" Target="http://www.ncbi.nlm.nih.gov/pubmed/24642063"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80960" y="2032000"/>
            <a:ext cx="184666" cy="369332"/>
          </a:xfrm>
          <a:prstGeom prst="rect">
            <a:avLst/>
          </a:prstGeom>
          <a:noFill/>
        </p:spPr>
        <p:txBody>
          <a:bodyPr wrap="none" rtlCol="0">
            <a:spAutoFit/>
          </a:bodyPr>
          <a:lstStyle/>
          <a:p>
            <a:endParaRPr lang="en-US" dirty="0">
              <a:latin typeface="Calibri"/>
            </a:endParaRPr>
          </a:p>
        </p:txBody>
      </p:sp>
      <p:sp>
        <p:nvSpPr>
          <p:cNvPr id="6" name="Rubrik 6"/>
          <p:cNvSpPr txBox="1">
            <a:spLocks/>
          </p:cNvSpPr>
          <p:nvPr/>
        </p:nvSpPr>
        <p:spPr>
          <a:xfrm>
            <a:off x="5059013" y="6324636"/>
            <a:ext cx="3995240" cy="533364"/>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pPr algn="r"/>
            <a:r>
              <a:rPr lang="sv-SE" sz="1600" b="0" dirty="0" err="1">
                <a:latin typeface="Calibri"/>
                <a:cs typeface="Calibri"/>
              </a:rPr>
              <a:t>Genome</a:t>
            </a:r>
            <a:r>
              <a:rPr lang="sv-SE" sz="1600" b="0" dirty="0">
                <a:latin typeface="Calibri"/>
                <a:cs typeface="Calibri"/>
              </a:rPr>
              <a:t> </a:t>
            </a:r>
            <a:r>
              <a:rPr lang="sv-SE" sz="1600" b="0" dirty="0" err="1">
                <a:latin typeface="Calibri"/>
                <a:cs typeface="Calibri"/>
              </a:rPr>
              <a:t>assembly</a:t>
            </a:r>
            <a:r>
              <a:rPr lang="sv-SE" sz="1600" b="0" dirty="0">
                <a:latin typeface="Calibri"/>
                <a:cs typeface="Calibri"/>
              </a:rPr>
              <a:t> and annotation </a:t>
            </a:r>
            <a:r>
              <a:rPr lang="sv-SE" sz="1600" b="0" dirty="0" err="1">
                <a:latin typeface="Calibri"/>
                <a:cs typeface="Calibri"/>
              </a:rPr>
              <a:t>course</a:t>
            </a:r>
            <a:endParaRPr lang="sv-SE" sz="1600" b="0" dirty="0">
              <a:latin typeface="Calibri"/>
              <a:cs typeface="Calibri"/>
            </a:endParaRPr>
          </a:p>
          <a:p>
            <a:pPr algn="r"/>
            <a:r>
              <a:rPr lang="sv-SE" sz="1600" b="0" dirty="0">
                <a:latin typeface="Calibri"/>
                <a:cs typeface="Calibri"/>
              </a:rPr>
              <a:t>2021</a:t>
            </a:r>
          </a:p>
        </p:txBody>
      </p:sp>
      <p:sp>
        <p:nvSpPr>
          <p:cNvPr id="7" name="Rubrik 6"/>
          <p:cNvSpPr txBox="1">
            <a:spLocks/>
          </p:cNvSpPr>
          <p:nvPr/>
        </p:nvSpPr>
        <p:spPr>
          <a:xfrm>
            <a:off x="7306820" y="1265169"/>
            <a:ext cx="1985511" cy="304788"/>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r>
              <a:rPr lang="sv-SE" sz="1800" b="0" dirty="0" err="1">
                <a:latin typeface="Calibri"/>
                <a:cs typeface="Calibri"/>
              </a:rPr>
              <a:t>Lucile</a:t>
            </a:r>
            <a:r>
              <a:rPr lang="sv-SE" sz="1800" b="0" dirty="0">
                <a:latin typeface="Calibri"/>
                <a:cs typeface="Calibri"/>
              </a:rPr>
              <a:t> </a:t>
            </a:r>
            <a:r>
              <a:rPr lang="sv-SE" sz="1800" b="0" dirty="0" err="1">
                <a:latin typeface="Calibri"/>
                <a:cs typeface="Calibri"/>
              </a:rPr>
              <a:t>Soler</a:t>
            </a:r>
            <a:r>
              <a:rPr lang="sv-SE" sz="1800" b="0" dirty="0">
                <a:latin typeface="Calibri"/>
                <a:cs typeface="Calibri"/>
              </a:rPr>
              <a:t> PhD</a:t>
            </a:r>
          </a:p>
          <a:p>
            <a:r>
              <a:rPr lang="sv-SE" sz="1800" b="0" dirty="0" err="1">
                <a:latin typeface="Calibri"/>
                <a:cs typeface="Calibri"/>
              </a:rPr>
              <a:t>Nima</a:t>
            </a:r>
            <a:r>
              <a:rPr lang="sv-SE" sz="1800" b="0" dirty="0">
                <a:latin typeface="Calibri"/>
                <a:cs typeface="Calibri"/>
              </a:rPr>
              <a:t> </a:t>
            </a:r>
            <a:r>
              <a:rPr lang="sv-SE" sz="1800" b="0" dirty="0" err="1">
                <a:latin typeface="Calibri"/>
                <a:cs typeface="Calibri"/>
              </a:rPr>
              <a:t>Rafati</a:t>
            </a:r>
            <a:r>
              <a:rPr lang="sv-SE" sz="1800" b="0" dirty="0">
                <a:latin typeface="Calibri"/>
                <a:cs typeface="Calibri"/>
              </a:rPr>
              <a:t> PhD</a:t>
            </a:r>
          </a:p>
        </p:txBody>
      </p:sp>
      <p:sp>
        <p:nvSpPr>
          <p:cNvPr id="9" name="Text Placeholder 1"/>
          <p:cNvSpPr>
            <a:spLocks noGrp="1"/>
          </p:cNvSpPr>
          <p:nvPr>
            <p:ph type="body" sz="quarter" idx="13"/>
          </p:nvPr>
        </p:nvSpPr>
        <p:spPr>
          <a:xfrm>
            <a:off x="554402" y="1991569"/>
            <a:ext cx="7900063" cy="1898294"/>
          </a:xfrm>
        </p:spPr>
        <p:txBody>
          <a:bodyPr>
            <a:noAutofit/>
          </a:bodyPr>
          <a:lstStyle/>
          <a:p>
            <a:pPr marL="0" indent="0" algn="ctr">
              <a:buNone/>
            </a:pPr>
            <a:r>
              <a:rPr lang="en-US" sz="5400" b="0" dirty="0">
                <a:solidFill>
                  <a:schemeClr val="tx1"/>
                </a:solidFill>
              </a:rPr>
              <a:t>Bacterial </a:t>
            </a:r>
          </a:p>
          <a:p>
            <a:pPr marL="0" indent="0" algn="ctr">
              <a:buNone/>
            </a:pPr>
            <a:r>
              <a:rPr lang="en-US" sz="5400" b="0" dirty="0">
                <a:solidFill>
                  <a:schemeClr val="tx1"/>
                </a:solidFill>
              </a:rPr>
              <a:t>Genome Annotation</a:t>
            </a:r>
          </a:p>
          <a:p>
            <a:pPr algn="ctr"/>
            <a:endParaRPr lang="en-US" sz="5400" dirty="0">
              <a:solidFill>
                <a:schemeClr val="tx1"/>
              </a:solidFill>
            </a:endParaRPr>
          </a:p>
          <a:p>
            <a:pPr algn="ctr"/>
            <a:endParaRPr lang="en-US" sz="5400" dirty="0">
              <a:solidFill>
                <a:schemeClr val="tx1"/>
              </a:solidFill>
            </a:endParaRPr>
          </a:p>
          <a:p>
            <a:pPr algn="ctr"/>
            <a:endParaRPr lang="en-US" sz="5400" dirty="0">
              <a:solidFill>
                <a:schemeClr val="tx1"/>
              </a:solidFill>
            </a:endParaRPr>
          </a:p>
          <a:p>
            <a:pPr marL="0" indent="0" algn="ctr">
              <a:buNone/>
            </a:pPr>
            <a:endParaRPr lang="en-US" sz="5400" dirty="0">
              <a:solidFill>
                <a:schemeClr val="tx1"/>
              </a:solidFill>
            </a:endParaRPr>
          </a:p>
          <a:p>
            <a:pPr algn="ctr"/>
            <a:endParaRPr lang="en-US" sz="5400" dirty="0">
              <a:solidFill>
                <a:schemeClr val="tx1"/>
              </a:solidFill>
            </a:endParaRPr>
          </a:p>
        </p:txBody>
      </p:sp>
    </p:spTree>
    <p:extLst>
      <p:ext uri="{BB962C8B-B14F-4D97-AF65-F5344CB8AC3E}">
        <p14:creationId xmlns:p14="http://schemas.microsoft.com/office/powerpoint/2010/main" val="2807079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dirty="0"/>
              <a:t>Only one parameter mandatory : </a:t>
            </a:r>
          </a:p>
          <a:p>
            <a:pPr marL="0" indent="0">
              <a:buNone/>
            </a:pPr>
            <a:r>
              <a:rPr lang="en-US" sz="3200" dirty="0"/>
              <a:t>				Input </a:t>
            </a:r>
            <a:r>
              <a:rPr lang="en-US" sz="3200" dirty="0" err="1"/>
              <a:t>fasta</a:t>
            </a:r>
            <a:r>
              <a:rPr lang="en-US" sz="3200" dirty="0"/>
              <a:t> format</a:t>
            </a:r>
          </a:p>
          <a:p>
            <a:endParaRPr lang="en-US" sz="3200" dirty="0"/>
          </a:p>
          <a:p>
            <a:pPr lvl="1"/>
            <a:r>
              <a:rPr lang="en-US" sz="3200" dirty="0" err="1"/>
              <a:t>prokka</a:t>
            </a:r>
            <a:r>
              <a:rPr lang="en-US" sz="3200" dirty="0"/>
              <a:t> [options] &lt;</a:t>
            </a:r>
            <a:r>
              <a:rPr lang="en-US" sz="3200" dirty="0" err="1"/>
              <a:t>contigs.fasta</a:t>
            </a:r>
            <a:r>
              <a:rPr lang="en-US" sz="3200" dirty="0"/>
              <a:t>&gt;</a:t>
            </a:r>
          </a:p>
          <a:p>
            <a:endParaRPr lang="en-US" sz="3200" dirty="0"/>
          </a:p>
          <a:p>
            <a:r>
              <a:rPr lang="en-US" sz="3200" dirty="0"/>
              <a:t>More than 30 different options available</a:t>
            </a:r>
          </a:p>
          <a:p>
            <a:endParaRPr lang="en-US" sz="3200" dirty="0"/>
          </a:p>
          <a:p>
            <a:pPr lvl="1"/>
            <a:r>
              <a:rPr lang="en-US" sz="3200" dirty="0" err="1"/>
              <a:t>prokka</a:t>
            </a:r>
            <a:r>
              <a:rPr lang="en-US" sz="3200" dirty="0"/>
              <a:t> --help </a:t>
            </a:r>
          </a:p>
        </p:txBody>
      </p:sp>
      <p:sp>
        <p:nvSpPr>
          <p:cNvPr id="6" name="Title 1"/>
          <p:cNvSpPr>
            <a:spLocks noGrp="1"/>
          </p:cNvSpPr>
          <p:nvPr>
            <p:ph type="title"/>
          </p:nvPr>
        </p:nvSpPr>
        <p:spPr>
          <a:xfrm>
            <a:off x="473220" y="228599"/>
            <a:ext cx="3466735" cy="472103"/>
          </a:xfrm>
        </p:spPr>
        <p:txBody>
          <a:bodyPr/>
          <a:lstStyle/>
          <a:p>
            <a:r>
              <a:rPr lang="en-US" sz="2400" b="0" dirty="0" err="1"/>
              <a:t>Prokka</a:t>
            </a:r>
            <a:r>
              <a:rPr lang="en-US" sz="2400" b="0" dirty="0"/>
              <a:t> options</a:t>
            </a:r>
          </a:p>
        </p:txBody>
      </p:sp>
    </p:spTree>
    <p:extLst>
      <p:ext uri="{BB962C8B-B14F-4D97-AF65-F5344CB8AC3E}">
        <p14:creationId xmlns:p14="http://schemas.microsoft.com/office/powerpoint/2010/main" val="115634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pic>
        <p:nvPicPr>
          <p:cNvPr id="5" name="Picture 4" descr="Screen Shot 2017-05-08 at 17.43.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119" y="1010784"/>
            <a:ext cx="5993395" cy="5847215"/>
          </a:xfrm>
          <a:prstGeom prst="rect">
            <a:avLst/>
          </a:prstGeom>
        </p:spPr>
      </p:pic>
      <p:sp>
        <p:nvSpPr>
          <p:cNvPr id="4" name="Rectangle 3"/>
          <p:cNvSpPr/>
          <p:nvPr/>
        </p:nvSpPr>
        <p:spPr>
          <a:xfrm>
            <a:off x="1985818" y="4656667"/>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7" name="Rectangle 6"/>
          <p:cNvSpPr/>
          <p:nvPr/>
        </p:nvSpPr>
        <p:spPr>
          <a:xfrm>
            <a:off x="1982738" y="4915285"/>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8" name="Rectangle 7"/>
          <p:cNvSpPr/>
          <p:nvPr/>
        </p:nvSpPr>
        <p:spPr>
          <a:xfrm>
            <a:off x="1984278" y="4785976"/>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9" name="Rectangle 8"/>
          <p:cNvSpPr/>
          <p:nvPr/>
        </p:nvSpPr>
        <p:spPr>
          <a:xfrm>
            <a:off x="1981198" y="5160049"/>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ectangle 9"/>
          <p:cNvSpPr/>
          <p:nvPr/>
        </p:nvSpPr>
        <p:spPr>
          <a:xfrm>
            <a:off x="1987355" y="6289968"/>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1" name="Rectangle 10"/>
          <p:cNvSpPr/>
          <p:nvPr/>
        </p:nvSpPr>
        <p:spPr>
          <a:xfrm>
            <a:off x="1987355" y="3649897"/>
            <a:ext cx="5178524"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2" name="Title 1"/>
          <p:cNvSpPr txBox="1">
            <a:spLocks/>
          </p:cNvSpPr>
          <p:nvPr/>
        </p:nvSpPr>
        <p:spPr>
          <a:xfrm>
            <a:off x="473220"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a:t>Command line options</a:t>
            </a:r>
          </a:p>
        </p:txBody>
      </p:sp>
      <p:sp>
        <p:nvSpPr>
          <p:cNvPr id="13" name="Rectangle 12"/>
          <p:cNvSpPr/>
          <p:nvPr/>
        </p:nvSpPr>
        <p:spPr>
          <a:xfrm>
            <a:off x="1981198" y="2768600"/>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4" name="Rectangle 13"/>
          <p:cNvSpPr/>
          <p:nvPr/>
        </p:nvSpPr>
        <p:spPr>
          <a:xfrm>
            <a:off x="1950286" y="5414047"/>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Tree>
    <p:extLst>
      <p:ext uri="{BB962C8B-B14F-4D97-AF65-F5344CB8AC3E}">
        <p14:creationId xmlns:p14="http://schemas.microsoft.com/office/powerpoint/2010/main" val="348466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3" grpId="1" animBg="1"/>
      <p:bldP spid="14" grpId="0" animBg="1"/>
      <p:bldP spid="1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5-08 at 17.37.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12" y="1019036"/>
            <a:ext cx="7487700" cy="4973174"/>
          </a:xfrm>
          <a:prstGeom prst="rect">
            <a:avLst/>
          </a:prstGeom>
        </p:spPr>
      </p:pic>
      <p:sp>
        <p:nvSpPr>
          <p:cNvPr id="7" name="TextBox 6"/>
          <p:cNvSpPr txBox="1"/>
          <p:nvPr/>
        </p:nvSpPr>
        <p:spPr>
          <a:xfrm>
            <a:off x="220893" y="6361542"/>
            <a:ext cx="8465907" cy="369332"/>
          </a:xfrm>
          <a:prstGeom prst="rect">
            <a:avLst/>
          </a:prstGeom>
          <a:noFill/>
        </p:spPr>
        <p:txBody>
          <a:bodyPr wrap="square" rtlCol="0">
            <a:spAutoFit/>
          </a:bodyPr>
          <a:lstStyle/>
          <a:p>
            <a:r>
              <a:rPr lang="en-US" dirty="0">
                <a:latin typeface="Calibri"/>
              </a:rPr>
              <a:t>https://</a:t>
            </a:r>
            <a:r>
              <a:rPr lang="en-US" dirty="0" err="1">
                <a:latin typeface="Calibri"/>
              </a:rPr>
              <a:t>github.com</a:t>
            </a:r>
            <a:r>
              <a:rPr lang="en-US" dirty="0">
                <a:latin typeface="Calibri"/>
              </a:rPr>
              <a:t>/</a:t>
            </a:r>
            <a:r>
              <a:rPr lang="en-US" dirty="0" err="1">
                <a:latin typeface="Calibri"/>
              </a:rPr>
              <a:t>tseemann</a:t>
            </a:r>
            <a:r>
              <a:rPr lang="en-US" dirty="0">
                <a:latin typeface="Calibri"/>
              </a:rPr>
              <a:t>/</a:t>
            </a:r>
            <a:r>
              <a:rPr lang="en-US" dirty="0" err="1">
                <a:latin typeface="Calibri"/>
              </a:rPr>
              <a:t>prokka#output-files</a:t>
            </a:r>
            <a:endParaRPr lang="en-US" dirty="0">
              <a:latin typeface="Calibri"/>
            </a:endParaRPr>
          </a:p>
        </p:txBody>
      </p:sp>
      <p:sp>
        <p:nvSpPr>
          <p:cNvPr id="5" name="Rectangle 4"/>
          <p:cNvSpPr/>
          <p:nvPr/>
        </p:nvSpPr>
        <p:spPr>
          <a:xfrm>
            <a:off x="838865" y="1386850"/>
            <a:ext cx="7078953" cy="4910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6" name="Rectangle 5"/>
          <p:cNvSpPr/>
          <p:nvPr/>
        </p:nvSpPr>
        <p:spPr>
          <a:xfrm>
            <a:off x="838865" y="1877886"/>
            <a:ext cx="7078953" cy="4910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8" name="Rectangle 7"/>
          <p:cNvSpPr/>
          <p:nvPr/>
        </p:nvSpPr>
        <p:spPr>
          <a:xfrm>
            <a:off x="811841" y="2660578"/>
            <a:ext cx="7078953" cy="271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9" name="Rectangle 8"/>
          <p:cNvSpPr/>
          <p:nvPr/>
        </p:nvSpPr>
        <p:spPr>
          <a:xfrm>
            <a:off x="815609" y="2961588"/>
            <a:ext cx="7078953" cy="271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ectangle 9"/>
          <p:cNvSpPr/>
          <p:nvPr/>
        </p:nvSpPr>
        <p:spPr>
          <a:xfrm>
            <a:off x="811841" y="5344020"/>
            <a:ext cx="7078953" cy="271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1" name="Title 1"/>
          <p:cNvSpPr txBox="1">
            <a:spLocks/>
          </p:cNvSpPr>
          <p:nvPr/>
        </p:nvSpPr>
        <p:spPr>
          <a:xfrm>
            <a:off x="474893"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a:t>Prokka</a:t>
            </a:r>
            <a:r>
              <a:rPr lang="en-US" sz="2400" b="0" dirty="0"/>
              <a:t> output</a:t>
            </a:r>
          </a:p>
        </p:txBody>
      </p:sp>
    </p:spTree>
    <p:extLst>
      <p:ext uri="{BB962C8B-B14F-4D97-AF65-F5344CB8AC3E}">
        <p14:creationId xmlns:p14="http://schemas.microsoft.com/office/powerpoint/2010/main" val="396048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P spid="9" grpId="1" animBg="1"/>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0893" y="6361542"/>
            <a:ext cx="8465907" cy="369332"/>
          </a:xfrm>
          <a:prstGeom prst="rect">
            <a:avLst/>
          </a:prstGeom>
          <a:noFill/>
        </p:spPr>
        <p:txBody>
          <a:bodyPr wrap="square" rtlCol="0">
            <a:spAutoFit/>
          </a:bodyPr>
          <a:lstStyle/>
          <a:p>
            <a:r>
              <a:rPr lang="en-US" dirty="0">
                <a:latin typeface="Calibri"/>
              </a:rPr>
              <a:t>https://</a:t>
            </a:r>
            <a:r>
              <a:rPr lang="en-US" dirty="0" err="1">
                <a:latin typeface="Calibri"/>
              </a:rPr>
              <a:t>github.com</a:t>
            </a:r>
            <a:r>
              <a:rPr lang="en-US" dirty="0">
                <a:latin typeface="Calibri"/>
              </a:rPr>
              <a:t>/</a:t>
            </a:r>
            <a:r>
              <a:rPr lang="en-US" dirty="0" err="1">
                <a:latin typeface="Calibri"/>
              </a:rPr>
              <a:t>tseemann</a:t>
            </a:r>
            <a:r>
              <a:rPr lang="en-US" dirty="0">
                <a:latin typeface="Calibri"/>
              </a:rPr>
              <a:t>/</a:t>
            </a:r>
            <a:r>
              <a:rPr lang="en-US" dirty="0" err="1">
                <a:latin typeface="Calibri"/>
              </a:rPr>
              <a:t>prokka#output-files</a:t>
            </a:r>
            <a:endParaRPr lang="en-US" dirty="0">
              <a:latin typeface="Calibri"/>
            </a:endParaRPr>
          </a:p>
        </p:txBody>
      </p:sp>
      <p:graphicFrame>
        <p:nvGraphicFramePr>
          <p:cNvPr id="14" name="Table 13"/>
          <p:cNvGraphicFramePr>
            <a:graphicFrameLocks noGrp="1"/>
          </p:cNvGraphicFramePr>
          <p:nvPr>
            <p:extLst>
              <p:ext uri="{D42A27DB-BD31-4B8C-83A1-F6EECF244321}">
                <p14:modId xmlns:p14="http://schemas.microsoft.com/office/powerpoint/2010/main" val="2561661680"/>
              </p:ext>
            </p:extLst>
          </p:nvPr>
        </p:nvGraphicFramePr>
        <p:xfrm>
          <a:off x="179388" y="3855598"/>
          <a:ext cx="8713787" cy="2017719"/>
        </p:xfrm>
        <a:graphic>
          <a:graphicData uri="http://schemas.openxmlformats.org/drawingml/2006/table">
            <a:tbl>
              <a:tblPr/>
              <a:tblGrid>
                <a:gridCol w="720725">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19138">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gridCol w="792163">
                  <a:extLst>
                    <a:ext uri="{9D8B030D-6E8A-4147-A177-3AD203B41FA5}">
                      <a16:colId xmlns:a16="http://schemas.microsoft.com/office/drawing/2014/main" val="20007"/>
                    </a:ext>
                  </a:extLst>
                </a:gridCol>
                <a:gridCol w="2592387">
                  <a:extLst>
                    <a:ext uri="{9D8B030D-6E8A-4147-A177-3AD203B41FA5}">
                      <a16:colId xmlns:a16="http://schemas.microsoft.com/office/drawing/2014/main" val="20008"/>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Seqid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alibri" charset="0"/>
                          <a:ea typeface="MS PGothic" charset="0"/>
                          <a:cs typeface="MS PGothic" charset="0"/>
                        </a:rPr>
                        <a:t>source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type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start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end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score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strand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phase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attributes</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Chr1</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alibri" charset="0"/>
                          <a:ea typeface="MS PGothic" charset="0"/>
                          <a:cs typeface="MS PGothic" charset="0"/>
                        </a:rPr>
                        <a:t>Prodigal</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exon</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234</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1543</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Calibri" charset="0"/>
                          <a:ea typeface="MS PGothic" charset="0"/>
                          <a:cs typeface="MS PGothic" charset="0"/>
                        </a:rPr>
                        <a:t>gene_id</a:t>
                      </a:r>
                      <a:r>
                        <a:rPr kumimoji="0" lang="en-US" sz="1600" b="0" i="0" u="none" strike="noStrike" cap="none" normalizeH="0" baseline="0" dirty="0">
                          <a:ln>
                            <a:noFill/>
                          </a:ln>
                          <a:solidFill>
                            <a:srgbClr val="000000"/>
                          </a:solidFill>
                          <a:effectLst/>
                          <a:latin typeface="Calibri" charset="0"/>
                          <a:ea typeface="MS PGothic" charset="0"/>
                          <a:cs typeface="MS PGothic" charset="0"/>
                        </a:rPr>
                        <a:t> “gene1”; </a:t>
                      </a:r>
                      <a:r>
                        <a:rPr kumimoji="0" lang="en-US" sz="1600" b="0" i="0" u="none" strike="noStrike" cap="none" normalizeH="0" baseline="0" dirty="0" err="1">
                          <a:ln>
                            <a:noFill/>
                          </a:ln>
                          <a:solidFill>
                            <a:srgbClr val="000000"/>
                          </a:solidFill>
                          <a:effectLst/>
                          <a:latin typeface="Calibri" charset="0"/>
                          <a:ea typeface="MS PGothic" charset="0"/>
                          <a:cs typeface="MS PGothic" charset="0"/>
                        </a:rPr>
                        <a:t>transcript_id</a:t>
                      </a:r>
                      <a:r>
                        <a:rPr kumimoji="0" lang="en-US" sz="1600" b="0" i="0" u="none" strike="noStrike" cap="none" normalizeH="0" baseline="0" dirty="0">
                          <a:ln>
                            <a:noFill/>
                          </a:ln>
                          <a:solidFill>
                            <a:srgbClr val="000000"/>
                          </a:solidFill>
                          <a:effectLst/>
                          <a:latin typeface="Calibri" charset="0"/>
                          <a:ea typeface="MS PGothic" charset="0"/>
                          <a:cs typeface="MS PGothic" charset="0"/>
                        </a:rPr>
                        <a:t> “transcript1”; “prediction:.., protein motif…”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Chr1</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Snap</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CDS</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577</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1543</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0</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Calibri" charset="0"/>
                          <a:ea typeface="MS PGothic" charset="0"/>
                          <a:cs typeface="MS PGothic" charset="0"/>
                        </a:rPr>
                        <a:t>gene_id</a:t>
                      </a:r>
                      <a:r>
                        <a:rPr kumimoji="0" lang="en-US" sz="1600" b="0" i="0" u="none" strike="noStrike" cap="none" normalizeH="0" baseline="0" dirty="0">
                          <a:ln>
                            <a:noFill/>
                          </a:ln>
                          <a:solidFill>
                            <a:srgbClr val="000000"/>
                          </a:solidFill>
                          <a:effectLst/>
                          <a:latin typeface="Calibri" charset="0"/>
                          <a:ea typeface="MS PGothic" charset="0"/>
                          <a:cs typeface="MS PGothic" charset="0"/>
                        </a:rPr>
                        <a:t> “gene1”; </a:t>
                      </a:r>
                      <a:r>
                        <a:rPr kumimoji="0" lang="en-US" sz="1600" b="0" i="0" u="none" strike="noStrike" cap="none" normalizeH="0" baseline="0" dirty="0" err="1">
                          <a:ln>
                            <a:noFill/>
                          </a:ln>
                          <a:solidFill>
                            <a:srgbClr val="000000"/>
                          </a:solidFill>
                          <a:effectLst/>
                          <a:latin typeface="Calibri" charset="0"/>
                          <a:ea typeface="MS PGothic" charset="0"/>
                          <a:cs typeface="MS PGothic" charset="0"/>
                        </a:rPr>
                        <a:t>transcript_id</a:t>
                      </a:r>
                      <a:r>
                        <a:rPr kumimoji="0" lang="en-US" sz="1600" b="0" i="0" u="none" strike="noStrike" cap="none" normalizeH="0" baseline="0" dirty="0">
                          <a:ln>
                            <a:noFill/>
                          </a:ln>
                          <a:solidFill>
                            <a:srgbClr val="000000"/>
                          </a:solidFill>
                          <a:effectLst/>
                          <a:latin typeface="Calibri" charset="0"/>
                          <a:ea typeface="MS PGothic" charset="0"/>
                          <a:cs typeface="MS PGothic" charset="0"/>
                        </a:rPr>
                        <a:t> “transcript1”;</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4" name="TextBox 3"/>
          <p:cNvSpPr txBox="1"/>
          <p:nvPr/>
        </p:nvSpPr>
        <p:spPr>
          <a:xfrm>
            <a:off x="323850" y="1148143"/>
            <a:ext cx="1239530" cy="369332"/>
          </a:xfrm>
          <a:prstGeom prst="rect">
            <a:avLst/>
          </a:prstGeom>
          <a:noFill/>
        </p:spPr>
        <p:txBody>
          <a:bodyPr wrap="none" rtlCol="0">
            <a:spAutoFit/>
          </a:bodyPr>
          <a:lstStyle/>
          <a:p>
            <a:r>
              <a:rPr lang="en-US" dirty="0">
                <a:latin typeface="Calibri"/>
              </a:rPr>
              <a:t>GFF format</a:t>
            </a:r>
          </a:p>
        </p:txBody>
      </p:sp>
      <p:pic>
        <p:nvPicPr>
          <p:cNvPr id="6" name="Picture 5"/>
          <p:cNvPicPr>
            <a:picLocks noChangeAspect="1"/>
          </p:cNvPicPr>
          <p:nvPr/>
        </p:nvPicPr>
        <p:blipFill>
          <a:blip r:embed="rId3"/>
          <a:stretch>
            <a:fillRect/>
          </a:stretch>
        </p:blipFill>
        <p:spPr>
          <a:xfrm>
            <a:off x="1212850" y="1517475"/>
            <a:ext cx="6159174" cy="2085182"/>
          </a:xfrm>
          <a:prstGeom prst="rect">
            <a:avLst/>
          </a:prstGeom>
        </p:spPr>
      </p:pic>
      <p:sp>
        <p:nvSpPr>
          <p:cNvPr id="8" name="Title 1"/>
          <p:cNvSpPr txBox="1">
            <a:spLocks/>
          </p:cNvSpPr>
          <p:nvPr/>
        </p:nvSpPr>
        <p:spPr>
          <a:xfrm>
            <a:off x="473220"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a:t>Prokka</a:t>
            </a:r>
            <a:r>
              <a:rPr lang="en-US" sz="2400" b="0" dirty="0"/>
              <a:t> output</a:t>
            </a:r>
          </a:p>
        </p:txBody>
      </p:sp>
    </p:spTree>
    <p:extLst>
      <p:ext uri="{BB962C8B-B14F-4D97-AF65-F5344CB8AC3E}">
        <p14:creationId xmlns:p14="http://schemas.microsoft.com/office/powerpoint/2010/main" val="193947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80960" y="2032000"/>
            <a:ext cx="184666" cy="369332"/>
          </a:xfrm>
          <a:prstGeom prst="rect">
            <a:avLst/>
          </a:prstGeom>
          <a:noFill/>
        </p:spPr>
        <p:txBody>
          <a:bodyPr wrap="none" rtlCol="0">
            <a:spAutoFit/>
          </a:bodyPr>
          <a:lstStyle/>
          <a:p>
            <a:endParaRPr lang="en-US" dirty="0">
              <a:latin typeface="Calibri"/>
            </a:endParaRPr>
          </a:p>
        </p:txBody>
      </p:sp>
      <p:sp>
        <p:nvSpPr>
          <p:cNvPr id="8" name="Text Placeholder 1"/>
          <p:cNvSpPr>
            <a:spLocks noGrp="1"/>
          </p:cNvSpPr>
          <p:nvPr>
            <p:ph type="body" sz="quarter" idx="13"/>
          </p:nvPr>
        </p:nvSpPr>
        <p:spPr>
          <a:xfrm>
            <a:off x="706802" y="2448769"/>
            <a:ext cx="7900063" cy="1898294"/>
          </a:xfrm>
        </p:spPr>
        <p:txBody>
          <a:bodyPr/>
          <a:lstStyle/>
          <a:p>
            <a:pPr algn="ctr"/>
            <a:endParaRPr lang="en-US" sz="3600" dirty="0"/>
          </a:p>
          <a:p>
            <a:pPr algn="ctr"/>
            <a:r>
              <a:rPr lang="en-US" sz="3600" dirty="0"/>
              <a:t>Exercises</a:t>
            </a:r>
            <a:endParaRPr lang="en-US" dirty="0"/>
          </a:p>
          <a:p>
            <a:pPr algn="ctr"/>
            <a:endParaRPr lang="en-US" sz="3600" dirty="0"/>
          </a:p>
          <a:p>
            <a:pPr algn="ctr"/>
            <a:endParaRPr lang="en-US" sz="3600" dirty="0"/>
          </a:p>
          <a:p>
            <a:pPr algn="ctr"/>
            <a:endParaRPr lang="en-US" sz="3600" dirty="0"/>
          </a:p>
        </p:txBody>
      </p:sp>
      <p:sp>
        <p:nvSpPr>
          <p:cNvPr id="9" name="Text Placeholder 1"/>
          <p:cNvSpPr>
            <a:spLocks noGrp="1"/>
          </p:cNvSpPr>
          <p:nvPr>
            <p:ph type="body" sz="quarter" idx="14"/>
          </p:nvPr>
        </p:nvSpPr>
        <p:spPr>
          <a:xfrm>
            <a:off x="554402" y="2296369"/>
            <a:ext cx="7900063" cy="1898294"/>
          </a:xfrm>
        </p:spPr>
        <p:txBody>
          <a:bodyPr>
            <a:normAutofit/>
          </a:bodyPr>
          <a:lstStyle/>
          <a:p>
            <a:pPr marL="0" indent="0" algn="ctr">
              <a:buNone/>
            </a:pPr>
            <a:r>
              <a:rPr lang="en-US" sz="4400" dirty="0"/>
              <a:t>Bacterial Genome Annotation</a:t>
            </a:r>
          </a:p>
          <a:p>
            <a:pPr algn="ctr"/>
            <a:endParaRPr lang="en-US" sz="3600" dirty="0"/>
          </a:p>
          <a:p>
            <a:pPr algn="ctr"/>
            <a:endParaRPr lang="en-US" sz="3600" dirty="0"/>
          </a:p>
          <a:p>
            <a:pPr algn="ctr"/>
            <a:endParaRPr lang="en-US" sz="3600" dirty="0"/>
          </a:p>
          <a:p>
            <a:pPr marL="0" indent="0" algn="ctr">
              <a:buNone/>
            </a:pPr>
            <a:endParaRPr lang="en-US" sz="3600" dirty="0"/>
          </a:p>
          <a:p>
            <a:pPr algn="ctr"/>
            <a:endParaRPr lang="en-US" sz="3600" dirty="0"/>
          </a:p>
          <a:p>
            <a:pPr algn="ctr"/>
            <a:endParaRPr lang="en-US" sz="3600" dirty="0"/>
          </a:p>
        </p:txBody>
      </p:sp>
    </p:spTree>
    <p:extLst>
      <p:ext uri="{BB962C8B-B14F-4D97-AF65-F5344CB8AC3E}">
        <p14:creationId xmlns:p14="http://schemas.microsoft.com/office/powerpoint/2010/main" val="103051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ext Placeholder 2"/>
          <p:cNvSpPr>
            <a:spLocks noGrp="1"/>
          </p:cNvSpPr>
          <p:nvPr>
            <p:ph type="body"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0" y="1323205"/>
            <a:ext cx="9144000" cy="1683458"/>
          </a:xfrm>
          <a:prstGeom prst="rect">
            <a:avLst/>
          </a:prstGeom>
        </p:spPr>
      </p:pic>
      <p:pic>
        <p:nvPicPr>
          <p:cNvPr id="7" name="Picture 6"/>
          <p:cNvPicPr>
            <a:picLocks noChangeAspect="1"/>
          </p:cNvPicPr>
          <p:nvPr/>
        </p:nvPicPr>
        <p:blipFill>
          <a:blip r:embed="rId3"/>
          <a:stretch>
            <a:fillRect/>
          </a:stretch>
        </p:blipFill>
        <p:spPr>
          <a:xfrm>
            <a:off x="0" y="3203701"/>
            <a:ext cx="9144000" cy="1636072"/>
          </a:xfrm>
          <a:prstGeom prst="rect">
            <a:avLst/>
          </a:prstGeom>
        </p:spPr>
      </p:pic>
      <p:pic>
        <p:nvPicPr>
          <p:cNvPr id="8" name="Picture 7"/>
          <p:cNvPicPr>
            <a:picLocks noChangeAspect="1"/>
          </p:cNvPicPr>
          <p:nvPr/>
        </p:nvPicPr>
        <p:blipFill>
          <a:blip r:embed="rId4"/>
          <a:stretch>
            <a:fillRect/>
          </a:stretch>
        </p:blipFill>
        <p:spPr>
          <a:xfrm>
            <a:off x="0" y="5020929"/>
            <a:ext cx="9144000" cy="1672501"/>
          </a:xfrm>
          <a:prstGeom prst="rect">
            <a:avLst/>
          </a:prstGeom>
        </p:spPr>
      </p:pic>
    </p:spTree>
    <p:extLst>
      <p:ext uri="{BB962C8B-B14F-4D97-AF65-F5344CB8AC3E}">
        <p14:creationId xmlns:p14="http://schemas.microsoft.com/office/powerpoint/2010/main" val="3736044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0" y="1600200"/>
            <a:ext cx="9144000" cy="3642691"/>
          </a:xfrm>
          <a:prstGeom prst="rect">
            <a:avLst/>
          </a:prstGeom>
        </p:spPr>
      </p:pic>
    </p:spTree>
    <p:extLst>
      <p:ext uri="{BB962C8B-B14F-4D97-AF65-F5344CB8AC3E}">
        <p14:creationId xmlns:p14="http://schemas.microsoft.com/office/powerpoint/2010/main" val="186113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5" name="Picture 4"/>
          <p:cNvPicPr>
            <a:picLocks noChangeAspect="1"/>
          </p:cNvPicPr>
          <p:nvPr/>
        </p:nvPicPr>
        <p:blipFill>
          <a:blip r:embed="rId2"/>
          <a:stretch>
            <a:fillRect/>
          </a:stretch>
        </p:blipFill>
        <p:spPr>
          <a:xfrm>
            <a:off x="0" y="1612900"/>
            <a:ext cx="9144000" cy="3621780"/>
          </a:xfrm>
          <a:prstGeom prst="rect">
            <a:avLst/>
          </a:prstGeom>
        </p:spPr>
      </p:pic>
    </p:spTree>
    <p:extLst>
      <p:ext uri="{BB962C8B-B14F-4D97-AF65-F5344CB8AC3E}">
        <p14:creationId xmlns:p14="http://schemas.microsoft.com/office/powerpoint/2010/main" val="336693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5" name="Picture 4"/>
          <p:cNvPicPr>
            <a:picLocks noChangeAspect="1"/>
          </p:cNvPicPr>
          <p:nvPr/>
        </p:nvPicPr>
        <p:blipFill>
          <a:blip r:embed="rId2"/>
          <a:stretch>
            <a:fillRect/>
          </a:stretch>
        </p:blipFill>
        <p:spPr>
          <a:xfrm>
            <a:off x="0" y="1600200"/>
            <a:ext cx="9144000" cy="3647688"/>
          </a:xfrm>
          <a:prstGeom prst="rect">
            <a:avLst/>
          </a:prstGeom>
        </p:spPr>
      </p:pic>
    </p:spTree>
    <p:extLst>
      <p:ext uri="{BB962C8B-B14F-4D97-AF65-F5344CB8AC3E}">
        <p14:creationId xmlns:p14="http://schemas.microsoft.com/office/powerpoint/2010/main" val="246606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4648200" cy="437801"/>
          </a:xfrm>
        </p:spPr>
        <p:txBody>
          <a:bodyPr/>
          <a:lstStyle/>
          <a:p>
            <a:r>
              <a:rPr lang="en-US" sz="2400" dirty="0"/>
              <a:t>Bacterial genome characteristics</a:t>
            </a:r>
          </a:p>
        </p:txBody>
      </p:sp>
      <p:sp>
        <p:nvSpPr>
          <p:cNvPr id="3" name="Content Placeholder 2"/>
          <p:cNvSpPr>
            <a:spLocks noGrp="1"/>
          </p:cNvSpPr>
          <p:nvPr>
            <p:ph idx="1"/>
          </p:nvPr>
        </p:nvSpPr>
        <p:spPr>
          <a:xfrm>
            <a:off x="457200" y="1447800"/>
            <a:ext cx="8229600" cy="4525963"/>
          </a:xfrm>
        </p:spPr>
        <p:txBody>
          <a:bodyPr>
            <a:noAutofit/>
          </a:bodyPr>
          <a:lstStyle/>
          <a:p>
            <a:r>
              <a:rPr lang="en-US" sz="2400" dirty="0"/>
              <a:t>A bacterial genome is a single "circular” DNA molecule with several million base pairs in size</a:t>
            </a:r>
          </a:p>
          <a:p>
            <a:r>
              <a:rPr lang="en-US" sz="2400" dirty="0"/>
              <a:t>Bacteria can contains plasmids  (small and circular DNA molecules, that contain (usually) non-essential genes)</a:t>
            </a:r>
          </a:p>
          <a:p>
            <a:r>
              <a:rPr lang="en-US" sz="2400" dirty="0"/>
              <a:t>Genomes contain a few thousand genes. </a:t>
            </a:r>
          </a:p>
          <a:p>
            <a:r>
              <a:rPr lang="en-US" sz="2400" dirty="0"/>
              <a:t>”Gene density” is much higher than in humans, one million base pairs of bacterial DNA contains about 500 to 1000 genes.</a:t>
            </a:r>
          </a:p>
          <a:p>
            <a:pPr lvl="1"/>
            <a:r>
              <a:rPr lang="en-US" sz="2400" dirty="0"/>
              <a:t> bacterial genes have no introns (intron-less), </a:t>
            </a:r>
          </a:p>
          <a:p>
            <a:pPr lvl="1"/>
            <a:r>
              <a:rPr lang="en-US" sz="2400" dirty="0"/>
              <a:t> the average number of codons in bacterial genes is less than in human genes, </a:t>
            </a:r>
          </a:p>
          <a:p>
            <a:pPr lvl="1"/>
            <a:r>
              <a:rPr lang="en-US" sz="2400" dirty="0"/>
              <a:t>neighboring genes are very close together throughout the genome</a:t>
            </a:r>
          </a:p>
          <a:p>
            <a:endParaRPr lang="en-US" sz="2400" dirty="0"/>
          </a:p>
        </p:txBody>
      </p:sp>
    </p:spTree>
    <p:extLst>
      <p:ext uri="{BB962C8B-B14F-4D97-AF65-F5344CB8AC3E}">
        <p14:creationId xmlns:p14="http://schemas.microsoft.com/office/powerpoint/2010/main" val="320278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Shape 135"/>
          <p:cNvSpPr txBox="1">
            <a:spLocks noGrp="1"/>
          </p:cNvSpPr>
          <p:nvPr>
            <p:ph type="body" idx="1"/>
          </p:nvPr>
        </p:nvSpPr>
        <p:spPr>
          <a:xfrm>
            <a:off x="457200" y="1222452"/>
            <a:ext cx="8229600" cy="53454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sz="2400" dirty="0"/>
              <a:t>protein coding genes and associated features</a:t>
            </a:r>
          </a:p>
          <a:p>
            <a:pPr marL="914400" lvl="1" indent="-381000" rtl="0">
              <a:spcBef>
                <a:spcPts val="0"/>
              </a:spcBef>
              <a:buClr>
                <a:schemeClr val="dk1"/>
              </a:buClr>
              <a:buSzPct val="80000"/>
              <a:buFont typeface="Courier New"/>
              <a:buChar char="o"/>
            </a:pPr>
            <a:r>
              <a:rPr lang="en-GB" sz="2400" dirty="0"/>
              <a:t>promoter (-10, -35)</a:t>
            </a:r>
          </a:p>
          <a:p>
            <a:pPr marL="914400" lvl="1" indent="-381000" rtl="0">
              <a:spcBef>
                <a:spcPts val="0"/>
              </a:spcBef>
              <a:buClr>
                <a:schemeClr val="dk1"/>
              </a:buClr>
              <a:buSzPct val="80000"/>
              <a:buFont typeface="Courier New"/>
              <a:buChar char="o"/>
            </a:pPr>
            <a:r>
              <a:rPr lang="en-GB" sz="2400" dirty="0"/>
              <a:t>ribosome binding site (RBS)</a:t>
            </a:r>
          </a:p>
          <a:p>
            <a:pPr marL="914400" lvl="1" indent="-381000" rtl="0">
              <a:spcBef>
                <a:spcPts val="0"/>
              </a:spcBef>
              <a:buClr>
                <a:schemeClr val="dk1"/>
              </a:buClr>
              <a:buSzPct val="80000"/>
              <a:buFont typeface="Courier New"/>
              <a:buChar char="o"/>
            </a:pPr>
            <a:r>
              <a:rPr lang="en-GB" sz="2400" dirty="0"/>
              <a:t>coding sequence (CDS)</a:t>
            </a:r>
          </a:p>
          <a:p>
            <a:pPr marL="1371600" lvl="2" indent="-381000" rtl="0">
              <a:spcBef>
                <a:spcPts val="0"/>
              </a:spcBef>
              <a:buClr>
                <a:schemeClr val="dk1"/>
              </a:buClr>
              <a:buSzPct val="80000"/>
              <a:buFont typeface="Wingdings"/>
              <a:buChar char="§"/>
            </a:pPr>
            <a:r>
              <a:rPr lang="en-GB" dirty="0"/>
              <a:t>signal peptide, protein domains, structure</a:t>
            </a:r>
          </a:p>
          <a:p>
            <a:pPr marL="914400" lvl="1" indent="-381000" rtl="0">
              <a:spcBef>
                <a:spcPts val="0"/>
              </a:spcBef>
              <a:buClr>
                <a:schemeClr val="dk1"/>
              </a:buClr>
              <a:buSzPct val="80000"/>
              <a:buFont typeface="Courier New"/>
              <a:buChar char="o"/>
            </a:pPr>
            <a:r>
              <a:rPr lang="en-GB" sz="2400" dirty="0"/>
              <a:t>terminator</a:t>
            </a:r>
            <a:br>
              <a:rPr lang="en-GB" sz="2400" dirty="0"/>
            </a:br>
            <a:endParaRPr lang="en-GB" sz="2400" dirty="0"/>
          </a:p>
          <a:p>
            <a:pPr marL="457200" lvl="0" indent="-419100" rtl="0">
              <a:spcBef>
                <a:spcPts val="0"/>
              </a:spcBef>
              <a:buClr>
                <a:schemeClr val="dk1"/>
              </a:buClr>
              <a:buSzPct val="100000"/>
              <a:buFont typeface="Arial"/>
              <a:buChar char="●"/>
            </a:pPr>
            <a:r>
              <a:rPr lang="en-GB" sz="2400" dirty="0"/>
              <a:t>non coding genes</a:t>
            </a:r>
          </a:p>
          <a:p>
            <a:pPr marL="914400" lvl="1" indent="-381000" rtl="0">
              <a:spcBef>
                <a:spcPts val="0"/>
              </a:spcBef>
              <a:buClr>
                <a:schemeClr val="dk1"/>
              </a:buClr>
              <a:buSzPct val="80000"/>
              <a:buFont typeface="Courier New"/>
              <a:buChar char="o"/>
            </a:pPr>
            <a:r>
              <a:rPr lang="en-GB" sz="2400" dirty="0"/>
              <a:t>transfer RNA (</a:t>
            </a:r>
            <a:r>
              <a:rPr lang="en-GB" sz="2400" dirty="0" err="1"/>
              <a:t>tRNA</a:t>
            </a:r>
            <a:r>
              <a:rPr lang="en-GB" sz="2400" dirty="0"/>
              <a:t>)</a:t>
            </a:r>
          </a:p>
          <a:p>
            <a:pPr marL="914400" lvl="1" indent="-381000" rtl="0">
              <a:spcBef>
                <a:spcPts val="0"/>
              </a:spcBef>
              <a:buClr>
                <a:schemeClr val="dk1"/>
              </a:buClr>
              <a:buSzPct val="80000"/>
              <a:buFont typeface="Courier New"/>
              <a:buChar char="o"/>
            </a:pPr>
            <a:r>
              <a:rPr lang="en-GB" sz="2400" dirty="0"/>
              <a:t>ribosomal RNA (</a:t>
            </a:r>
            <a:r>
              <a:rPr lang="en-GB" sz="2400" dirty="0" err="1"/>
              <a:t>rRNA</a:t>
            </a:r>
            <a:r>
              <a:rPr lang="en-GB" sz="2400" dirty="0"/>
              <a:t>)</a:t>
            </a:r>
          </a:p>
          <a:p>
            <a:pPr marL="914400" lvl="1" indent="-381000" rtl="0">
              <a:spcBef>
                <a:spcPts val="0"/>
              </a:spcBef>
              <a:buClr>
                <a:schemeClr val="dk1"/>
              </a:buClr>
              <a:buSzPct val="80000"/>
              <a:buFont typeface="Courier New"/>
              <a:buChar char="o"/>
            </a:pPr>
            <a:r>
              <a:rPr lang="en-GB" sz="2400" dirty="0"/>
              <a:t>non-coding RNA (</a:t>
            </a:r>
            <a:r>
              <a:rPr lang="en-GB" sz="2400" dirty="0" err="1"/>
              <a:t>ncRNA</a:t>
            </a:r>
            <a:r>
              <a:rPr lang="en-GB" sz="2400" dirty="0"/>
              <a:t>)</a:t>
            </a:r>
            <a:br>
              <a:rPr lang="en-GB" sz="2400" dirty="0"/>
            </a:br>
            <a:endParaRPr lang="en-GB" sz="2400" dirty="0"/>
          </a:p>
          <a:p>
            <a:pPr marL="457200" lvl="0" indent="-419100" rtl="0">
              <a:spcBef>
                <a:spcPts val="0"/>
              </a:spcBef>
              <a:buClr>
                <a:schemeClr val="dk1"/>
              </a:buClr>
              <a:buSzPct val="100000"/>
              <a:buFont typeface="Arial"/>
              <a:buChar char="●"/>
            </a:pPr>
            <a:r>
              <a:rPr lang="en-GB" sz="2400" dirty="0"/>
              <a:t>other</a:t>
            </a:r>
          </a:p>
          <a:p>
            <a:pPr marL="914400" lvl="1" indent="-381000" rtl="0">
              <a:spcBef>
                <a:spcPts val="0"/>
              </a:spcBef>
              <a:buClr>
                <a:schemeClr val="dk1"/>
              </a:buClr>
              <a:buSzPct val="80000"/>
              <a:buFont typeface="Courier New"/>
              <a:buChar char="o"/>
            </a:pPr>
            <a:r>
              <a:rPr lang="en-GB" sz="2400" dirty="0"/>
              <a:t>repeat patterns, origin of replication, ...</a:t>
            </a:r>
          </a:p>
        </p:txBody>
      </p:sp>
      <p:sp>
        <p:nvSpPr>
          <p:cNvPr id="6" name="Title 1"/>
          <p:cNvSpPr txBox="1">
            <a:spLocks/>
          </p:cNvSpPr>
          <p:nvPr/>
        </p:nvSpPr>
        <p:spPr>
          <a:xfrm>
            <a:off x="457200" y="269683"/>
            <a:ext cx="4648200" cy="437801"/>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a:t>Bacterial feature types</a:t>
            </a:r>
          </a:p>
        </p:txBody>
      </p:sp>
    </p:spTree>
    <p:extLst>
      <p:ext uri="{BB962C8B-B14F-4D97-AF65-F5344CB8AC3E}">
        <p14:creationId xmlns:p14="http://schemas.microsoft.com/office/powerpoint/2010/main" val="190599496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96837"/>
            <a:ext cx="8229600" cy="693599"/>
          </a:xfrm>
          <a:prstGeom prst="rect">
            <a:avLst/>
          </a:prstGeom>
        </p:spPr>
        <p:txBody>
          <a:bodyPr lIns="91425" tIns="91425" rIns="91425" bIns="91425" anchor="ctr" anchorCtr="0">
            <a:noAutofit/>
          </a:bodyPr>
          <a:lstStyle/>
          <a:p>
            <a:pPr lvl="0" rtl="0">
              <a:spcBef>
                <a:spcPts val="0"/>
              </a:spcBef>
              <a:buNone/>
            </a:pPr>
            <a:r>
              <a:rPr lang="en-GB" sz="2400" b="0" dirty="0"/>
              <a:t>Automatic annotation</a:t>
            </a:r>
          </a:p>
        </p:txBody>
      </p:sp>
      <p:sp>
        <p:nvSpPr>
          <p:cNvPr id="153" name="Shape 153"/>
          <p:cNvSpPr txBox="1">
            <a:spLocks noGrp="1"/>
          </p:cNvSpPr>
          <p:nvPr>
            <p:ph type="body" idx="1"/>
          </p:nvPr>
        </p:nvSpPr>
        <p:spPr>
          <a:xfrm>
            <a:off x="415250" y="1232927"/>
            <a:ext cx="8350200" cy="5345400"/>
          </a:xfrm>
          <a:prstGeom prst="rect">
            <a:avLst/>
          </a:prstGeom>
        </p:spPr>
        <p:txBody>
          <a:bodyPr lIns="91425" tIns="91425" rIns="91425" bIns="91425" anchor="t" anchorCtr="0">
            <a:noAutofit/>
          </a:bodyPr>
          <a:lstStyle/>
          <a:p>
            <a:pPr lvl="0" rtl="0">
              <a:spcBef>
                <a:spcPts val="0"/>
              </a:spcBef>
              <a:buNone/>
            </a:pPr>
            <a:r>
              <a:rPr lang="en-GB" sz="2400" dirty="0"/>
              <a:t>Two strategies for identifying coding genes:</a:t>
            </a:r>
            <a:br>
              <a:rPr lang="en-GB" sz="2400" dirty="0"/>
            </a:br>
            <a:endParaRPr lang="en-GB" sz="2400" dirty="0"/>
          </a:p>
          <a:p>
            <a:pPr marL="457200" lvl="0" indent="-419100" rtl="0">
              <a:spcBef>
                <a:spcPts val="0"/>
              </a:spcBef>
              <a:buClr>
                <a:schemeClr val="dk1"/>
              </a:buClr>
              <a:buSzPct val="100000"/>
              <a:buFont typeface="Arial"/>
              <a:buChar char="●"/>
            </a:pPr>
            <a:r>
              <a:rPr lang="en-GB" sz="2400" b="1" dirty="0"/>
              <a:t>sequence alignment</a:t>
            </a:r>
            <a:r>
              <a:rPr lang="en-GB" sz="2400" b="1" i="1" dirty="0"/>
              <a:t> </a:t>
            </a:r>
          </a:p>
          <a:p>
            <a:pPr marL="914400" lvl="1" indent="-381000" rtl="0">
              <a:spcBef>
                <a:spcPts val="0"/>
              </a:spcBef>
              <a:buClr>
                <a:schemeClr val="dk1"/>
              </a:buClr>
              <a:buSzPct val="80000"/>
              <a:buFont typeface="Courier New"/>
              <a:buChar char="o"/>
            </a:pPr>
            <a:r>
              <a:rPr lang="en-GB" sz="2400" dirty="0"/>
              <a:t>find known protein sequences in the </a:t>
            </a:r>
            <a:r>
              <a:rPr lang="en-GB" sz="2400" dirty="0" err="1"/>
              <a:t>contigs</a:t>
            </a:r>
            <a:endParaRPr lang="en-GB" sz="2400" dirty="0"/>
          </a:p>
          <a:p>
            <a:pPr marL="1371600" lvl="2" indent="-381000" rtl="0">
              <a:spcBef>
                <a:spcPts val="0"/>
              </a:spcBef>
              <a:buClr>
                <a:schemeClr val="dk1"/>
              </a:buClr>
              <a:buSzPct val="80000"/>
              <a:buFont typeface="Wingdings"/>
              <a:buChar char="§"/>
            </a:pPr>
            <a:r>
              <a:rPr lang="en-GB" dirty="0"/>
              <a:t>transfer the annotation across</a:t>
            </a:r>
          </a:p>
          <a:p>
            <a:pPr marL="914400" lvl="1" indent="-381000" rtl="0">
              <a:spcBef>
                <a:spcPts val="0"/>
              </a:spcBef>
              <a:buClr>
                <a:schemeClr val="dk1"/>
              </a:buClr>
              <a:buSzPct val="80000"/>
              <a:buFont typeface="Courier New"/>
              <a:buChar char="o"/>
            </a:pPr>
            <a:r>
              <a:rPr lang="en-GB" sz="2400" dirty="0"/>
              <a:t>will miss proteins not in your database</a:t>
            </a:r>
          </a:p>
          <a:p>
            <a:pPr marL="914400" lvl="1" indent="-381000" rtl="0">
              <a:spcBef>
                <a:spcPts val="0"/>
              </a:spcBef>
              <a:buClr>
                <a:schemeClr val="dk1"/>
              </a:buClr>
              <a:buSzPct val="80000"/>
              <a:buFont typeface="Courier New"/>
              <a:buChar char="o"/>
            </a:pPr>
            <a:r>
              <a:rPr lang="en-GB" sz="2400" dirty="0"/>
              <a:t>may miss partial proteins</a:t>
            </a:r>
            <a:br>
              <a:rPr lang="en-GB" sz="2400" i="1" dirty="0"/>
            </a:br>
            <a:endParaRPr lang="en-GB" sz="2400" i="1" dirty="0"/>
          </a:p>
          <a:p>
            <a:pPr marL="457200" lvl="0" indent="-419100" rtl="0">
              <a:spcBef>
                <a:spcPts val="0"/>
              </a:spcBef>
              <a:buClr>
                <a:schemeClr val="dk1"/>
              </a:buClr>
              <a:buSzPct val="100000"/>
              <a:buFont typeface="Arial"/>
              <a:buChar char="●"/>
            </a:pPr>
            <a:r>
              <a:rPr lang="en-GB" sz="2400" b="1" i="1" dirty="0" err="1"/>
              <a:t>ab</a:t>
            </a:r>
            <a:r>
              <a:rPr lang="en-GB" sz="2400" b="1" i="1" dirty="0"/>
              <a:t> initio </a:t>
            </a:r>
            <a:r>
              <a:rPr lang="en-GB" sz="2400" b="1" dirty="0"/>
              <a:t>gene finding</a:t>
            </a:r>
          </a:p>
          <a:p>
            <a:pPr marL="914400" lvl="1" indent="-381000" rtl="0">
              <a:spcBef>
                <a:spcPts val="0"/>
              </a:spcBef>
              <a:buClr>
                <a:schemeClr val="dk1"/>
              </a:buClr>
              <a:buSzPct val="80000"/>
              <a:buFont typeface="Courier New"/>
              <a:buChar char="o"/>
            </a:pPr>
            <a:r>
              <a:rPr lang="en-GB" sz="2400" dirty="0"/>
              <a:t>find candidate open reading frames</a:t>
            </a:r>
          </a:p>
          <a:p>
            <a:pPr marL="1371600" lvl="2" indent="-381000" rtl="0">
              <a:spcBef>
                <a:spcPts val="0"/>
              </a:spcBef>
              <a:buClr>
                <a:schemeClr val="dk1"/>
              </a:buClr>
              <a:buSzPct val="80000"/>
              <a:buFont typeface="Wingdings"/>
              <a:buChar char="§"/>
            </a:pPr>
            <a:r>
              <a:rPr lang="en-GB" dirty="0"/>
              <a:t>build model of ribosome binding sites</a:t>
            </a:r>
          </a:p>
          <a:p>
            <a:pPr marL="1371600" lvl="2" indent="-381000" rtl="0">
              <a:spcBef>
                <a:spcPts val="0"/>
              </a:spcBef>
              <a:buClr>
                <a:schemeClr val="dk1"/>
              </a:buClr>
              <a:buSzPct val="80000"/>
              <a:buFont typeface="Wingdings"/>
              <a:buChar char="§"/>
            </a:pPr>
            <a:r>
              <a:rPr lang="en-GB" dirty="0"/>
              <a:t>predict coding regions</a:t>
            </a:r>
          </a:p>
          <a:p>
            <a:pPr marL="914400" lvl="1" indent="-381000" rtl="0">
              <a:spcBef>
                <a:spcPts val="0"/>
              </a:spcBef>
              <a:buClr>
                <a:schemeClr val="dk1"/>
              </a:buClr>
              <a:buSzPct val="80000"/>
              <a:buFont typeface="Courier New"/>
              <a:buChar char="o"/>
            </a:pPr>
            <a:r>
              <a:rPr lang="en-GB" sz="2400" dirty="0"/>
              <a:t>may choose the incorrect start codon</a:t>
            </a:r>
          </a:p>
          <a:p>
            <a:pPr marL="914400" lvl="1" indent="-381000" rtl="0">
              <a:spcBef>
                <a:spcPts val="0"/>
              </a:spcBef>
              <a:buClr>
                <a:schemeClr val="dk1"/>
              </a:buClr>
              <a:buSzPct val="80000"/>
              <a:buFont typeface="Courier New"/>
              <a:buChar char="o"/>
            </a:pPr>
            <a:r>
              <a:rPr lang="en-GB" sz="2400" dirty="0"/>
              <a:t>may miss atypical genes, </a:t>
            </a:r>
            <a:r>
              <a:rPr lang="en-GB" sz="2400" dirty="0" err="1"/>
              <a:t>overpredict</a:t>
            </a:r>
            <a:r>
              <a:rPr lang="en-GB" sz="2400" dirty="0"/>
              <a:t> small genes</a:t>
            </a:r>
            <a:br>
              <a:rPr lang="en-GB" sz="2400" dirty="0"/>
            </a:br>
            <a:endParaRPr lang="en-GB" sz="2400" dirty="0"/>
          </a:p>
        </p:txBody>
      </p:sp>
    </p:spTree>
    <p:extLst>
      <p:ext uri="{BB962C8B-B14F-4D97-AF65-F5344CB8AC3E}">
        <p14:creationId xmlns:p14="http://schemas.microsoft.com/office/powerpoint/2010/main" val="3293950805"/>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122237"/>
            <a:ext cx="8229600" cy="693599"/>
          </a:xfrm>
          <a:prstGeom prst="rect">
            <a:avLst/>
          </a:prstGeom>
        </p:spPr>
        <p:txBody>
          <a:bodyPr lIns="91425" tIns="91425" rIns="91425" bIns="91425" anchor="ctr" anchorCtr="0">
            <a:noAutofit/>
          </a:bodyPr>
          <a:lstStyle/>
          <a:p>
            <a:pPr lvl="0" rtl="0">
              <a:spcBef>
                <a:spcPts val="0"/>
              </a:spcBef>
              <a:buNone/>
            </a:pPr>
            <a:r>
              <a:rPr lang="en-GB" sz="2400" b="0" dirty="0"/>
              <a:t>Some good existing tools</a:t>
            </a:r>
          </a:p>
        </p:txBody>
      </p:sp>
      <p:sp>
        <p:nvSpPr>
          <p:cNvPr id="5" name="TextBox 4"/>
          <p:cNvSpPr txBox="1"/>
          <p:nvPr/>
        </p:nvSpPr>
        <p:spPr>
          <a:xfrm>
            <a:off x="255901" y="6211669"/>
            <a:ext cx="8465907" cy="646331"/>
          </a:xfrm>
          <a:prstGeom prst="rect">
            <a:avLst/>
          </a:prstGeom>
          <a:noFill/>
        </p:spPr>
        <p:txBody>
          <a:bodyPr wrap="square" rtlCol="0">
            <a:spAutoFit/>
          </a:bodyPr>
          <a:lstStyle/>
          <a:p>
            <a:r>
              <a:rPr lang="en-US" dirty="0" err="1">
                <a:latin typeface="Calibri"/>
              </a:rPr>
              <a:t>Seemann</a:t>
            </a:r>
            <a:r>
              <a:rPr lang="en-US" dirty="0">
                <a:latin typeface="Calibri"/>
              </a:rPr>
              <a:t> T et al. </a:t>
            </a:r>
            <a:r>
              <a:rPr lang="en-US" i="1" dirty="0">
                <a:latin typeface="Calibri"/>
              </a:rPr>
              <a:t>Bacterial genome annotation,</a:t>
            </a:r>
            <a:r>
              <a:rPr lang="en-US" dirty="0">
                <a:latin typeface="Calibri"/>
              </a:rPr>
              <a:t> </a:t>
            </a:r>
            <a:r>
              <a:rPr lang="en-US" b="1" dirty="0">
                <a:latin typeface="Calibri"/>
              </a:rPr>
              <a:t>presentation 2016</a:t>
            </a:r>
          </a:p>
          <a:p>
            <a:endParaRPr lang="en-US" dirty="0">
              <a:latin typeface="Calibri"/>
            </a:endParaRPr>
          </a:p>
        </p:txBody>
      </p:sp>
      <p:pic>
        <p:nvPicPr>
          <p:cNvPr id="2" name="Picture 1"/>
          <p:cNvPicPr>
            <a:picLocks noChangeAspect="1"/>
          </p:cNvPicPr>
          <p:nvPr/>
        </p:nvPicPr>
        <p:blipFill>
          <a:blip r:embed="rId3"/>
          <a:stretch>
            <a:fillRect/>
          </a:stretch>
        </p:blipFill>
        <p:spPr>
          <a:xfrm>
            <a:off x="0" y="1485900"/>
            <a:ext cx="9144000" cy="3881196"/>
          </a:xfrm>
          <a:prstGeom prst="rect">
            <a:avLst/>
          </a:prstGeom>
        </p:spPr>
      </p:pic>
    </p:spTree>
    <p:extLst>
      <p:ext uri="{BB962C8B-B14F-4D97-AF65-F5344CB8AC3E}">
        <p14:creationId xmlns:p14="http://schemas.microsoft.com/office/powerpoint/2010/main" val="388043924"/>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220" y="228599"/>
            <a:ext cx="3466735" cy="472103"/>
          </a:xfrm>
        </p:spPr>
        <p:txBody>
          <a:bodyPr/>
          <a:lstStyle/>
          <a:p>
            <a:r>
              <a:rPr lang="en-US" sz="2400" b="0" dirty="0" err="1"/>
              <a:t>Prokka</a:t>
            </a:r>
            <a:endParaRPr lang="en-US" sz="2400" b="0" dirty="0"/>
          </a:p>
        </p:txBody>
      </p:sp>
      <p:sp>
        <p:nvSpPr>
          <p:cNvPr id="3" name="Text Placeholder 2"/>
          <p:cNvSpPr>
            <a:spLocks noGrp="1"/>
          </p:cNvSpPr>
          <p:nvPr>
            <p:ph type="body" idx="1"/>
          </p:nvPr>
        </p:nvSpPr>
        <p:spPr>
          <a:xfrm>
            <a:off x="457200" y="1394268"/>
            <a:ext cx="8229600" cy="4967574"/>
          </a:xfrm>
        </p:spPr>
        <p:txBody>
          <a:bodyPr>
            <a:normAutofit lnSpcReduction="10000"/>
          </a:bodyPr>
          <a:lstStyle/>
          <a:p>
            <a:r>
              <a:rPr lang="en-US" sz="2400" dirty="0"/>
              <a:t>Fast </a:t>
            </a:r>
          </a:p>
          <a:p>
            <a:pPr lvl="1"/>
            <a:r>
              <a:rPr lang="en-GB" sz="2400" dirty="0"/>
              <a:t>exploits multi-core computers (aim &lt; 15min)</a:t>
            </a:r>
          </a:p>
          <a:p>
            <a:pPr lvl="1"/>
            <a:endParaRPr lang="en-US" sz="2400" dirty="0"/>
          </a:p>
          <a:p>
            <a:r>
              <a:rPr lang="en-US" sz="2400" dirty="0"/>
              <a:t>Convenient</a:t>
            </a:r>
          </a:p>
          <a:p>
            <a:pPr lvl="1"/>
            <a:r>
              <a:rPr lang="en-US" sz="2400" dirty="0"/>
              <a:t>Does structural and functional annotation in one go</a:t>
            </a:r>
          </a:p>
          <a:p>
            <a:pPr lvl="1"/>
            <a:r>
              <a:rPr lang="en-US" sz="2400" dirty="0"/>
              <a:t>Help submitting to NCBI and ENA</a:t>
            </a:r>
          </a:p>
          <a:p>
            <a:pPr lvl="1"/>
            <a:endParaRPr lang="en-US" sz="2400" dirty="0"/>
          </a:p>
          <a:p>
            <a:r>
              <a:rPr lang="en-US" sz="2400" dirty="0"/>
              <a:t>Standards compliant</a:t>
            </a:r>
          </a:p>
          <a:p>
            <a:pPr lvl="1"/>
            <a:r>
              <a:rPr lang="en-GB" sz="2400" dirty="0"/>
              <a:t>GFF3/GBK for viewing, TBL/FSA for </a:t>
            </a:r>
            <a:r>
              <a:rPr lang="en-GB" sz="2400" dirty="0" err="1"/>
              <a:t>Genbank</a:t>
            </a:r>
            <a:r>
              <a:rPr lang="en-GB" sz="2400" dirty="0"/>
              <a:t>.</a:t>
            </a:r>
          </a:p>
          <a:p>
            <a:pPr lvl="1"/>
            <a:endParaRPr lang="en-US" sz="2400" dirty="0"/>
          </a:p>
          <a:p>
            <a:r>
              <a:rPr lang="en-US" sz="2400" dirty="0"/>
              <a:t>Provenance </a:t>
            </a:r>
          </a:p>
          <a:p>
            <a:pPr lvl="1"/>
            <a:r>
              <a:rPr lang="en-US" sz="2400" dirty="0"/>
              <a:t>Keep record of where/how/why it was annotated</a:t>
            </a:r>
          </a:p>
          <a:p>
            <a:pPr lvl="1"/>
            <a:endParaRPr lang="en-US" sz="2400" dirty="0"/>
          </a:p>
          <a:p>
            <a:r>
              <a:rPr lang="en-US" sz="2400" dirty="0"/>
              <a:t>Also annotates </a:t>
            </a:r>
            <a:r>
              <a:rPr lang="en-US" sz="2400" dirty="0" err="1"/>
              <a:t>archaea</a:t>
            </a:r>
            <a:r>
              <a:rPr lang="en-US" sz="2400" dirty="0"/>
              <a:t>, mitochondria, and viruses</a:t>
            </a:r>
          </a:p>
          <a:p>
            <a:endParaRPr lang="en-US" sz="2400" dirty="0"/>
          </a:p>
        </p:txBody>
      </p:sp>
      <p:sp>
        <p:nvSpPr>
          <p:cNvPr id="4" name="TextBox 3"/>
          <p:cNvSpPr txBox="1"/>
          <p:nvPr/>
        </p:nvSpPr>
        <p:spPr>
          <a:xfrm>
            <a:off x="5302534" y="6486891"/>
            <a:ext cx="3841466" cy="369332"/>
          </a:xfrm>
          <a:prstGeom prst="rect">
            <a:avLst/>
          </a:prstGeom>
          <a:noFill/>
        </p:spPr>
        <p:txBody>
          <a:bodyPr wrap="none" rtlCol="0">
            <a:spAutoFit/>
          </a:bodyPr>
          <a:lstStyle/>
          <a:p>
            <a:r>
              <a:rPr lang="en-US" dirty="0"/>
              <a:t>https://</a:t>
            </a:r>
            <a:r>
              <a:rPr lang="en-US" dirty="0" err="1"/>
              <a:t>github.com</a:t>
            </a:r>
            <a:r>
              <a:rPr lang="en-US" dirty="0"/>
              <a:t>/</a:t>
            </a:r>
            <a:r>
              <a:rPr lang="en-US" dirty="0" err="1"/>
              <a:t>tseemann</a:t>
            </a:r>
            <a:r>
              <a:rPr lang="en-US" dirty="0"/>
              <a:t>/</a:t>
            </a:r>
            <a:r>
              <a:rPr lang="en-US" dirty="0" err="1"/>
              <a:t>prokka</a:t>
            </a:r>
            <a:endParaRPr lang="en-US" dirty="0"/>
          </a:p>
        </p:txBody>
      </p:sp>
    </p:spTree>
    <p:extLst>
      <p:ext uri="{BB962C8B-B14F-4D97-AF65-F5344CB8AC3E}">
        <p14:creationId xmlns:p14="http://schemas.microsoft.com/office/powerpoint/2010/main" val="91474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1873"/>
            <a:ext cx="8229600" cy="4967574"/>
          </a:xfrm>
        </p:spPr>
        <p:txBody>
          <a:bodyPr/>
          <a:lstStyle/>
          <a:p>
            <a:r>
              <a:rPr lang="en-US" sz="2400" dirty="0"/>
              <a:t>Complicated to install </a:t>
            </a:r>
          </a:p>
          <a:p>
            <a:pPr lvl="1"/>
            <a:r>
              <a:rPr lang="en-US" sz="2400" dirty="0"/>
              <a:t>many dependencies (available on </a:t>
            </a:r>
            <a:r>
              <a:rPr lang="en-US" sz="2400" dirty="0" err="1"/>
              <a:t>conda</a:t>
            </a:r>
            <a:r>
              <a:rPr lang="en-US" sz="2400" dirty="0"/>
              <a:t>)</a:t>
            </a:r>
          </a:p>
          <a:p>
            <a:pPr marL="0" indent="0">
              <a:buNone/>
            </a:pPr>
            <a:endParaRPr lang="en-US" dirty="0"/>
          </a:p>
          <a:p>
            <a:endParaRPr lang="en-US" dirty="0"/>
          </a:p>
        </p:txBody>
      </p:sp>
      <p:pic>
        <p:nvPicPr>
          <p:cNvPr id="4" name="Picture 3" descr="Screen Shot 2017-05-01 at 16.39.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48" y="2796872"/>
            <a:ext cx="7632667" cy="2924323"/>
          </a:xfrm>
          <a:prstGeom prst="rect">
            <a:avLst/>
          </a:prstGeom>
        </p:spPr>
      </p:pic>
      <p:sp>
        <p:nvSpPr>
          <p:cNvPr id="5" name="TextBox 4"/>
          <p:cNvSpPr txBox="1"/>
          <p:nvPr/>
        </p:nvSpPr>
        <p:spPr>
          <a:xfrm>
            <a:off x="220893" y="5834244"/>
            <a:ext cx="8465907" cy="646331"/>
          </a:xfrm>
          <a:prstGeom prst="rect">
            <a:avLst/>
          </a:prstGeom>
          <a:noFill/>
        </p:spPr>
        <p:txBody>
          <a:bodyPr wrap="square" rtlCol="0">
            <a:spAutoFit/>
          </a:bodyPr>
          <a:lstStyle/>
          <a:p>
            <a:r>
              <a:rPr lang="en-US" dirty="0" err="1">
                <a:latin typeface="Calibri"/>
              </a:rPr>
              <a:t>Seemann</a:t>
            </a:r>
            <a:r>
              <a:rPr lang="en-US" dirty="0">
                <a:latin typeface="Calibri"/>
              </a:rPr>
              <a:t> T. </a:t>
            </a:r>
            <a:r>
              <a:rPr lang="en-US" i="1" dirty="0" err="1">
                <a:latin typeface="Calibri"/>
              </a:rPr>
              <a:t>Prokka</a:t>
            </a:r>
            <a:r>
              <a:rPr lang="en-US" i="1" dirty="0">
                <a:latin typeface="Calibri"/>
              </a:rPr>
              <a:t>: rapid prokaryotic genome annotation.</a:t>
            </a:r>
            <a:r>
              <a:rPr lang="en-US" dirty="0">
                <a:latin typeface="Calibri"/>
              </a:rPr>
              <a:t> </a:t>
            </a:r>
            <a:r>
              <a:rPr lang="en-US" b="1" dirty="0">
                <a:latin typeface="Calibri"/>
              </a:rPr>
              <a:t>Bioinformatics</a:t>
            </a:r>
            <a:r>
              <a:rPr lang="en-US" dirty="0">
                <a:latin typeface="Calibri"/>
              </a:rPr>
              <a:t>. 2014 Jul 15;30(14):2068-9. </a:t>
            </a:r>
            <a:r>
              <a:rPr lang="en-US" dirty="0">
                <a:latin typeface="Calibri"/>
                <a:hlinkClick r:id="rId4"/>
              </a:rPr>
              <a:t>PMID:24642063</a:t>
            </a:r>
            <a:endParaRPr lang="en-US" dirty="0">
              <a:latin typeface="Calibri"/>
            </a:endParaRPr>
          </a:p>
        </p:txBody>
      </p:sp>
      <p:sp>
        <p:nvSpPr>
          <p:cNvPr id="6" name="TextBox 5"/>
          <p:cNvSpPr txBox="1"/>
          <p:nvPr/>
        </p:nvSpPr>
        <p:spPr>
          <a:xfrm>
            <a:off x="605048" y="2335207"/>
            <a:ext cx="5596304" cy="461665"/>
          </a:xfrm>
          <a:prstGeom prst="rect">
            <a:avLst/>
          </a:prstGeom>
          <a:noFill/>
        </p:spPr>
        <p:txBody>
          <a:bodyPr wrap="none" rtlCol="0">
            <a:spAutoFit/>
          </a:bodyPr>
          <a:lstStyle/>
          <a:p>
            <a:r>
              <a:rPr lang="en-US" sz="2400" b="1" dirty="0">
                <a:latin typeface="Calibri"/>
              </a:rPr>
              <a:t>Feature prediction tools used by </a:t>
            </a:r>
            <a:r>
              <a:rPr lang="en-US" sz="2400" b="1" dirty="0" err="1">
                <a:latin typeface="Calibri"/>
              </a:rPr>
              <a:t>Prokka</a:t>
            </a:r>
            <a:r>
              <a:rPr lang="en-US" sz="2400" b="1" dirty="0">
                <a:latin typeface="Calibri"/>
              </a:rPr>
              <a:t> :</a:t>
            </a:r>
          </a:p>
        </p:txBody>
      </p:sp>
      <p:sp>
        <p:nvSpPr>
          <p:cNvPr id="8" name="Title 1"/>
          <p:cNvSpPr>
            <a:spLocks noGrp="1"/>
          </p:cNvSpPr>
          <p:nvPr>
            <p:ph type="title"/>
          </p:nvPr>
        </p:nvSpPr>
        <p:spPr>
          <a:xfrm>
            <a:off x="473220" y="228599"/>
            <a:ext cx="3466735" cy="472103"/>
          </a:xfrm>
        </p:spPr>
        <p:txBody>
          <a:bodyPr/>
          <a:lstStyle/>
          <a:p>
            <a:r>
              <a:rPr lang="en-US" sz="2400" b="0" dirty="0" err="1"/>
              <a:t>Prokka</a:t>
            </a:r>
            <a:endParaRPr lang="en-US" sz="2400" b="0" dirty="0"/>
          </a:p>
        </p:txBody>
      </p:sp>
    </p:spTree>
    <p:extLst>
      <p:ext uri="{BB962C8B-B14F-4D97-AF65-F5344CB8AC3E}">
        <p14:creationId xmlns:p14="http://schemas.microsoft.com/office/powerpoint/2010/main" val="372656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967574"/>
          </a:xfrm>
        </p:spPr>
        <p:txBody>
          <a:bodyPr>
            <a:normAutofit/>
          </a:bodyPr>
          <a:lstStyle/>
          <a:p>
            <a:r>
              <a:rPr lang="en-US" sz="2400" dirty="0"/>
              <a:t>Prodigal identifies the coordinates of candidates genes</a:t>
            </a:r>
          </a:p>
          <a:p>
            <a:endParaRPr lang="en-US" sz="2400" dirty="0"/>
          </a:p>
          <a:p>
            <a:r>
              <a:rPr lang="en-US" sz="2400" dirty="0"/>
              <a:t>Compares with a database of known sequences</a:t>
            </a:r>
          </a:p>
          <a:p>
            <a:pPr lvl="1"/>
            <a:r>
              <a:rPr lang="en-US" sz="2400" dirty="0"/>
              <a:t>Small trustworthy database: the user provides a set of annotation proteins (optional)</a:t>
            </a:r>
          </a:p>
          <a:p>
            <a:pPr lvl="1"/>
            <a:r>
              <a:rPr lang="en-US" sz="2400" dirty="0"/>
              <a:t>Genus-specific proteome (optional)</a:t>
            </a:r>
          </a:p>
          <a:p>
            <a:pPr lvl="1"/>
            <a:r>
              <a:rPr lang="en-US" sz="2400" dirty="0"/>
              <a:t>Medium-size domain specific database: </a:t>
            </a:r>
            <a:r>
              <a:rPr lang="en-US" sz="2400" dirty="0" err="1"/>
              <a:t>Uniprot-Swissprot</a:t>
            </a:r>
            <a:endParaRPr lang="en-US" sz="2400" dirty="0"/>
          </a:p>
          <a:p>
            <a:pPr lvl="1"/>
            <a:r>
              <a:rPr lang="en-US" sz="2400" dirty="0"/>
              <a:t>Curated model of protein families: all proteins from finished bacterial genomes in </a:t>
            </a:r>
            <a:r>
              <a:rPr lang="en-US" sz="2400" dirty="0" err="1"/>
              <a:t>Refseq</a:t>
            </a:r>
            <a:endParaRPr lang="en-US" sz="2400" dirty="0"/>
          </a:p>
          <a:p>
            <a:pPr lvl="1"/>
            <a:r>
              <a:rPr lang="en-US" sz="2400" dirty="0"/>
              <a:t>HMMs profile: </a:t>
            </a:r>
            <a:r>
              <a:rPr lang="en-US" sz="2400" dirty="0" err="1"/>
              <a:t>Pfam</a:t>
            </a:r>
            <a:r>
              <a:rPr lang="en-US" sz="2400" dirty="0"/>
              <a:t>, TIGRFAMS (with HMMER)</a:t>
            </a:r>
          </a:p>
          <a:p>
            <a:pPr lvl="1"/>
            <a:r>
              <a:rPr lang="en-US" sz="2400" dirty="0"/>
              <a:t>If nothing is found, is labeled as ‘hypothetical protein’</a:t>
            </a:r>
          </a:p>
          <a:p>
            <a:pPr lvl="1"/>
            <a:endParaRPr lang="en-US" sz="2400" dirty="0"/>
          </a:p>
        </p:txBody>
      </p:sp>
      <p:sp>
        <p:nvSpPr>
          <p:cNvPr id="4" name="Title 1"/>
          <p:cNvSpPr txBox="1">
            <a:spLocks/>
          </p:cNvSpPr>
          <p:nvPr/>
        </p:nvSpPr>
        <p:spPr>
          <a:xfrm>
            <a:off x="473220"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a:t>Prokka</a:t>
            </a:r>
            <a:r>
              <a:rPr lang="en-US" sz="2400" b="0" dirty="0"/>
              <a:t> : method</a:t>
            </a:r>
          </a:p>
        </p:txBody>
      </p:sp>
    </p:spTree>
    <p:extLst>
      <p:ext uri="{BB962C8B-B14F-4D97-AF65-F5344CB8AC3E}">
        <p14:creationId xmlns:p14="http://schemas.microsoft.com/office/powerpoint/2010/main" val="102587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p:nvPr/>
        </p:nvSpPr>
        <p:spPr>
          <a:xfrm>
            <a:off x="4221371" y="1171734"/>
            <a:ext cx="1305600" cy="6396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tRNA</a:t>
            </a:r>
            <a:endParaRPr lang="en-GB" sz="2400" dirty="0">
              <a:latin typeface="Calibri"/>
            </a:endParaRPr>
          </a:p>
        </p:txBody>
      </p:sp>
      <p:sp>
        <p:nvSpPr>
          <p:cNvPr id="180" name="Shape 180"/>
          <p:cNvSpPr txBox="1"/>
          <p:nvPr/>
        </p:nvSpPr>
        <p:spPr>
          <a:xfrm>
            <a:off x="4233728" y="1874749"/>
            <a:ext cx="1305600" cy="6396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rRNA</a:t>
            </a:r>
            <a:endParaRPr lang="en-GB" sz="2400" dirty="0">
              <a:latin typeface="Calibri"/>
            </a:endParaRPr>
          </a:p>
        </p:txBody>
      </p:sp>
      <p:sp>
        <p:nvSpPr>
          <p:cNvPr id="181" name="Shape 181"/>
          <p:cNvSpPr txBox="1"/>
          <p:nvPr/>
        </p:nvSpPr>
        <p:spPr>
          <a:xfrm>
            <a:off x="5207096" y="2650305"/>
            <a:ext cx="1305600" cy="6396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ncRNA</a:t>
            </a:r>
            <a:endParaRPr lang="en-GB" sz="2400" dirty="0">
              <a:latin typeface="Calibri"/>
            </a:endParaRPr>
          </a:p>
        </p:txBody>
      </p:sp>
      <p:sp>
        <p:nvSpPr>
          <p:cNvPr id="182" name="Shape 182"/>
          <p:cNvSpPr txBox="1"/>
          <p:nvPr/>
        </p:nvSpPr>
        <p:spPr>
          <a:xfrm>
            <a:off x="4221371" y="3562846"/>
            <a:ext cx="1305600" cy="5925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CDS</a:t>
            </a:r>
          </a:p>
        </p:txBody>
      </p:sp>
      <p:sp>
        <p:nvSpPr>
          <p:cNvPr id="183" name="Shape 183"/>
          <p:cNvSpPr/>
          <p:nvPr/>
        </p:nvSpPr>
        <p:spPr>
          <a:xfrm>
            <a:off x="341850" y="1761313"/>
            <a:ext cx="1263546" cy="1801547"/>
          </a:xfrm>
          <a:prstGeom prst="flowChartDocument">
            <a:avLst/>
          </a:prstGeom>
          <a:solidFill>
            <a:srgbClr val="B7B7B7"/>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GB" sz="2400" dirty="0">
                <a:latin typeface="Calibri"/>
              </a:rPr>
              <a:t>FASTA</a:t>
            </a:r>
          </a:p>
          <a:p>
            <a:pPr algn="ctr">
              <a:spcBef>
                <a:spcPts val="0"/>
              </a:spcBef>
              <a:buNone/>
            </a:pPr>
            <a:r>
              <a:rPr lang="en-GB" sz="2400" dirty="0">
                <a:latin typeface="Calibri"/>
              </a:rPr>
              <a:t>contigs</a:t>
            </a:r>
          </a:p>
        </p:txBody>
      </p:sp>
      <p:sp>
        <p:nvSpPr>
          <p:cNvPr id="184" name="Shape 184"/>
          <p:cNvSpPr/>
          <p:nvPr/>
        </p:nvSpPr>
        <p:spPr>
          <a:xfrm>
            <a:off x="2312900" y="2650305"/>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GB" sz="2400" i="1" dirty="0">
                <a:latin typeface="Calibri"/>
              </a:rPr>
              <a:t>Infernal</a:t>
            </a:r>
          </a:p>
        </p:txBody>
      </p:sp>
      <p:sp>
        <p:nvSpPr>
          <p:cNvPr id="185" name="Shape 185"/>
          <p:cNvSpPr/>
          <p:nvPr/>
        </p:nvSpPr>
        <p:spPr>
          <a:xfrm>
            <a:off x="2312900" y="1872526"/>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000" i="1" dirty="0" err="1">
                <a:latin typeface="Calibri"/>
              </a:rPr>
              <a:t>RNAmmer</a:t>
            </a:r>
            <a:endParaRPr lang="en-GB" sz="1800" i="1" dirty="0">
              <a:latin typeface="Calibri"/>
            </a:endParaRPr>
          </a:p>
        </p:txBody>
      </p:sp>
      <p:sp>
        <p:nvSpPr>
          <p:cNvPr id="186" name="Shape 186"/>
          <p:cNvSpPr/>
          <p:nvPr/>
        </p:nvSpPr>
        <p:spPr>
          <a:xfrm>
            <a:off x="2312900" y="3539296"/>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a:latin typeface="Calibri"/>
              </a:rPr>
              <a:t>Prodigal</a:t>
            </a:r>
          </a:p>
        </p:txBody>
      </p:sp>
      <p:sp>
        <p:nvSpPr>
          <p:cNvPr id="187" name="Shape 187"/>
          <p:cNvSpPr/>
          <p:nvPr/>
        </p:nvSpPr>
        <p:spPr>
          <a:xfrm>
            <a:off x="5888700" y="3539296"/>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err="1">
                <a:latin typeface="Calibri"/>
              </a:rPr>
              <a:t>SignalP</a:t>
            </a:r>
            <a:endParaRPr lang="en-GB" sz="2400" i="1" dirty="0">
              <a:latin typeface="Calibri"/>
            </a:endParaRPr>
          </a:p>
        </p:txBody>
      </p:sp>
      <p:sp>
        <p:nvSpPr>
          <p:cNvPr id="188" name="Shape 188"/>
          <p:cNvSpPr/>
          <p:nvPr/>
        </p:nvSpPr>
        <p:spPr>
          <a:xfrm>
            <a:off x="2312900" y="1179419"/>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a:latin typeface="Calibri"/>
              </a:rPr>
              <a:t>Aragorn</a:t>
            </a:r>
          </a:p>
        </p:txBody>
      </p:sp>
      <p:sp>
        <p:nvSpPr>
          <p:cNvPr id="189" name="Shape 189"/>
          <p:cNvSpPr txBox="1"/>
          <p:nvPr/>
        </p:nvSpPr>
        <p:spPr>
          <a:xfrm>
            <a:off x="7671346" y="3581251"/>
            <a:ext cx="1305600" cy="5925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dirty="0" err="1">
                <a:latin typeface="Calibri"/>
              </a:rPr>
              <a:t>sig_peptide</a:t>
            </a:r>
            <a:endParaRPr lang="en-GB" dirty="0">
              <a:latin typeface="Calibri"/>
            </a:endParaRPr>
          </a:p>
        </p:txBody>
      </p:sp>
      <p:sp>
        <p:nvSpPr>
          <p:cNvPr id="190" name="Shape 190"/>
          <p:cNvSpPr txBox="1"/>
          <p:nvPr/>
        </p:nvSpPr>
        <p:spPr>
          <a:xfrm>
            <a:off x="5621321" y="5810606"/>
            <a:ext cx="2755800" cy="592500"/>
          </a:xfrm>
          <a:prstGeom prst="rect">
            <a:avLst/>
          </a:prstGeom>
          <a:solidFill>
            <a:srgbClr val="A4C2F4"/>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protein domains</a:t>
            </a:r>
          </a:p>
        </p:txBody>
      </p:sp>
      <p:sp>
        <p:nvSpPr>
          <p:cNvPr id="191" name="Shape 191"/>
          <p:cNvSpPr/>
          <p:nvPr/>
        </p:nvSpPr>
        <p:spPr>
          <a:xfrm>
            <a:off x="6252071" y="4782058"/>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000" i="1" dirty="0">
                <a:latin typeface="Calibri"/>
              </a:rPr>
              <a:t>HMMER3</a:t>
            </a:r>
          </a:p>
        </p:txBody>
      </p:sp>
      <p:sp>
        <p:nvSpPr>
          <p:cNvPr id="192" name="Shape 192"/>
          <p:cNvSpPr txBox="1"/>
          <p:nvPr/>
        </p:nvSpPr>
        <p:spPr>
          <a:xfrm>
            <a:off x="1414793" y="5810606"/>
            <a:ext cx="2755800" cy="592500"/>
          </a:xfrm>
          <a:prstGeom prst="rect">
            <a:avLst/>
          </a:prstGeom>
          <a:solidFill>
            <a:srgbClr val="9FC5E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protein annotation</a:t>
            </a:r>
          </a:p>
        </p:txBody>
      </p:sp>
      <p:sp>
        <p:nvSpPr>
          <p:cNvPr id="193" name="Shape 193"/>
          <p:cNvSpPr/>
          <p:nvPr/>
        </p:nvSpPr>
        <p:spPr>
          <a:xfrm>
            <a:off x="2045543" y="4782058"/>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a:latin typeface="Calibri"/>
              </a:rPr>
              <a:t>BLAST+</a:t>
            </a:r>
          </a:p>
        </p:txBody>
      </p:sp>
      <p:sp>
        <p:nvSpPr>
          <p:cNvPr id="194" name="Shape 194"/>
          <p:cNvSpPr/>
          <p:nvPr/>
        </p:nvSpPr>
        <p:spPr>
          <a:xfrm>
            <a:off x="3807200" y="2630036"/>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GB" sz="2400" dirty="0" err="1">
                <a:latin typeface="Calibri"/>
              </a:rPr>
              <a:t>Rfam</a:t>
            </a:r>
            <a:endParaRPr lang="en-GB" sz="2400" dirty="0">
              <a:latin typeface="Calibri"/>
            </a:endParaRPr>
          </a:p>
        </p:txBody>
      </p:sp>
      <p:sp>
        <p:nvSpPr>
          <p:cNvPr id="195" name="Shape 195"/>
          <p:cNvSpPr/>
          <p:nvPr/>
        </p:nvSpPr>
        <p:spPr>
          <a:xfrm>
            <a:off x="3539843"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800" dirty="0">
                <a:latin typeface="Calibri"/>
              </a:rPr>
              <a:t>Swiss</a:t>
            </a:r>
          </a:p>
        </p:txBody>
      </p:sp>
      <p:sp>
        <p:nvSpPr>
          <p:cNvPr id="196" name="Shape 196"/>
          <p:cNvSpPr/>
          <p:nvPr/>
        </p:nvSpPr>
        <p:spPr>
          <a:xfrm>
            <a:off x="5301532"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Pfam</a:t>
            </a:r>
            <a:endParaRPr lang="en-GB" sz="2400" dirty="0">
              <a:latin typeface="Calibri"/>
            </a:endParaRPr>
          </a:p>
        </p:txBody>
      </p:sp>
      <p:cxnSp>
        <p:nvCxnSpPr>
          <p:cNvPr id="197" name="Shape 197"/>
          <p:cNvCxnSpPr>
            <a:cxnSpLocks/>
            <a:stCxn id="188" idx="3"/>
            <a:endCxn id="179" idx="1"/>
          </p:cNvCxnSpPr>
          <p:nvPr/>
        </p:nvCxnSpPr>
        <p:spPr>
          <a:xfrm flipV="1">
            <a:off x="3807200" y="1491534"/>
            <a:ext cx="414171" cy="7685"/>
          </a:xfrm>
          <a:prstGeom prst="straightConnector1">
            <a:avLst/>
          </a:prstGeom>
          <a:noFill/>
          <a:ln w="19050" cap="flat">
            <a:solidFill>
              <a:schemeClr val="dk2"/>
            </a:solidFill>
            <a:prstDash val="solid"/>
            <a:round/>
            <a:headEnd type="none" w="lg" len="lg"/>
            <a:tailEnd type="triangle" w="lg" len="lg"/>
          </a:ln>
        </p:spPr>
      </p:cxnSp>
      <p:cxnSp>
        <p:nvCxnSpPr>
          <p:cNvPr id="198" name="Shape 198"/>
          <p:cNvCxnSpPr>
            <a:stCxn id="185" idx="3"/>
            <a:endCxn id="180" idx="1"/>
          </p:cNvCxnSpPr>
          <p:nvPr/>
        </p:nvCxnSpPr>
        <p:spPr>
          <a:xfrm>
            <a:off x="3807200" y="2192326"/>
            <a:ext cx="426528" cy="2223"/>
          </a:xfrm>
          <a:prstGeom prst="straightConnector1">
            <a:avLst/>
          </a:prstGeom>
          <a:noFill/>
          <a:ln w="19050" cap="flat">
            <a:solidFill>
              <a:schemeClr val="dk2"/>
            </a:solidFill>
            <a:prstDash val="solid"/>
            <a:round/>
            <a:headEnd type="none" w="lg" len="lg"/>
            <a:tailEnd type="triangle" w="lg" len="lg"/>
          </a:ln>
        </p:spPr>
      </p:cxnSp>
      <p:cxnSp>
        <p:nvCxnSpPr>
          <p:cNvPr id="199" name="Shape 199"/>
          <p:cNvCxnSpPr>
            <a:cxnSpLocks/>
            <a:stCxn id="183" idx="3"/>
            <a:endCxn id="188" idx="1"/>
          </p:cNvCxnSpPr>
          <p:nvPr/>
        </p:nvCxnSpPr>
        <p:spPr>
          <a:xfrm flipV="1">
            <a:off x="1605396" y="1499219"/>
            <a:ext cx="707504" cy="1162868"/>
          </a:xfrm>
          <a:prstGeom prst="straightConnector1">
            <a:avLst/>
          </a:prstGeom>
          <a:noFill/>
          <a:ln w="19050" cap="flat">
            <a:solidFill>
              <a:schemeClr val="dk2"/>
            </a:solidFill>
            <a:prstDash val="solid"/>
            <a:round/>
            <a:headEnd type="none" w="lg" len="lg"/>
            <a:tailEnd type="triangle" w="lg" len="lg"/>
          </a:ln>
        </p:spPr>
      </p:cxnSp>
      <p:cxnSp>
        <p:nvCxnSpPr>
          <p:cNvPr id="200" name="Shape 200"/>
          <p:cNvCxnSpPr>
            <a:stCxn id="183" idx="3"/>
            <a:endCxn id="186" idx="1"/>
          </p:cNvCxnSpPr>
          <p:nvPr/>
        </p:nvCxnSpPr>
        <p:spPr>
          <a:xfrm>
            <a:off x="1605396" y="2662087"/>
            <a:ext cx="707400" cy="1196999"/>
          </a:xfrm>
          <a:prstGeom prst="straightConnector1">
            <a:avLst/>
          </a:prstGeom>
          <a:noFill/>
          <a:ln w="19050" cap="flat">
            <a:solidFill>
              <a:schemeClr val="dk2"/>
            </a:solidFill>
            <a:prstDash val="solid"/>
            <a:round/>
            <a:headEnd type="none" w="lg" len="lg"/>
            <a:tailEnd type="triangle" w="lg" len="lg"/>
          </a:ln>
        </p:spPr>
      </p:cxnSp>
      <p:cxnSp>
        <p:nvCxnSpPr>
          <p:cNvPr id="201" name="Shape 201"/>
          <p:cNvCxnSpPr>
            <a:stCxn id="183" idx="3"/>
            <a:endCxn id="184" idx="1"/>
          </p:cNvCxnSpPr>
          <p:nvPr/>
        </p:nvCxnSpPr>
        <p:spPr>
          <a:xfrm>
            <a:off x="1605396" y="2662087"/>
            <a:ext cx="707400" cy="308100"/>
          </a:xfrm>
          <a:prstGeom prst="straightConnector1">
            <a:avLst/>
          </a:prstGeom>
          <a:noFill/>
          <a:ln w="19050" cap="flat">
            <a:solidFill>
              <a:schemeClr val="dk2"/>
            </a:solidFill>
            <a:prstDash val="solid"/>
            <a:round/>
            <a:headEnd type="none" w="lg" len="lg"/>
            <a:tailEnd type="triangle" w="lg" len="lg"/>
          </a:ln>
        </p:spPr>
      </p:cxnSp>
      <p:cxnSp>
        <p:nvCxnSpPr>
          <p:cNvPr id="202" name="Shape 202"/>
          <p:cNvCxnSpPr>
            <a:stCxn id="183" idx="3"/>
            <a:endCxn id="185" idx="1"/>
          </p:cNvCxnSpPr>
          <p:nvPr/>
        </p:nvCxnSpPr>
        <p:spPr>
          <a:xfrm flipV="1">
            <a:off x="1605396" y="2192326"/>
            <a:ext cx="707504" cy="469761"/>
          </a:xfrm>
          <a:prstGeom prst="straightConnector1">
            <a:avLst/>
          </a:prstGeom>
          <a:noFill/>
          <a:ln w="19050" cap="flat">
            <a:solidFill>
              <a:schemeClr val="dk2"/>
            </a:solidFill>
            <a:prstDash val="solid"/>
            <a:round/>
            <a:headEnd type="none" w="lg" len="lg"/>
            <a:tailEnd type="triangle" w="lg" len="lg"/>
          </a:ln>
        </p:spPr>
      </p:cxnSp>
      <p:cxnSp>
        <p:nvCxnSpPr>
          <p:cNvPr id="203" name="Shape 203"/>
          <p:cNvCxnSpPr>
            <a:stCxn id="194" idx="4"/>
            <a:endCxn id="181" idx="1"/>
          </p:cNvCxnSpPr>
          <p:nvPr/>
        </p:nvCxnSpPr>
        <p:spPr>
          <a:xfrm>
            <a:off x="4756212" y="2949836"/>
            <a:ext cx="450900" cy="20400"/>
          </a:xfrm>
          <a:prstGeom prst="straightConnector1">
            <a:avLst/>
          </a:prstGeom>
          <a:noFill/>
          <a:ln w="19050" cap="flat">
            <a:solidFill>
              <a:schemeClr val="dk2"/>
            </a:solidFill>
            <a:prstDash val="solid"/>
            <a:round/>
            <a:headEnd type="none" w="lg" len="lg"/>
            <a:tailEnd type="triangle" w="lg" len="lg"/>
          </a:ln>
        </p:spPr>
      </p:cxnSp>
      <p:cxnSp>
        <p:nvCxnSpPr>
          <p:cNvPr id="204" name="Shape 204"/>
          <p:cNvCxnSpPr>
            <a:stCxn id="186" idx="3"/>
            <a:endCxn id="182" idx="1"/>
          </p:cNvCxnSpPr>
          <p:nvPr/>
        </p:nvCxnSpPr>
        <p:spPr>
          <a:xfrm>
            <a:off x="3807200" y="3859096"/>
            <a:ext cx="414300" cy="0"/>
          </a:xfrm>
          <a:prstGeom prst="straightConnector1">
            <a:avLst/>
          </a:prstGeom>
          <a:noFill/>
          <a:ln w="19050" cap="flat">
            <a:solidFill>
              <a:schemeClr val="dk2"/>
            </a:solidFill>
            <a:prstDash val="solid"/>
            <a:round/>
            <a:headEnd type="none" w="lg" len="lg"/>
            <a:tailEnd type="triangle" w="lg" len="lg"/>
          </a:ln>
        </p:spPr>
      </p:cxnSp>
      <p:cxnSp>
        <p:nvCxnSpPr>
          <p:cNvPr id="205" name="Shape 205"/>
          <p:cNvCxnSpPr>
            <a:stCxn id="182" idx="3"/>
            <a:endCxn id="187" idx="1"/>
          </p:cNvCxnSpPr>
          <p:nvPr/>
        </p:nvCxnSpPr>
        <p:spPr>
          <a:xfrm>
            <a:off x="5526971" y="3859096"/>
            <a:ext cx="361800" cy="0"/>
          </a:xfrm>
          <a:prstGeom prst="straightConnector1">
            <a:avLst/>
          </a:prstGeom>
          <a:noFill/>
          <a:ln w="19050" cap="flat">
            <a:solidFill>
              <a:schemeClr val="dk2"/>
            </a:solidFill>
            <a:prstDash val="solid"/>
            <a:round/>
            <a:headEnd type="none" w="lg" len="lg"/>
            <a:tailEnd type="triangle" w="lg" len="lg"/>
          </a:ln>
        </p:spPr>
      </p:cxnSp>
      <p:cxnSp>
        <p:nvCxnSpPr>
          <p:cNvPr id="206" name="Shape 206"/>
          <p:cNvCxnSpPr>
            <a:stCxn id="187" idx="3"/>
          </p:cNvCxnSpPr>
          <p:nvPr/>
        </p:nvCxnSpPr>
        <p:spPr>
          <a:xfrm>
            <a:off x="7383000" y="3859096"/>
            <a:ext cx="288300" cy="0"/>
          </a:xfrm>
          <a:prstGeom prst="straightConnector1">
            <a:avLst/>
          </a:prstGeom>
          <a:noFill/>
          <a:ln w="19050" cap="flat">
            <a:solidFill>
              <a:schemeClr val="dk2"/>
            </a:solidFill>
            <a:prstDash val="solid"/>
            <a:round/>
            <a:headEnd type="none" w="lg" len="lg"/>
            <a:tailEnd type="triangle" w="lg" len="lg"/>
          </a:ln>
        </p:spPr>
      </p:cxnSp>
      <p:cxnSp>
        <p:nvCxnSpPr>
          <p:cNvPr id="207" name="Shape 207"/>
          <p:cNvCxnSpPr>
            <a:stCxn id="182" idx="2"/>
            <a:endCxn id="193" idx="0"/>
          </p:cNvCxnSpPr>
          <p:nvPr/>
        </p:nvCxnSpPr>
        <p:spPr>
          <a:xfrm flipH="1">
            <a:off x="2792771" y="4155346"/>
            <a:ext cx="2081400" cy="626700"/>
          </a:xfrm>
          <a:prstGeom prst="straightConnector1">
            <a:avLst/>
          </a:prstGeom>
          <a:noFill/>
          <a:ln w="19050" cap="flat">
            <a:solidFill>
              <a:schemeClr val="dk2"/>
            </a:solidFill>
            <a:prstDash val="solid"/>
            <a:round/>
            <a:headEnd type="none" w="lg" len="lg"/>
            <a:tailEnd type="triangle" w="lg" len="lg"/>
          </a:ln>
        </p:spPr>
      </p:cxnSp>
      <p:cxnSp>
        <p:nvCxnSpPr>
          <p:cNvPr id="208" name="Shape 208"/>
          <p:cNvCxnSpPr>
            <a:stCxn id="182" idx="2"/>
            <a:endCxn id="191" idx="0"/>
          </p:cNvCxnSpPr>
          <p:nvPr/>
        </p:nvCxnSpPr>
        <p:spPr>
          <a:xfrm>
            <a:off x="4874171" y="4155346"/>
            <a:ext cx="2125200" cy="626700"/>
          </a:xfrm>
          <a:prstGeom prst="straightConnector1">
            <a:avLst/>
          </a:prstGeom>
          <a:noFill/>
          <a:ln w="19050" cap="flat">
            <a:solidFill>
              <a:schemeClr val="dk2"/>
            </a:solidFill>
            <a:prstDash val="solid"/>
            <a:round/>
            <a:headEnd type="none" w="lg" len="lg"/>
            <a:tailEnd type="triangle" w="lg" len="lg"/>
          </a:ln>
        </p:spPr>
      </p:cxnSp>
      <p:cxnSp>
        <p:nvCxnSpPr>
          <p:cNvPr id="209" name="Shape 209"/>
          <p:cNvCxnSpPr>
            <a:stCxn id="193" idx="2"/>
            <a:endCxn id="192" idx="0"/>
          </p:cNvCxnSpPr>
          <p:nvPr/>
        </p:nvCxnSpPr>
        <p:spPr>
          <a:xfrm>
            <a:off x="2792693" y="5421658"/>
            <a:ext cx="0" cy="388800"/>
          </a:xfrm>
          <a:prstGeom prst="straightConnector1">
            <a:avLst/>
          </a:prstGeom>
          <a:noFill/>
          <a:ln w="19050" cap="flat">
            <a:solidFill>
              <a:schemeClr val="dk2"/>
            </a:solidFill>
            <a:prstDash val="solid"/>
            <a:round/>
            <a:headEnd type="none" w="lg" len="lg"/>
            <a:tailEnd type="triangle" w="lg" len="lg"/>
          </a:ln>
        </p:spPr>
      </p:cxnSp>
      <p:cxnSp>
        <p:nvCxnSpPr>
          <p:cNvPr id="210" name="Shape 210"/>
          <p:cNvCxnSpPr>
            <a:stCxn id="191" idx="2"/>
            <a:endCxn id="190" idx="0"/>
          </p:cNvCxnSpPr>
          <p:nvPr/>
        </p:nvCxnSpPr>
        <p:spPr>
          <a:xfrm>
            <a:off x="6999221" y="5421658"/>
            <a:ext cx="0" cy="388800"/>
          </a:xfrm>
          <a:prstGeom prst="straightConnector1">
            <a:avLst/>
          </a:prstGeom>
          <a:noFill/>
          <a:ln w="19050" cap="flat">
            <a:solidFill>
              <a:schemeClr val="dk2"/>
            </a:solidFill>
            <a:prstDash val="solid"/>
            <a:round/>
            <a:headEnd type="none" w="lg" len="lg"/>
            <a:tailEnd type="triangle" w="lg" len="lg"/>
          </a:ln>
        </p:spPr>
      </p:cxnSp>
      <p:sp>
        <p:nvSpPr>
          <p:cNvPr id="211" name="Shape 211"/>
          <p:cNvSpPr/>
          <p:nvPr/>
        </p:nvSpPr>
        <p:spPr>
          <a:xfrm>
            <a:off x="7747898"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TIGR</a:t>
            </a:r>
          </a:p>
        </p:txBody>
      </p:sp>
      <p:sp>
        <p:nvSpPr>
          <p:cNvPr id="212" name="Shape 212"/>
          <p:cNvSpPr/>
          <p:nvPr/>
        </p:nvSpPr>
        <p:spPr>
          <a:xfrm>
            <a:off x="1096531"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User</a:t>
            </a:r>
          </a:p>
        </p:txBody>
      </p:sp>
      <p:sp>
        <p:nvSpPr>
          <p:cNvPr id="213" name="Shape 213"/>
          <p:cNvSpPr/>
          <p:nvPr/>
        </p:nvSpPr>
        <p:spPr>
          <a:xfrm>
            <a:off x="7692374" y="921137"/>
            <a:ext cx="1263546" cy="1616058"/>
          </a:xfrm>
          <a:prstGeom prst="flowChartDocument">
            <a:avLst/>
          </a:prstGeom>
          <a:solidFill>
            <a:srgbClr val="B7B7B7"/>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GFF3</a:t>
            </a:r>
            <a:br>
              <a:rPr lang="en-GB" sz="2400" dirty="0">
                <a:latin typeface="Calibri"/>
              </a:rPr>
            </a:br>
            <a:r>
              <a:rPr lang="en-GB" sz="2400" dirty="0">
                <a:latin typeface="Calibri"/>
              </a:rPr>
              <a:t>GBK</a:t>
            </a:r>
          </a:p>
          <a:p>
            <a:pPr lvl="0" algn="ctr" rtl="0">
              <a:spcBef>
                <a:spcPts val="0"/>
              </a:spcBef>
              <a:buNone/>
            </a:pPr>
            <a:r>
              <a:rPr lang="en-GB" sz="2400" dirty="0">
                <a:latin typeface="Calibri"/>
              </a:rPr>
              <a:t>ASN1</a:t>
            </a:r>
          </a:p>
        </p:txBody>
      </p:sp>
      <p:sp>
        <p:nvSpPr>
          <p:cNvPr id="214" name="Shape 214"/>
          <p:cNvSpPr/>
          <p:nvPr/>
        </p:nvSpPr>
        <p:spPr>
          <a:xfrm rot="-1862037">
            <a:off x="6572510" y="2226047"/>
            <a:ext cx="1112993" cy="550819"/>
          </a:xfrm>
          <a:prstGeom prst="rightArrow">
            <a:avLst>
              <a:gd name="adj1" fmla="val 50000"/>
              <a:gd name="adj2" fmla="val 50000"/>
            </a:avLst>
          </a:prstGeom>
          <a:solidFill>
            <a:srgbClr val="FFF2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r>
              <a:rPr lang="en-GB" dirty="0">
                <a:latin typeface="Calibri"/>
              </a:rPr>
              <a:t>Output</a:t>
            </a:r>
          </a:p>
        </p:txBody>
      </p:sp>
      <p:sp>
        <p:nvSpPr>
          <p:cNvPr id="40" name="TextBox 39"/>
          <p:cNvSpPr txBox="1"/>
          <p:nvPr/>
        </p:nvSpPr>
        <p:spPr>
          <a:xfrm>
            <a:off x="255901" y="6451923"/>
            <a:ext cx="8465907" cy="646331"/>
          </a:xfrm>
          <a:prstGeom prst="rect">
            <a:avLst/>
          </a:prstGeom>
          <a:noFill/>
        </p:spPr>
        <p:txBody>
          <a:bodyPr wrap="square" rtlCol="0">
            <a:spAutoFit/>
          </a:bodyPr>
          <a:lstStyle/>
          <a:p>
            <a:r>
              <a:rPr lang="en-US" dirty="0" err="1">
                <a:latin typeface="Calibri"/>
              </a:rPr>
              <a:t>Seemann</a:t>
            </a:r>
            <a:r>
              <a:rPr lang="en-US" dirty="0">
                <a:latin typeface="Calibri"/>
              </a:rPr>
              <a:t> T et al. </a:t>
            </a:r>
            <a:r>
              <a:rPr lang="en-US" i="1" dirty="0">
                <a:latin typeface="Calibri"/>
              </a:rPr>
              <a:t>Bacterial genome annotation,</a:t>
            </a:r>
            <a:r>
              <a:rPr lang="en-US" dirty="0">
                <a:latin typeface="Calibri"/>
              </a:rPr>
              <a:t> </a:t>
            </a:r>
            <a:r>
              <a:rPr lang="en-US" b="1" dirty="0">
                <a:latin typeface="Calibri"/>
              </a:rPr>
              <a:t>presentation 2016</a:t>
            </a:r>
          </a:p>
          <a:p>
            <a:endParaRPr lang="en-US" dirty="0">
              <a:latin typeface="Calibri"/>
            </a:endParaRPr>
          </a:p>
        </p:txBody>
      </p:sp>
      <p:sp>
        <p:nvSpPr>
          <p:cNvPr id="41" name="Title 1"/>
          <p:cNvSpPr txBox="1">
            <a:spLocks/>
          </p:cNvSpPr>
          <p:nvPr/>
        </p:nvSpPr>
        <p:spPr>
          <a:xfrm>
            <a:off x="473220" y="228599"/>
            <a:ext cx="5148101"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a:t>Prokka</a:t>
            </a:r>
            <a:r>
              <a:rPr lang="en-US" sz="2400" b="0" dirty="0"/>
              <a:t> pipeline (simplified)</a:t>
            </a:r>
          </a:p>
        </p:txBody>
      </p:sp>
    </p:spTree>
    <p:extLst>
      <p:ext uri="{BB962C8B-B14F-4D97-AF65-F5344CB8AC3E}">
        <p14:creationId xmlns:p14="http://schemas.microsoft.com/office/powerpoint/2010/main" val="757877079"/>
      </p:ext>
    </p:extLst>
  </p:cSld>
  <p:clrMapOvr>
    <a:masterClrMapping/>
  </p:clrMapOvr>
  <p:transition spd="slow">
    <p:cut/>
  </p:transition>
</p:sld>
</file>

<file path=ppt/theme/theme1.xml><?xml version="1.0" encoding="utf-8"?>
<a:theme xmlns:a="http://schemas.openxmlformats.org/drawingml/2006/main" name="1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NBIS_ELIXI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65078</TotalTime>
  <Words>1268</Words>
  <Application>Microsoft Macintosh PowerPoint</Application>
  <PresentationFormat>Bildspel på skärmen (4:3)</PresentationFormat>
  <Paragraphs>194</Paragraphs>
  <Slides>18</Slides>
  <Notes>14</Notes>
  <HiddenSlides>0</HiddenSlides>
  <MMClips>0</MMClips>
  <ScaleCrop>false</ScaleCrop>
  <HeadingPairs>
    <vt:vector size="6" baseType="variant">
      <vt:variant>
        <vt:lpstr>Använt teckensnitt</vt:lpstr>
      </vt:variant>
      <vt:variant>
        <vt:i4>5</vt:i4>
      </vt:variant>
      <vt:variant>
        <vt:lpstr>Tema</vt:lpstr>
      </vt:variant>
      <vt:variant>
        <vt:i4>4</vt:i4>
      </vt:variant>
      <vt:variant>
        <vt:lpstr>Bildrubriker</vt:lpstr>
      </vt:variant>
      <vt:variant>
        <vt:i4>18</vt:i4>
      </vt:variant>
    </vt:vector>
  </HeadingPairs>
  <TitlesOfParts>
    <vt:vector size="27" baseType="lpstr">
      <vt:lpstr>Arial</vt:lpstr>
      <vt:lpstr>ArialMT</vt:lpstr>
      <vt:lpstr>Calibri</vt:lpstr>
      <vt:lpstr>Courier New</vt:lpstr>
      <vt:lpstr>Wingdings</vt:lpstr>
      <vt:lpstr>1_Office-tema</vt:lpstr>
      <vt:lpstr>2_Office-tema</vt:lpstr>
      <vt:lpstr>NBIS_ELIXIR</vt:lpstr>
      <vt:lpstr>1_NBIS_theme5</vt:lpstr>
      <vt:lpstr>PowerPoint-presentation</vt:lpstr>
      <vt:lpstr>Bacterial genome characteristics</vt:lpstr>
      <vt:lpstr>PowerPoint-presentation</vt:lpstr>
      <vt:lpstr>Automatic annotation</vt:lpstr>
      <vt:lpstr>Some good existing tools</vt:lpstr>
      <vt:lpstr>Prokka</vt:lpstr>
      <vt:lpstr>Prokka</vt:lpstr>
      <vt:lpstr>PowerPoint-presentation</vt:lpstr>
      <vt:lpstr>PowerPoint-presentation</vt:lpstr>
      <vt:lpstr>Prokka options</vt:lpstr>
      <vt:lpstr>PowerPoint-presentation</vt:lpstr>
      <vt:lpstr>PowerPoint-presentation</vt:lpstr>
      <vt:lpstr>PowerPoint-presentation</vt:lpstr>
      <vt:lpstr>PowerPoint-presentation</vt:lpstr>
      <vt:lpstr> </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Bacterial annotation</dc:title>
  <dc:creator>Lucile Soler</dc:creator>
  <cp:lastModifiedBy>Microsoft Office User</cp:lastModifiedBy>
  <cp:revision>75</cp:revision>
  <cp:lastPrinted>2019-05-08T12:26:54Z</cp:lastPrinted>
  <dcterms:created xsi:type="dcterms:W3CDTF">2017-05-02T07:49:40Z</dcterms:created>
  <dcterms:modified xsi:type="dcterms:W3CDTF">2021-04-24T12:47:28Z</dcterms:modified>
</cp:coreProperties>
</file>