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  <p:sldMasterId id="2147483669" r:id="rId3"/>
    <p:sldMasterId id="2147483671" r:id="rId4"/>
    <p:sldMasterId id="2147483680" r:id="rId5"/>
    <p:sldMasterId id="2147483686" r:id="rId6"/>
    <p:sldMasterId id="2147483689" r:id="rId7"/>
    <p:sldMasterId id="2147483691" r:id="rId8"/>
  </p:sldMasterIdLst>
  <p:sldIdLst>
    <p:sldId id="338" r:id="rId9"/>
    <p:sldId id="318" r:id="rId10"/>
    <p:sldId id="342" r:id="rId11"/>
    <p:sldId id="343" r:id="rId12"/>
    <p:sldId id="341" r:id="rId13"/>
    <p:sldId id="344" r:id="rId14"/>
    <p:sldId id="345" r:id="rId15"/>
    <p:sldId id="323" r:id="rId16"/>
    <p:sldId id="322" r:id="rId17"/>
    <p:sldId id="321" r:id="rId18"/>
    <p:sldId id="346" r:id="rId19"/>
    <p:sldId id="31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slide" Target="slides/slide12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18-11-12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18-11-12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18-11-12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18-11-12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18-11-12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18-11-12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4" r:id="rId3"/>
    <p:sldLayoutId id="2147483675" r:id="rId4"/>
    <p:sldLayoutId id="2147483676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18-11-12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7" r:id="rId3"/>
    <p:sldLayoutId id="2147483678" r:id="rId4"/>
    <p:sldLayoutId id="214748367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18-11-12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309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400" smtClean="0"/>
              <a:t>Assembly Validation</a:t>
            </a:r>
            <a:endParaRPr lang="en-US" sz="4400" dirty="0"/>
          </a:p>
        </p:txBody>
      </p:sp>
      <p:pic>
        <p:nvPicPr>
          <p:cNvPr id="4" name="Picture 3" descr="logga blå tex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38" y="363292"/>
            <a:ext cx="1808029" cy="935708"/>
          </a:xfrm>
          <a:prstGeom prst="rect">
            <a:avLst/>
          </a:prstGeom>
        </p:spPr>
      </p:pic>
      <p:pic>
        <p:nvPicPr>
          <p:cNvPr id="5" name="Picture 4" descr="Excelera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48" y="5590399"/>
            <a:ext cx="2706624" cy="1066800"/>
          </a:xfrm>
          <a:prstGeom prst="rect">
            <a:avLst/>
          </a:prstGeom>
        </p:spPr>
      </p:pic>
      <p:pic>
        <p:nvPicPr>
          <p:cNvPr id="6" name="Picture 5" descr="Elixir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4" y="5596023"/>
            <a:ext cx="1409700" cy="10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9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Mauve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95" y="1593894"/>
            <a:ext cx="6325895" cy="50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5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comparison</a:t>
            </a:r>
          </a:p>
          <a:p>
            <a:pPr lvl="1"/>
            <a:r>
              <a:rPr lang="en-US" dirty="0" smtClean="0"/>
              <a:t>Circular chromosomes</a:t>
            </a:r>
            <a:endParaRPr lang="en-US" dirty="0"/>
          </a:p>
        </p:txBody>
      </p:sp>
      <p:pic>
        <p:nvPicPr>
          <p:cNvPr id="5" name="Picture 4" descr="unitig0_en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59" y="1999477"/>
            <a:ext cx="3810461" cy="3943694"/>
          </a:xfrm>
          <a:prstGeom prst="rect">
            <a:avLst/>
          </a:prstGeom>
        </p:spPr>
      </p:pic>
      <p:pic>
        <p:nvPicPr>
          <p:cNvPr id="6" name="Picture 5" descr="unitig0vunitig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97" y="1999476"/>
            <a:ext cx="3810280" cy="3943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778" y="5842337"/>
            <a:ext cx="8218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>
                <a:latin typeface="Courier"/>
                <a:cs typeface="Courier"/>
              </a:rPr>
              <a:t>[S1]    [E1]    [S2]    [E2]    [LEN 1] [LEN 2] [% IDY] </a:t>
            </a:r>
            <a:r>
              <a:rPr lang="mr-IN" sz="1200" dirty="0" smtClean="0">
                <a:latin typeface="Courier"/>
                <a:cs typeface="Courier"/>
              </a:rPr>
              <a:t>[</a:t>
            </a:r>
            <a:r>
              <a:rPr lang="mr-IN" sz="1200" dirty="0">
                <a:latin typeface="Courier"/>
                <a:cs typeface="Courier"/>
              </a:rPr>
              <a:t>TAGS]</a:t>
            </a:r>
          </a:p>
          <a:p>
            <a:r>
              <a:rPr lang="mr-IN" sz="1200" dirty="0">
                <a:solidFill>
                  <a:schemeClr val="accent1"/>
                </a:solidFill>
                <a:latin typeface="Courier"/>
                <a:cs typeface="Courier"/>
              </a:rPr>
              <a:t>1</a:t>
            </a:r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>
                <a:solidFill>
                  <a:srgbClr val="FF0000"/>
                </a:solidFill>
                <a:latin typeface="Courier"/>
                <a:cs typeface="Courier"/>
              </a:rPr>
              <a:t>2079756</a:t>
            </a:r>
            <a:r>
              <a:rPr lang="mr-IN" sz="1200" dirty="0">
                <a:latin typeface="Courier"/>
                <a:cs typeface="Courier"/>
              </a:rPr>
              <a:t> 1       2079756 2079756 2079756 100.00  </a:t>
            </a:r>
            <a:r>
              <a:rPr lang="mr-IN" sz="1200" dirty="0" smtClean="0">
                <a:latin typeface="Courier"/>
                <a:cs typeface="Courier"/>
              </a:rPr>
              <a:t>unitig_0</a:t>
            </a:r>
            <a:r>
              <a:rPr lang="mr-IN" sz="1200" dirty="0">
                <a:latin typeface="Courier"/>
                <a:cs typeface="Courier"/>
              </a:rPr>
              <a:t>|quiver unitig_0|quiver</a:t>
            </a:r>
          </a:p>
          <a:p>
            <a:r>
              <a:rPr lang="mr-IN" sz="1200" dirty="0">
                <a:latin typeface="Courier"/>
                <a:cs typeface="Courier"/>
              </a:rPr>
              <a:t>...</a:t>
            </a:r>
          </a:p>
          <a:p>
            <a:r>
              <a:rPr lang="mr-IN" sz="1200" dirty="0">
                <a:solidFill>
                  <a:srgbClr val="98C000"/>
                </a:solidFill>
                <a:latin typeface="Courier"/>
                <a:cs typeface="Courier"/>
              </a:rPr>
              <a:t>1</a:t>
            </a:r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>
                <a:solidFill>
                  <a:srgbClr val="98C000"/>
                </a:solidFill>
                <a:latin typeface="Courier"/>
                <a:cs typeface="Courier"/>
              </a:rPr>
              <a:t>7277</a:t>
            </a:r>
            <a:r>
              <a:rPr lang="mr-IN" sz="1200" dirty="0">
                <a:latin typeface="Courier"/>
                <a:cs typeface="Courier"/>
              </a:rPr>
              <a:t>    </a:t>
            </a:r>
            <a:r>
              <a:rPr lang="mr-IN" sz="1200" dirty="0">
                <a:solidFill>
                  <a:srgbClr val="FF0000"/>
                </a:solidFill>
                <a:latin typeface="Courier"/>
                <a:cs typeface="Courier"/>
              </a:rPr>
              <a:t>2072451</a:t>
            </a:r>
            <a:r>
              <a:rPr lang="mr-IN" sz="1200" dirty="0">
                <a:latin typeface="Courier"/>
                <a:cs typeface="Courier"/>
              </a:rPr>
              <a:t> </a:t>
            </a:r>
            <a:r>
              <a:rPr lang="mr-IN" sz="1200" dirty="0">
                <a:solidFill>
                  <a:srgbClr val="FF0000"/>
                </a:solidFill>
                <a:latin typeface="Courier"/>
                <a:cs typeface="Courier"/>
              </a:rPr>
              <a:t>2079756</a:t>
            </a:r>
            <a:r>
              <a:rPr lang="mr-IN" sz="1200" dirty="0">
                <a:latin typeface="Courier"/>
                <a:cs typeface="Courier"/>
              </a:rPr>
              <a:t> 7277    7306    99.44   </a:t>
            </a:r>
            <a:r>
              <a:rPr lang="mr-IN" sz="1200" dirty="0" smtClean="0">
                <a:latin typeface="Courier"/>
                <a:cs typeface="Courier"/>
              </a:rPr>
              <a:t>unitig_0</a:t>
            </a:r>
            <a:r>
              <a:rPr lang="mr-IN" sz="1200" dirty="0">
                <a:latin typeface="Courier"/>
                <a:cs typeface="Courier"/>
              </a:rPr>
              <a:t>|quiver unitig_0|quiver</a:t>
            </a:r>
          </a:p>
          <a:p>
            <a:r>
              <a:rPr lang="mr-IN" sz="1200" dirty="0" smtClean="0">
                <a:latin typeface="Courier"/>
                <a:cs typeface="Courier"/>
              </a:rPr>
              <a:t>...</a:t>
            </a:r>
            <a:endParaRPr lang="mr-IN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0385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best assembly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(10X Genomics)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err="1" smtClean="0"/>
              <a:t>Quast</a:t>
            </a:r>
            <a:endParaRPr lang="en-US" dirty="0" smtClean="0"/>
          </a:p>
          <a:p>
            <a:pPr lvl="1"/>
            <a:r>
              <a:rPr lang="en-US" dirty="0" err="1" smtClean="0"/>
              <a:t>Assemblathon_statistics</a:t>
            </a:r>
            <a:endParaRPr lang="en-US" dirty="0" smtClean="0"/>
          </a:p>
          <a:p>
            <a:pPr lvl="1"/>
            <a:r>
              <a:rPr lang="en-US" dirty="0" smtClean="0"/>
              <a:t>KAT</a:t>
            </a:r>
          </a:p>
          <a:p>
            <a:pPr lvl="1"/>
            <a:r>
              <a:rPr lang="en-US" dirty="0" smtClean="0"/>
              <a:t>Bandage</a:t>
            </a:r>
          </a:p>
          <a:p>
            <a:pPr lvl="1"/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flagstat</a:t>
            </a:r>
            <a:endParaRPr lang="en-US" dirty="0" smtClean="0"/>
          </a:p>
          <a:p>
            <a:pPr lvl="1"/>
            <a:r>
              <a:rPr lang="en-US" dirty="0" err="1" smtClean="0"/>
              <a:t>FRCBam</a:t>
            </a:r>
            <a:r>
              <a:rPr lang="en-US" dirty="0" smtClean="0"/>
              <a:t> / </a:t>
            </a:r>
            <a:r>
              <a:rPr lang="en-US" dirty="0" err="1" smtClean="0"/>
              <a:t>Reapr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A6A6A6"/>
                </a:solidFill>
              </a:rPr>
              <a:t>(</a:t>
            </a:r>
            <a:r>
              <a:rPr lang="en-US" dirty="0" err="1" smtClean="0">
                <a:solidFill>
                  <a:srgbClr val="A6A6A6"/>
                </a:solidFill>
              </a:rPr>
              <a:t>TigMint</a:t>
            </a:r>
            <a:r>
              <a:rPr lang="en-US" dirty="0" smtClean="0">
                <a:solidFill>
                  <a:srgbClr val="A6A6A6"/>
                </a:solidFill>
              </a:rPr>
              <a:t>)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en-US" dirty="0" smtClean="0"/>
              <a:t>IGV</a:t>
            </a:r>
          </a:p>
          <a:p>
            <a:pPr lvl="1"/>
            <a:r>
              <a:rPr lang="en-US" dirty="0" err="1" smtClean="0"/>
              <a:t>Blobtools</a:t>
            </a:r>
            <a:endParaRPr lang="en-US" dirty="0" smtClean="0"/>
          </a:p>
          <a:p>
            <a:pPr lvl="1"/>
            <a:r>
              <a:rPr lang="en-US" dirty="0" smtClean="0"/>
              <a:t>Kraken</a:t>
            </a:r>
          </a:p>
          <a:p>
            <a:pPr lvl="1"/>
            <a:r>
              <a:rPr lang="en-US" dirty="0" smtClean="0"/>
              <a:t>BUSCO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PacBio</a:t>
            </a:r>
            <a:r>
              <a:rPr lang="en-US" dirty="0" smtClean="0"/>
              <a:t> / </a:t>
            </a:r>
            <a:r>
              <a:rPr lang="en-US" dirty="0" err="1" smtClean="0"/>
              <a:t>Nanopore</a:t>
            </a:r>
            <a:endParaRPr lang="en-US" dirty="0" smtClean="0"/>
          </a:p>
          <a:p>
            <a:pPr lvl="1"/>
            <a:r>
              <a:rPr lang="en-US" dirty="0" err="1" smtClean="0"/>
              <a:t>Quast</a:t>
            </a:r>
            <a:endParaRPr lang="en-US" dirty="0" smtClean="0"/>
          </a:p>
          <a:p>
            <a:pPr lvl="1"/>
            <a:r>
              <a:rPr lang="en-US" dirty="0" err="1" smtClean="0"/>
              <a:t>Assemblathon_statistics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Bandage</a:t>
            </a:r>
          </a:p>
          <a:p>
            <a:pPr lvl="1"/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flagstat</a:t>
            </a:r>
            <a:endParaRPr lang="en-US" dirty="0" smtClean="0"/>
          </a:p>
          <a:p>
            <a:pPr lvl="1"/>
            <a:r>
              <a:rPr lang="en-US" dirty="0" err="1" smtClean="0"/>
              <a:t>TigMint</a:t>
            </a:r>
            <a:endParaRPr lang="en-US" dirty="0" smtClean="0"/>
          </a:p>
          <a:p>
            <a:pPr lvl="1"/>
            <a:r>
              <a:rPr lang="en-US" dirty="0" smtClean="0"/>
              <a:t>IGV</a:t>
            </a:r>
            <a:endParaRPr lang="en-US" dirty="0"/>
          </a:p>
          <a:p>
            <a:pPr lvl="1"/>
            <a:r>
              <a:rPr lang="en-US" dirty="0" err="1" smtClean="0"/>
              <a:t>Blobtools</a:t>
            </a:r>
            <a:endParaRPr lang="en-US" dirty="0" smtClean="0"/>
          </a:p>
          <a:p>
            <a:pPr lvl="1"/>
            <a:r>
              <a:rPr lang="en-US" dirty="0" smtClean="0"/>
              <a:t>Kraken</a:t>
            </a:r>
          </a:p>
          <a:p>
            <a:pPr lvl="1"/>
            <a:r>
              <a:rPr lang="en-US" dirty="0" smtClean="0"/>
              <a:t>BUSCO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space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my genome assembled good enough?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32274" y="1855417"/>
            <a:ext cx="203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CEGMA predicted</a:t>
            </a:r>
          </a:p>
          <a:p>
            <a:r>
              <a:rPr lang="en-US" dirty="0" smtClean="0"/>
              <a:t>Genes in genome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0939" y="2126962"/>
            <a:ext cx="241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CEGMA core proteins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0939" y="3544736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BUSCO profiles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2274" y="2898404"/>
            <a:ext cx="169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BUSCO genes </a:t>
            </a:r>
            <a:br>
              <a:rPr lang="en-US" dirty="0" smtClean="0"/>
            </a:br>
            <a:r>
              <a:rPr lang="en-US" dirty="0" smtClean="0"/>
              <a:t>in genome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0939" y="5176546"/>
            <a:ext cx="23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 / RNA-</a:t>
            </a:r>
            <a:r>
              <a:rPr lang="en-US" dirty="0" err="1" smtClean="0"/>
              <a:t>seq</a:t>
            </a:r>
            <a:r>
              <a:rPr lang="en-US" dirty="0" smtClean="0"/>
              <a:t> reads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32274" y="3944551"/>
            <a:ext cx="2154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Proteins with hit to BUSCO gene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2274" y="4899547"/>
            <a:ext cx="201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ESTs mapped to genome scaffolds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32274" y="5941497"/>
            <a:ext cx="2154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ESTs with blast hit to gene set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28014" y="2298726"/>
            <a:ext cx="22508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28014" y="3221570"/>
            <a:ext cx="2250831" cy="3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28014" y="3793702"/>
            <a:ext cx="2250831" cy="337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28014" y="5176546"/>
            <a:ext cx="2250831" cy="192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28014" y="5545878"/>
            <a:ext cx="2250831" cy="395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55031" y="2317082"/>
            <a:ext cx="107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mapping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29948" y="3472595"/>
            <a:ext cx="149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8C000"/>
                </a:solidFill>
              </a:rPr>
              <a:t>HMM search</a:t>
            </a:r>
            <a:endParaRPr lang="en-US" dirty="0">
              <a:solidFill>
                <a:srgbClr val="98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1198249">
            <a:off x="4115804" y="4807214"/>
            <a:ext cx="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98C000"/>
                </a:solidFill>
              </a:rPr>
              <a:t>gmap</a:t>
            </a:r>
            <a:endParaRPr lang="en-US" dirty="0">
              <a:solidFill>
                <a:srgbClr val="98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557004">
            <a:off x="4122260" y="5756831"/>
            <a:ext cx="67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8C000"/>
                </a:solidFill>
              </a:rPr>
              <a:t>blast</a:t>
            </a:r>
            <a:endParaRPr lang="en-US" dirty="0">
              <a:solidFill>
                <a:srgbClr val="98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71" y="6488668"/>
            <a:ext cx="241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Veeckman</a:t>
            </a:r>
            <a:r>
              <a:rPr lang="en-US" dirty="0" smtClean="0"/>
              <a:t> et al.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2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space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BUSCO </a:t>
            </a:r>
            <a:r>
              <a:rPr lang="en-US" i="1" dirty="0" smtClean="0"/>
              <a:t>v3 -</a:t>
            </a:r>
            <a:r>
              <a:rPr lang="en-US" dirty="0" smtClean="0"/>
              <a:t> Benchmarking Universal Single-Copy </a:t>
            </a:r>
            <a:r>
              <a:rPr lang="en-US" dirty="0" err="1" smtClean="0"/>
              <a:t>Orthologs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Select genes present as single-copy </a:t>
            </a:r>
            <a:r>
              <a:rPr lang="en-US" dirty="0" err="1" smtClean="0"/>
              <a:t>orthologs</a:t>
            </a:r>
            <a:r>
              <a:rPr lang="en-US" dirty="0" smtClean="0"/>
              <a:t> in 90% of the species</a:t>
            </a:r>
          </a:p>
          <a:p>
            <a:pPr lvl="1"/>
            <a:r>
              <a:rPr lang="en-US" dirty="0" smtClean="0"/>
              <a:t>Make multiple sequence alignment and build HMM</a:t>
            </a:r>
          </a:p>
          <a:p>
            <a:pPr lvl="1"/>
            <a:r>
              <a:rPr lang="en-US" dirty="0" smtClean="0"/>
              <a:t>Build consensus sequence from HMM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/>
          <a:srcRect t="-759" b="-759"/>
          <a:stretch/>
        </p:blipFill>
        <p:spPr>
          <a:xfrm>
            <a:off x="307975" y="3223464"/>
            <a:ext cx="8543925" cy="3272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01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space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BUSCO </a:t>
            </a:r>
            <a:r>
              <a:rPr lang="en-US" i="1" dirty="0" smtClean="0"/>
              <a:t>v3 -</a:t>
            </a:r>
            <a:r>
              <a:rPr lang="en-US" dirty="0" smtClean="0"/>
              <a:t> Benchmarking Universal Single-Copy </a:t>
            </a:r>
            <a:r>
              <a:rPr lang="en-US" dirty="0" err="1" smtClean="0"/>
              <a:t>Orthologs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Search genome for consensus sequence</a:t>
            </a:r>
          </a:p>
          <a:p>
            <a:pPr lvl="1"/>
            <a:r>
              <a:rPr lang="en-US" dirty="0" smtClean="0"/>
              <a:t>Predict genes in candidate regions using block profile (position-specific frequency matrix)</a:t>
            </a:r>
          </a:p>
          <a:p>
            <a:pPr lvl="1"/>
            <a:r>
              <a:rPr lang="en-US" dirty="0" smtClean="0"/>
              <a:t>Evaluate if protein sequence is orthologous or just homologous using HMM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/>
          <a:srcRect t="-759" b="-759"/>
          <a:stretch/>
        </p:blipFill>
        <p:spPr>
          <a:xfrm>
            <a:off x="307975" y="3223464"/>
            <a:ext cx="8543925" cy="3272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426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space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886" y="1173870"/>
            <a:ext cx="8543861" cy="543585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Bacteria</a:t>
            </a:r>
          </a:p>
          <a:p>
            <a:pPr lvl="1"/>
            <a:endParaRPr lang="en-US" dirty="0"/>
          </a:p>
          <a:p>
            <a:r>
              <a:rPr lang="en-US" dirty="0" err="1" smtClean="0"/>
              <a:t>Eukaryota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Protists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Metazoa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Fungi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Plants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572" y="2538322"/>
            <a:ext cx="7027428" cy="25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5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space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886" y="1173870"/>
            <a:ext cx="8543861" cy="5435858"/>
          </a:xfrm>
        </p:spPr>
        <p:txBody>
          <a:bodyPr>
            <a:normAutofit/>
          </a:bodyPr>
          <a:lstStyle/>
          <a:p>
            <a:r>
              <a:rPr lang="en-US" dirty="0" smtClean="0"/>
              <a:t>EST / RNA </a:t>
            </a:r>
            <a:r>
              <a:rPr lang="en-US" dirty="0" err="1" smtClean="0"/>
              <a:t>seq</a:t>
            </a:r>
            <a:r>
              <a:rPr lang="en-US" dirty="0" smtClean="0"/>
              <a:t> reads</a:t>
            </a:r>
          </a:p>
          <a:p>
            <a:pPr lvl="1"/>
            <a:r>
              <a:rPr lang="en-US" dirty="0" smtClean="0"/>
              <a:t>Complex if done well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Align de novo assembled transcripts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valuate transcripts (e.g. </a:t>
            </a:r>
            <a:r>
              <a:rPr lang="en-US" dirty="0" err="1" smtClean="0"/>
              <a:t>Transrate</a:t>
            </a:r>
            <a:r>
              <a:rPr lang="en-US" dirty="0" smtClean="0"/>
              <a:t>, Detonate)</a:t>
            </a:r>
          </a:p>
          <a:p>
            <a:pPr lvl="2"/>
            <a:r>
              <a:rPr lang="en-US" dirty="0" smtClean="0"/>
              <a:t>Alignment statistics (e.g. </a:t>
            </a:r>
            <a:r>
              <a:rPr lang="en-US" dirty="0" err="1" smtClean="0"/>
              <a:t>gmap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Align reads</a:t>
            </a:r>
          </a:p>
          <a:p>
            <a:pPr lvl="2"/>
            <a:r>
              <a:rPr lang="en-US" dirty="0" smtClean="0"/>
              <a:t>Alignment statistics (</a:t>
            </a:r>
            <a:r>
              <a:rPr lang="en-US" dirty="0" err="1" smtClean="0"/>
              <a:t>e.g</a:t>
            </a:r>
            <a:r>
              <a:rPr lang="en-US" dirty="0" smtClean="0"/>
              <a:t> HiSat2)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RNA </a:t>
            </a:r>
            <a:r>
              <a:rPr lang="en-US" dirty="0" err="1" smtClean="0"/>
              <a:t>seq</a:t>
            </a:r>
            <a:r>
              <a:rPr lang="en-US" dirty="0" smtClean="0"/>
              <a:t> has it’s own complications</a:t>
            </a:r>
            <a:endParaRPr lang="en-US" dirty="0"/>
          </a:p>
          <a:p>
            <a:pPr lvl="2"/>
            <a:r>
              <a:rPr lang="en-US" dirty="0" smtClean="0"/>
              <a:t>RNA </a:t>
            </a:r>
            <a:r>
              <a:rPr lang="en-US" dirty="0" err="1" smtClean="0"/>
              <a:t>seq</a:t>
            </a:r>
            <a:r>
              <a:rPr lang="en-US" dirty="0" smtClean="0"/>
              <a:t> is often a snapshot of time, tissue, treatment, etc.</a:t>
            </a:r>
            <a:endParaRPr lang="en-US" dirty="0"/>
          </a:p>
          <a:p>
            <a:pPr lvl="2"/>
            <a:r>
              <a:rPr lang="en-US" dirty="0" smtClean="0"/>
              <a:t>Is your</a:t>
            </a:r>
            <a:r>
              <a:rPr lang="en-US" dirty="0" smtClean="0"/>
              <a:t> RNA </a:t>
            </a:r>
            <a:r>
              <a:rPr lang="en-US" dirty="0" err="1" smtClean="0"/>
              <a:t>seq</a:t>
            </a:r>
            <a:r>
              <a:rPr lang="en-US" dirty="0" smtClean="0"/>
              <a:t> data saturated?</a:t>
            </a:r>
            <a:endParaRPr lang="en-US" dirty="0"/>
          </a:p>
          <a:p>
            <a:pPr lvl="2"/>
            <a:r>
              <a:rPr lang="en-US" dirty="0" smtClean="0"/>
              <a:t>Purity, bias, etc.</a:t>
            </a:r>
          </a:p>
        </p:txBody>
      </p:sp>
    </p:spTree>
    <p:extLst>
      <p:ext uri="{BB962C8B-B14F-4D97-AF65-F5344CB8AC3E}">
        <p14:creationId xmlns:p14="http://schemas.microsoft.com/office/powerpoint/2010/main" val="13661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space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886" y="1173870"/>
            <a:ext cx="8543861" cy="5435858"/>
          </a:xfrm>
        </p:spPr>
        <p:txBody>
          <a:bodyPr>
            <a:normAutofit/>
          </a:bodyPr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667000"/>
            <a:ext cx="5334000" cy="152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4164741"/>
            <a:ext cx="5447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Workshop in Genome Annotation</a:t>
            </a:r>
            <a:endParaRPr lang="en-US" sz="2800" dirty="0"/>
          </a:p>
        </p:txBody>
      </p:sp>
      <p:pic>
        <p:nvPicPr>
          <p:cNvPr id="6" name="Picture 5" descr="logga blå tex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97" y="5307942"/>
            <a:ext cx="1808029" cy="935708"/>
          </a:xfrm>
          <a:prstGeom prst="rect">
            <a:avLst/>
          </a:prstGeom>
        </p:spPr>
      </p:pic>
      <p:pic>
        <p:nvPicPr>
          <p:cNvPr id="7" name="Picture 6" descr="Excelera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688" y="5176850"/>
            <a:ext cx="2706624" cy="1066800"/>
          </a:xfrm>
          <a:prstGeom prst="rect">
            <a:avLst/>
          </a:prstGeom>
        </p:spPr>
      </p:pic>
      <p:pic>
        <p:nvPicPr>
          <p:cNvPr id="8" name="Picture 7" descr="Elixir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24" y="5182474"/>
            <a:ext cx="1409700" cy="10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7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 plots (</a:t>
            </a:r>
            <a:r>
              <a:rPr lang="en-US" dirty="0" err="1" smtClean="0"/>
              <a:t>Nucmer</a:t>
            </a:r>
            <a:r>
              <a:rPr lang="en-US" dirty="0" smtClean="0"/>
              <a:t>, </a:t>
            </a:r>
            <a:r>
              <a:rPr lang="en-US" dirty="0" err="1" smtClean="0"/>
              <a:t>Gepard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99" y="1621526"/>
            <a:ext cx="4886091" cy="488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3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 plots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5" y="1747619"/>
            <a:ext cx="7664099" cy="47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72812"/>
      </p:ext>
    </p:extLst>
  </p:cSld>
  <p:clrMapOvr>
    <a:masterClrMapping/>
  </p:clrMapOvr>
</p:sld>
</file>

<file path=ppt/theme/theme1.xml><?xml version="1.0" encoding="utf-8"?>
<a:theme xmlns:a="http://schemas.openxmlformats.org/drawingml/2006/main" name="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SciLifeLab.thmx</Template>
  <TotalTime>94715</TotalTime>
  <Words>353</Words>
  <Application>Microsoft Macintosh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SciLifeLab</vt:lpstr>
      <vt:lpstr>1_Office-tema</vt:lpstr>
      <vt:lpstr>2_Office-tema</vt:lpstr>
      <vt:lpstr>3_Office-tema</vt:lpstr>
      <vt:lpstr>1_SciLifeLab</vt:lpstr>
      <vt:lpstr>4_Office-tema</vt:lpstr>
      <vt:lpstr>5_Office-tema</vt:lpstr>
      <vt:lpstr>6_Office-tema</vt:lpstr>
      <vt:lpstr>Assembly Validation</vt:lpstr>
      <vt:lpstr>Gene space statistics</vt:lpstr>
      <vt:lpstr>Gene space statistics</vt:lpstr>
      <vt:lpstr>Gene space statistics</vt:lpstr>
      <vt:lpstr>Gene space statistics</vt:lpstr>
      <vt:lpstr>Gene space statistics</vt:lpstr>
      <vt:lpstr>Gene space statistics</vt:lpstr>
      <vt:lpstr>Comparative Alignment</vt:lpstr>
      <vt:lpstr>Comparative Alignment</vt:lpstr>
      <vt:lpstr>Comparative Alignment</vt:lpstr>
      <vt:lpstr>Comparative Alignment</vt:lpstr>
      <vt:lpstr>Selecting the best assembly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Assessment of sequencing data</dc:title>
  <dc:creator>Mahesh Panchal</dc:creator>
  <cp:lastModifiedBy>Mahesh Panchal</cp:lastModifiedBy>
  <cp:revision>305</cp:revision>
  <dcterms:created xsi:type="dcterms:W3CDTF">2016-08-17T14:19:15Z</dcterms:created>
  <dcterms:modified xsi:type="dcterms:W3CDTF">2018-11-14T10:04:16Z</dcterms:modified>
</cp:coreProperties>
</file>