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  <p:sldMasterId id="2147483669" r:id="rId3"/>
    <p:sldMasterId id="2147483671" r:id="rId4"/>
    <p:sldMasterId id="2147483680" r:id="rId5"/>
    <p:sldMasterId id="2147483686" r:id="rId6"/>
    <p:sldMasterId id="2147483689" r:id="rId7"/>
    <p:sldMasterId id="2147483691" r:id="rId8"/>
  </p:sldMasterIdLst>
  <p:sldIdLst>
    <p:sldId id="256" r:id="rId9"/>
    <p:sldId id="300" r:id="rId10"/>
    <p:sldId id="396" r:id="rId11"/>
    <p:sldId id="382" r:id="rId12"/>
    <p:sldId id="258" r:id="rId13"/>
    <p:sldId id="383" r:id="rId14"/>
    <p:sldId id="391" r:id="rId15"/>
    <p:sldId id="305" r:id="rId16"/>
    <p:sldId id="306" r:id="rId17"/>
    <p:sldId id="307" r:id="rId18"/>
    <p:sldId id="394" r:id="rId19"/>
    <p:sldId id="397" r:id="rId20"/>
    <p:sldId id="399" r:id="rId21"/>
    <p:sldId id="39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18-11-02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18-11-02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18-11-02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18-11-02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18-11-02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18-11-02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18-11-02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4" r:id="rId3"/>
    <p:sldLayoutId id="2147483675" r:id="rId4"/>
    <p:sldLayoutId id="2147483676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18-11-02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7" r:id="rId3"/>
    <p:sldLayoutId id="2147483678" r:id="rId4"/>
    <p:sldLayoutId id="214748367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18-11-02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18-11-02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309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Sequence Quality Assessment</a:t>
            </a:r>
            <a:endParaRPr lang="en-US" sz="4400" dirty="0"/>
          </a:p>
        </p:txBody>
      </p:sp>
      <p:pic>
        <p:nvPicPr>
          <p:cNvPr id="4" name="Picture 3" descr="logga blå tex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38" y="363292"/>
            <a:ext cx="1808029" cy="935708"/>
          </a:xfrm>
          <a:prstGeom prst="rect">
            <a:avLst/>
          </a:prstGeom>
        </p:spPr>
      </p:pic>
      <p:pic>
        <p:nvPicPr>
          <p:cNvPr id="5" name="Picture 4" descr="Excelera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48" y="5590399"/>
            <a:ext cx="2706624" cy="1066800"/>
          </a:xfrm>
          <a:prstGeom prst="rect">
            <a:avLst/>
          </a:prstGeom>
        </p:spPr>
      </p:pic>
      <p:pic>
        <p:nvPicPr>
          <p:cNvPr id="6" name="Picture 5" descr="Elixir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4" y="5596023"/>
            <a:ext cx="1409700" cy="10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1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 little data:</a:t>
            </a:r>
          </a:p>
          <a:p>
            <a:pPr lvl="1"/>
            <a:r>
              <a:rPr lang="en-US" dirty="0" smtClean="0"/>
              <a:t>More sequencing required.</a:t>
            </a:r>
          </a:p>
          <a:p>
            <a:endParaRPr lang="en-US" dirty="0"/>
          </a:p>
          <a:p>
            <a:r>
              <a:rPr lang="en-US" dirty="0" smtClean="0"/>
              <a:t>Too </a:t>
            </a:r>
            <a:r>
              <a:rPr lang="en-US" dirty="0" smtClean="0"/>
              <a:t>much </a:t>
            </a:r>
            <a:r>
              <a:rPr lang="en-US" dirty="0" smtClean="0"/>
              <a:t>data:</a:t>
            </a:r>
            <a:endParaRPr lang="en-US" dirty="0" smtClean="0"/>
          </a:p>
          <a:p>
            <a:pPr lvl="1"/>
            <a:r>
              <a:rPr lang="en-US" dirty="0" smtClean="0"/>
              <a:t>Above 200X coverage is considered extreme.</a:t>
            </a:r>
          </a:p>
          <a:p>
            <a:pPr lvl="1"/>
            <a:r>
              <a:rPr lang="en-US" dirty="0" smtClean="0"/>
              <a:t>Increased </a:t>
            </a:r>
            <a:r>
              <a:rPr lang="en-US" dirty="0" smtClean="0"/>
              <a:t>computation time and </a:t>
            </a:r>
            <a:r>
              <a:rPr lang="en-US" dirty="0" smtClean="0"/>
              <a:t>resources.</a:t>
            </a:r>
            <a:endParaRPr lang="en-US" dirty="0" smtClean="0"/>
          </a:p>
          <a:p>
            <a:pPr lvl="1"/>
            <a:r>
              <a:rPr lang="en-US" dirty="0" smtClean="0"/>
              <a:t>Assemblies </a:t>
            </a:r>
            <a:r>
              <a:rPr lang="en-US" dirty="0" smtClean="0"/>
              <a:t>become more fragmented and inaccurate.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27827" y="4241964"/>
            <a:ext cx="3868817" cy="1048084"/>
            <a:chOff x="427827" y="4531890"/>
            <a:chExt cx="3868817" cy="1048084"/>
          </a:xfrm>
        </p:grpSpPr>
        <p:sp>
          <p:nvSpPr>
            <p:cNvPr id="4" name="Rectangle 3"/>
            <p:cNvSpPr/>
            <p:nvPr/>
          </p:nvSpPr>
          <p:spPr>
            <a:xfrm>
              <a:off x="427827" y="45318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80227" y="46842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2627" y="48366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85027" y="49890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37427" y="51414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89827" y="52938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42227" y="54462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64632" y="4836690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748448" y="5283186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197692" y="4201864"/>
            <a:ext cx="4783217" cy="1962484"/>
            <a:chOff x="4197692" y="4491790"/>
            <a:chExt cx="4783217" cy="1962484"/>
          </a:xfrm>
        </p:grpSpPr>
        <p:sp>
          <p:nvSpPr>
            <p:cNvPr id="19" name="Rectangle 18"/>
            <p:cNvSpPr/>
            <p:nvPr/>
          </p:nvSpPr>
          <p:spPr>
            <a:xfrm>
              <a:off x="4197692" y="44917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50092" y="46441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02492" y="47965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54892" y="49489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07292" y="51013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9692" y="52537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12092" y="54061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64492" y="55585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16892" y="57109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69292" y="58633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21692" y="60157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74092" y="61681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26492" y="6320590"/>
              <a:ext cx="2954417" cy="133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88888" y="4641522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94240" y="5088018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07608" y="5716314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07608" y="6291138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76712" y="4780554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98584" y="5422218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43368" y="4940970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85032" y="5542530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085032" y="6144090"/>
              <a:ext cx="160421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7441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Subsampling and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Short reads (easy)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/>
              <a:t>Use a random fraction of the reads maintaining read pairing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lvl="2"/>
            <a:r>
              <a:rPr lang="en-US" dirty="0"/>
              <a:t>E.g. Use the same seed (-s) and give the fraction (0.1) in </a:t>
            </a:r>
            <a:r>
              <a:rPr lang="en-US" dirty="0" err="1"/>
              <a:t>Seqtk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latin typeface="Courier"/>
                <a:cs typeface="Courier"/>
              </a:rPr>
              <a:t>seqtk</a:t>
            </a:r>
            <a:r>
              <a:rPr lang="en-US" b="1" dirty="0">
                <a:latin typeface="Courier"/>
                <a:cs typeface="Courier"/>
              </a:rPr>
              <a:t> sample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-s100</a:t>
            </a:r>
            <a:r>
              <a:rPr lang="en-US" b="1" dirty="0">
                <a:latin typeface="Courier"/>
                <a:cs typeface="Courier"/>
              </a:rPr>
              <a:t> read1.fq 0.1 &gt; sub1.fq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 err="1">
                <a:latin typeface="Courier"/>
                <a:cs typeface="Courier"/>
              </a:rPr>
              <a:t>seqtk</a:t>
            </a:r>
            <a:r>
              <a:rPr lang="en-US" b="1" dirty="0">
                <a:latin typeface="Courier"/>
                <a:cs typeface="Courier"/>
              </a:rPr>
              <a:t> sample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-s100</a:t>
            </a:r>
            <a:r>
              <a:rPr lang="en-US" b="1" dirty="0">
                <a:latin typeface="Courier"/>
                <a:cs typeface="Courier"/>
              </a:rPr>
              <a:t> read2.fq 0.1 &gt; sub2.</a:t>
            </a:r>
            <a:r>
              <a:rPr lang="en-US" b="1" dirty="0" smtClean="0">
                <a:latin typeface="Courier"/>
                <a:cs typeface="Courier"/>
              </a:rPr>
              <a:t>fq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>
              <a:latin typeface="Courier"/>
              <a:cs typeface="Courier"/>
            </a:endParaRPr>
          </a:p>
          <a:p>
            <a:pPr lvl="1"/>
            <a:r>
              <a:rPr lang="en-US" dirty="0">
                <a:cs typeface="Courier"/>
              </a:rPr>
              <a:t>Normalize uneven coverage (e.g. </a:t>
            </a:r>
            <a:r>
              <a:rPr lang="en-US" dirty="0" err="1">
                <a:cs typeface="Courier"/>
              </a:rPr>
              <a:t>bbnorm</a:t>
            </a:r>
            <a:r>
              <a:rPr lang="en-US" dirty="0" smtClean="0">
                <a:cs typeface="Courier"/>
              </a:rPr>
              <a:t>)</a:t>
            </a:r>
            <a:br>
              <a:rPr lang="en-US" dirty="0" smtClean="0">
                <a:cs typeface="Courier"/>
              </a:rPr>
            </a:br>
            <a:endParaRPr lang="en-US" dirty="0" smtClean="0">
              <a:cs typeface="Courier"/>
            </a:endParaRPr>
          </a:p>
          <a:p>
            <a:pPr lvl="2"/>
            <a:r>
              <a:rPr lang="en-US" b="1" dirty="0" err="1">
                <a:latin typeface="Courier"/>
                <a:cs typeface="Courier"/>
              </a:rPr>
              <a:t>bbnorm.sh</a:t>
            </a:r>
            <a:r>
              <a:rPr lang="en-US" b="1" dirty="0">
                <a:latin typeface="Courier"/>
                <a:cs typeface="Courier"/>
              </a:rPr>
              <a:t> in=read_1.fastq in2=read_2.fastq out=normalized_1.fastq out2=normalized_2.fastq target=100 min=</a:t>
            </a:r>
            <a:r>
              <a:rPr lang="en-US" b="1" dirty="0" smtClean="0">
                <a:latin typeface="Courier"/>
                <a:cs typeface="Courier"/>
              </a:rPr>
              <a:t>5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8702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Subsampling and Normalization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40896" b="-40896"/>
          <a:stretch>
            <a:fillRect/>
          </a:stretch>
        </p:blipFill>
        <p:spPr/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40896" b="-40896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4125671" y="6459439"/>
            <a:ext cx="485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ivory.idyll.org</a:t>
            </a:r>
            <a:r>
              <a:rPr lang="en-US" dirty="0"/>
              <a:t>/blog/what-is-</a:t>
            </a:r>
            <a:r>
              <a:rPr lang="en-US" dirty="0" err="1"/>
              <a:t>diginorm.html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032728" y="4776785"/>
            <a:ext cx="96634" cy="4970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588107" y="4776785"/>
            <a:ext cx="96634" cy="4970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0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Subsampling and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 </a:t>
            </a:r>
            <a:r>
              <a:rPr lang="en-US" dirty="0" smtClean="0"/>
              <a:t>reads (trickier)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latin typeface="+mn-lt"/>
                <a:cs typeface="Courier"/>
              </a:rPr>
              <a:t>Want </a:t>
            </a:r>
            <a:r>
              <a:rPr lang="en-US" dirty="0" smtClean="0">
                <a:latin typeface="+mn-lt"/>
                <a:cs typeface="Courier"/>
              </a:rPr>
              <a:t>longest reads for </a:t>
            </a:r>
            <a:r>
              <a:rPr lang="en-US" dirty="0" smtClean="0">
                <a:latin typeface="+mn-lt"/>
                <a:cs typeface="Courier"/>
              </a:rPr>
              <a:t>contiguity.</a:t>
            </a:r>
          </a:p>
          <a:p>
            <a:pPr lvl="1"/>
            <a:endParaRPr lang="en-US" dirty="0" smtClean="0">
              <a:latin typeface="+mn-lt"/>
              <a:cs typeface="Courier"/>
            </a:endParaRPr>
          </a:p>
          <a:p>
            <a:pPr lvl="1"/>
            <a:r>
              <a:rPr lang="en-US" dirty="0" smtClean="0">
                <a:latin typeface="+mn-lt"/>
                <a:cs typeface="Courier"/>
              </a:rPr>
              <a:t>Want shortest reads for even coverage </a:t>
            </a:r>
            <a:r>
              <a:rPr lang="en-US" dirty="0" smtClean="0">
                <a:latin typeface="+mn-lt"/>
                <a:cs typeface="Courier"/>
              </a:rPr>
              <a:t>(consensus accuracy).</a:t>
            </a:r>
          </a:p>
          <a:p>
            <a:pPr lvl="1"/>
            <a:endParaRPr lang="en-US" dirty="0" smtClean="0">
              <a:latin typeface="+mn-lt"/>
              <a:cs typeface="Courier"/>
            </a:endParaRPr>
          </a:p>
          <a:p>
            <a:pPr lvl="1"/>
            <a:r>
              <a:rPr lang="en-US" b="1" dirty="0" err="1" smtClean="0"/>
              <a:t>Canu</a:t>
            </a:r>
            <a:r>
              <a:rPr lang="en-US" dirty="0" smtClean="0"/>
              <a:t> </a:t>
            </a:r>
            <a:r>
              <a:rPr lang="en-US" dirty="0"/>
              <a:t>can use weighted subsampling</a:t>
            </a:r>
          </a:p>
          <a:p>
            <a:pPr lvl="2"/>
            <a:endParaRPr lang="en-US" b="1" dirty="0" smtClean="0">
              <a:latin typeface="Courier"/>
              <a:cs typeface="Courier"/>
            </a:endParaRPr>
          </a:p>
          <a:p>
            <a:pPr lvl="2"/>
            <a:r>
              <a:rPr lang="en-US" b="1" dirty="0" err="1" smtClean="0">
                <a:latin typeface="Courier"/>
                <a:cs typeface="Courier"/>
              </a:rPr>
              <a:t>readSamplingCoverage</a:t>
            </a:r>
            <a:r>
              <a:rPr lang="en-US" b="1" dirty="0">
                <a:latin typeface="Courier"/>
                <a:cs typeface="Courier"/>
              </a:rPr>
              <a:t>=1000 </a:t>
            </a:r>
            <a:r>
              <a:rPr lang="en-US" b="1" dirty="0" err="1">
                <a:latin typeface="Courier"/>
                <a:cs typeface="Courier"/>
              </a:rPr>
              <a:t>readSamplingBias</a:t>
            </a:r>
            <a:r>
              <a:rPr lang="en-US" b="1" dirty="0">
                <a:latin typeface="Courier"/>
                <a:cs typeface="Courier"/>
              </a:rPr>
              <a:t>=</a:t>
            </a:r>
            <a:r>
              <a:rPr lang="en-US" b="1" dirty="0" smtClean="0">
                <a:latin typeface="Courier"/>
                <a:cs typeface="Courier"/>
              </a:rPr>
              <a:t>0</a:t>
            </a:r>
          </a:p>
          <a:p>
            <a:pPr lvl="2"/>
            <a:endParaRPr lang="en-US" dirty="0" smtClean="0">
              <a:cs typeface="Courier"/>
            </a:endParaRPr>
          </a:p>
          <a:p>
            <a:pPr lvl="2"/>
            <a:r>
              <a:rPr lang="en-US" dirty="0" smtClean="0">
                <a:cs typeface="Courier"/>
              </a:rPr>
              <a:t>Initial </a:t>
            </a:r>
            <a:r>
              <a:rPr lang="en-US" dirty="0">
                <a:cs typeface="Courier"/>
              </a:rPr>
              <a:t>coverage is high as subsequent processing reduces coverage</a:t>
            </a:r>
            <a:r>
              <a:rPr lang="en-US" dirty="0" smtClean="0">
                <a:cs typeface="Courier"/>
              </a:rPr>
              <a:t>.</a:t>
            </a:r>
            <a:endParaRPr lang="en-US" dirty="0">
              <a:latin typeface="+mn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9153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your data is complete.</a:t>
            </a:r>
          </a:p>
          <a:p>
            <a:pPr lvl="1"/>
            <a:r>
              <a:rPr lang="en-US" dirty="0" smtClean="0"/>
              <a:t>Checksums</a:t>
            </a:r>
          </a:p>
          <a:p>
            <a:pPr lvl="1"/>
            <a:endParaRPr lang="en-US" dirty="0"/>
          </a:p>
          <a:p>
            <a:r>
              <a:rPr lang="en-US" dirty="0" smtClean="0"/>
              <a:t>Check your data is valid.</a:t>
            </a:r>
          </a:p>
          <a:p>
            <a:pPr lvl="1"/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 coverage.</a:t>
            </a:r>
          </a:p>
          <a:p>
            <a:pPr lvl="1"/>
            <a:r>
              <a:rPr lang="en-US" dirty="0" smtClean="0"/>
              <a:t>More sequence?</a:t>
            </a:r>
          </a:p>
          <a:p>
            <a:pPr lvl="1"/>
            <a:r>
              <a:rPr lang="en-US" dirty="0" smtClean="0"/>
              <a:t>Less sequence?</a:t>
            </a:r>
          </a:p>
          <a:p>
            <a:pPr lvl="2"/>
            <a:r>
              <a:rPr lang="en-US" dirty="0" smtClean="0"/>
              <a:t>Subsample?</a:t>
            </a:r>
          </a:p>
          <a:p>
            <a:pPr lvl="2"/>
            <a:r>
              <a:rPr lang="en-US" dirty="0" smtClean="0"/>
              <a:t>Normalize?</a:t>
            </a:r>
          </a:p>
        </p:txBody>
      </p:sp>
    </p:spTree>
    <p:extLst>
      <p:ext uri="{BB962C8B-B14F-4D97-AF65-F5344CB8AC3E}">
        <p14:creationId xmlns:p14="http://schemas.microsoft.com/office/powerpoint/2010/main" val="410426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Assessment of Sequences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Verdana"/>
                <a:cs typeface="Verdana"/>
              </a:rPr>
              <a:t>Why does quality assessment matter?</a:t>
            </a:r>
          </a:p>
          <a:p>
            <a:pPr lvl="1"/>
            <a:endParaRPr lang="en-US" sz="2800" dirty="0" smtClean="0">
              <a:latin typeface="Verdana"/>
              <a:cs typeface="Verdana"/>
            </a:endParaRPr>
          </a:p>
          <a:p>
            <a:pPr lvl="1"/>
            <a:r>
              <a:rPr lang="en-US" sz="2800" dirty="0" smtClean="0">
                <a:latin typeface="Verdana"/>
                <a:cs typeface="Verdana"/>
              </a:rPr>
              <a:t>DNA -&gt; Data = lots of processes</a:t>
            </a:r>
            <a:br>
              <a:rPr lang="en-US" sz="2800" dirty="0" smtClean="0">
                <a:latin typeface="Verdana"/>
                <a:cs typeface="Verdana"/>
              </a:rPr>
            </a:br>
            <a:r>
              <a:rPr lang="en-US" sz="2800" dirty="0" smtClean="0">
                <a:latin typeface="Verdana"/>
                <a:cs typeface="Verdana"/>
              </a:rPr>
              <a:t>         </a:t>
            </a:r>
            <a:r>
              <a:rPr lang="en-US" sz="2800" dirty="0">
                <a:latin typeface="Verdana"/>
                <a:cs typeface="Verdana"/>
              </a:rPr>
              <a:t/>
            </a:r>
            <a:br>
              <a:rPr lang="en-US" sz="2800" dirty="0">
                <a:latin typeface="Verdana"/>
                <a:cs typeface="Verdana"/>
              </a:rPr>
            </a:br>
            <a:r>
              <a:rPr lang="en-US" sz="2800" dirty="0" smtClean="0">
                <a:latin typeface="Verdana"/>
                <a:cs typeface="Verdana"/>
              </a:rPr>
              <a:t>          =&gt; Errors can be introduced</a:t>
            </a:r>
          </a:p>
          <a:p>
            <a:pPr lvl="1"/>
            <a:endParaRPr lang="en-US" sz="2800" dirty="0">
              <a:latin typeface="Verdana"/>
              <a:cs typeface="Verdana"/>
            </a:endParaRPr>
          </a:p>
          <a:p>
            <a:pPr lvl="1"/>
            <a:r>
              <a:rPr lang="en-US" sz="2800" dirty="0" smtClean="0">
                <a:latin typeface="Verdana"/>
                <a:cs typeface="Verdana"/>
              </a:rPr>
              <a:t>Poor understanding of the data </a:t>
            </a:r>
            <a:br>
              <a:rPr lang="en-US" sz="2800" dirty="0" smtClean="0">
                <a:latin typeface="Verdana"/>
                <a:cs typeface="Verdana"/>
              </a:rPr>
            </a:br>
            <a:r>
              <a:rPr lang="en-US" sz="2800" dirty="0" smtClean="0">
                <a:latin typeface="Verdana"/>
                <a:cs typeface="Verdana"/>
              </a:rPr>
              <a:t/>
            </a:r>
            <a:br>
              <a:rPr lang="en-US" sz="2800" dirty="0" smtClean="0">
                <a:latin typeface="Verdana"/>
                <a:cs typeface="Verdana"/>
              </a:rPr>
            </a:br>
            <a:r>
              <a:rPr lang="en-US" sz="2800" dirty="0" smtClean="0">
                <a:latin typeface="Verdana"/>
                <a:cs typeface="Verdana"/>
              </a:rPr>
              <a:t>          =&gt; Poor Assembly</a:t>
            </a:r>
            <a:endParaRPr lang="en-US" sz="2800" dirty="0"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corruption </a:t>
            </a:r>
          </a:p>
          <a:p>
            <a:r>
              <a:rPr lang="en-US" sz="2800" dirty="0" smtClean="0"/>
              <a:t>Unexpected data</a:t>
            </a:r>
          </a:p>
          <a:p>
            <a:r>
              <a:rPr lang="en-US" sz="2800" dirty="0" smtClean="0"/>
              <a:t>Missing data</a:t>
            </a:r>
          </a:p>
          <a:p>
            <a:r>
              <a:rPr lang="en-US" sz="2800" dirty="0" smtClean="0"/>
              <a:t>Too little sequence data</a:t>
            </a:r>
          </a:p>
          <a:p>
            <a:r>
              <a:rPr lang="en-US" sz="2800" dirty="0" smtClean="0"/>
              <a:t>Too much sequence data</a:t>
            </a:r>
          </a:p>
          <a:p>
            <a:r>
              <a:rPr lang="en-US" sz="2800" dirty="0" smtClean="0"/>
              <a:t>Contamination</a:t>
            </a:r>
          </a:p>
          <a:p>
            <a:r>
              <a:rPr lang="en-US" sz="2800" dirty="0" smtClean="0"/>
              <a:t>Duplication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905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Occurs:</a:t>
            </a:r>
          </a:p>
          <a:p>
            <a:pPr lvl="1"/>
            <a:r>
              <a:rPr lang="en-US" sz="2800" dirty="0" smtClean="0"/>
              <a:t>Process failure ( software / hardware crash )</a:t>
            </a:r>
          </a:p>
          <a:p>
            <a:pPr lvl="1"/>
            <a:r>
              <a:rPr lang="en-US" sz="2800" dirty="0" smtClean="0"/>
              <a:t>Incorrect processing</a:t>
            </a:r>
          </a:p>
          <a:p>
            <a:pPr lvl="1"/>
            <a:endParaRPr lang="en-US" sz="2800" dirty="0"/>
          </a:p>
          <a:p>
            <a:r>
              <a:rPr lang="en-US" sz="2800" dirty="0" smtClean="0"/>
              <a:t>Integrity:</a:t>
            </a:r>
          </a:p>
          <a:p>
            <a:pPr lvl="1"/>
            <a:r>
              <a:rPr lang="en-US" sz="2800" dirty="0" smtClean="0"/>
              <a:t>Checksums</a:t>
            </a:r>
          </a:p>
          <a:p>
            <a:pPr lvl="1"/>
            <a:r>
              <a:rPr lang="en-US" sz="2800" dirty="0" smtClean="0"/>
              <a:t>Format validation</a:t>
            </a:r>
          </a:p>
          <a:p>
            <a:pPr lvl="1"/>
            <a:r>
              <a:rPr lang="en-US" sz="2800" dirty="0" smtClean="0"/>
              <a:t>Metadata analysis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060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Checksums ensure data are consistent.</a:t>
            </a:r>
          </a:p>
          <a:p>
            <a:pPr lvl="1"/>
            <a:r>
              <a:rPr lang="en-US" sz="2400" dirty="0" smtClean="0"/>
              <a:t>MD5</a:t>
            </a:r>
          </a:p>
          <a:p>
            <a:pPr lvl="2"/>
            <a:r>
              <a:rPr lang="en-US" sz="1800" b="1" dirty="0" smtClean="0">
                <a:latin typeface="Courier"/>
                <a:cs typeface="Courier"/>
              </a:rPr>
              <a:t>$ md5sum file1.fastq.gz # before</a:t>
            </a:r>
            <a:br>
              <a:rPr lang="en-US" sz="1800" b="1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823fc8b0ca72c6e9bd8c5dcb0a66ce9b	file1.fastq.gz </a:t>
            </a:r>
          </a:p>
          <a:p>
            <a:pPr lvl="2"/>
            <a:r>
              <a:rPr lang="en-US" sz="1800" b="1" dirty="0" smtClean="0">
                <a:latin typeface="Courier"/>
                <a:cs typeface="Courier"/>
              </a:rPr>
              <a:t>$ md5sum -c checksums.md5 # after</a:t>
            </a:r>
            <a:br>
              <a:rPr lang="en-US" sz="1800" b="1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file1.fastq.gz: OK 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file2.fastq.gz: OK 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file3.fastq.gz: FAILED 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md5sum: WARNING: 1 of 3 computed checksums did NOT match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Calculate file checksums </a:t>
            </a:r>
            <a:r>
              <a:rPr lang="en-US" sz="2400" u="sng" dirty="0" smtClean="0"/>
              <a:t>before</a:t>
            </a:r>
            <a:r>
              <a:rPr lang="en-US" sz="2400" dirty="0" smtClean="0"/>
              <a:t> transfer.</a:t>
            </a:r>
          </a:p>
          <a:p>
            <a:pPr lvl="1"/>
            <a:r>
              <a:rPr lang="en-US" sz="2400" dirty="0" smtClean="0"/>
              <a:t>Verify checksums against the transferred files </a:t>
            </a:r>
            <a:r>
              <a:rPr lang="en-US" sz="2400" u="sng" dirty="0" smtClean="0"/>
              <a:t>after</a:t>
            </a:r>
            <a:r>
              <a:rPr lang="en-US" sz="2400" dirty="0" smtClean="0"/>
              <a:t> the transfer.</a:t>
            </a:r>
          </a:p>
        </p:txBody>
      </p:sp>
    </p:spTree>
    <p:extLst>
      <p:ext uri="{BB962C8B-B14F-4D97-AF65-F5344CB8AC3E}">
        <p14:creationId xmlns:p14="http://schemas.microsoft.com/office/powerpoint/2010/main" val="340417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Understand common file formats</a:t>
            </a:r>
          </a:p>
          <a:p>
            <a:pPr lvl="1"/>
            <a:r>
              <a:rPr lang="en-US" sz="2800" dirty="0" err="1" smtClean="0"/>
              <a:t>Fastq</a:t>
            </a:r>
            <a:endParaRPr lang="en-US" sz="2800" dirty="0" smtClean="0"/>
          </a:p>
          <a:p>
            <a:pPr lvl="1"/>
            <a:r>
              <a:rPr lang="en-US" sz="2800" dirty="0" err="1" smtClean="0"/>
              <a:t>Fasta</a:t>
            </a:r>
            <a:endParaRPr lang="en-US" sz="2800" dirty="0" smtClean="0"/>
          </a:p>
          <a:p>
            <a:pPr lvl="1"/>
            <a:r>
              <a:rPr lang="en-US" sz="2800" dirty="0" smtClean="0"/>
              <a:t>SAM/BAM</a:t>
            </a:r>
          </a:p>
          <a:p>
            <a:pPr lvl="1"/>
            <a:r>
              <a:rPr lang="en-US" sz="2800" dirty="0" smtClean="0"/>
              <a:t>HDF5 ( and Fast5 )</a:t>
            </a:r>
          </a:p>
          <a:p>
            <a:pPr lvl="1"/>
            <a:r>
              <a:rPr lang="en-US" sz="2800" dirty="0" smtClean="0"/>
              <a:t>GFA</a:t>
            </a:r>
          </a:p>
          <a:p>
            <a:endParaRPr lang="en-US" sz="2800" dirty="0"/>
          </a:p>
          <a:p>
            <a:r>
              <a:rPr lang="en-US" sz="2800" dirty="0" smtClean="0"/>
              <a:t>Understand the meta data. </a:t>
            </a:r>
          </a:p>
          <a:p>
            <a:pPr lvl="1"/>
            <a:r>
              <a:rPr lang="en-US" sz="2800" dirty="0"/>
              <a:t>Description: 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NBISweden</a:t>
            </a:r>
            <a:r>
              <a:rPr lang="en-US" sz="2800" dirty="0"/>
              <a:t>/workshop-</a:t>
            </a:r>
            <a:r>
              <a:rPr lang="en-US" sz="2800" dirty="0" err="1"/>
              <a:t>genome_assembly</a:t>
            </a:r>
            <a:r>
              <a:rPr lang="en-US" sz="2800" dirty="0"/>
              <a:t>/wiki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852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of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number of times each base in the genome is covered by a read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33" y="2579077"/>
            <a:ext cx="8600314" cy="330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0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of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depth of coverage do I want?</a:t>
            </a:r>
          </a:p>
          <a:p>
            <a:pPr lvl="1"/>
            <a:r>
              <a:rPr lang="en-US" sz="2800" dirty="0" err="1" smtClean="0"/>
              <a:t>Illumina</a:t>
            </a:r>
            <a:r>
              <a:rPr lang="en-US" sz="2800" dirty="0" smtClean="0"/>
              <a:t>: 50x ~ 150x</a:t>
            </a:r>
            <a:endParaRPr lang="en-US" sz="2800" dirty="0"/>
          </a:p>
          <a:p>
            <a:pPr lvl="1"/>
            <a:r>
              <a:rPr lang="en-US" sz="2800" dirty="0" err="1" smtClean="0"/>
              <a:t>PacBio</a:t>
            </a:r>
            <a:r>
              <a:rPr lang="en-US" sz="2800" dirty="0" smtClean="0"/>
              <a:t>: 15x ~ 50x  (15x &gt; 10kbp)</a:t>
            </a:r>
          </a:p>
          <a:p>
            <a:pPr lvl="1"/>
            <a:r>
              <a:rPr lang="en-US" sz="2800" dirty="0" smtClean="0"/>
              <a:t>Oxford </a:t>
            </a:r>
            <a:r>
              <a:rPr lang="en-US" sz="2800" dirty="0" err="1" smtClean="0"/>
              <a:t>Nanopore</a:t>
            </a:r>
            <a:r>
              <a:rPr lang="en-US" sz="2800" dirty="0" smtClean="0"/>
              <a:t>: 15x ~ </a:t>
            </a:r>
            <a:r>
              <a:rPr lang="en-US" sz="2800" dirty="0"/>
              <a:t>50x  (15x &gt; 10kbp)</a:t>
            </a:r>
            <a:endParaRPr lang="en-US" sz="2800" dirty="0" smtClean="0"/>
          </a:p>
          <a:p>
            <a:pPr lvl="1"/>
            <a:r>
              <a:rPr lang="en-US" sz="2800" dirty="0" smtClean="0"/>
              <a:t>10X Genomics: 38x - 56x</a:t>
            </a:r>
          </a:p>
          <a:p>
            <a:pPr lvl="1"/>
            <a:endParaRPr lang="en-US" sz="2800" dirty="0" smtClean="0"/>
          </a:p>
          <a:p>
            <a:r>
              <a:rPr lang="en-US" sz="2800" dirty="0"/>
              <a:t>What is my expected genome size?</a:t>
            </a:r>
          </a:p>
          <a:p>
            <a:endParaRPr lang="en-US" sz="2800" dirty="0" smtClean="0"/>
          </a:p>
          <a:p>
            <a:r>
              <a:rPr lang="en-US" sz="2800" dirty="0" smtClean="0"/>
              <a:t>Coverage </a:t>
            </a:r>
            <a:r>
              <a:rPr lang="en-US" sz="2800" dirty="0" smtClean="0"/>
              <a:t>= Number of bases sequenced / Estimated genome size</a:t>
            </a:r>
          </a:p>
        </p:txBody>
      </p:sp>
    </p:spTree>
    <p:extLst>
      <p:ext uri="{BB962C8B-B14F-4D97-AF65-F5344CB8AC3E}">
        <p14:creationId xmlns:p14="http://schemas.microsoft.com/office/powerpoint/2010/main" val="80005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data quantity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FastQC</a:t>
            </a:r>
            <a:r>
              <a:rPr lang="en-US" dirty="0" smtClean="0"/>
              <a:t> / </a:t>
            </a:r>
            <a:r>
              <a:rPr lang="en-US" dirty="0" err="1" smtClean="0"/>
              <a:t>MultiQC</a:t>
            </a:r>
            <a:r>
              <a:rPr lang="en-US" dirty="0" smtClean="0"/>
              <a:t> summary reports</a:t>
            </a:r>
          </a:p>
          <a:p>
            <a:endParaRPr lang="en-US" dirty="0"/>
          </a:p>
          <a:p>
            <a:r>
              <a:rPr lang="en-US" dirty="0" smtClean="0"/>
              <a:t>Third party scripts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Command line calculation (my </a:t>
            </a:r>
            <a:r>
              <a:rPr lang="en-US" dirty="0" err="1" smtClean="0"/>
              <a:t>favourite</a:t>
            </a:r>
            <a:r>
              <a:rPr lang="en-US" dirty="0" smtClean="0"/>
              <a:t> way)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Seqtk</a:t>
            </a:r>
            <a:r>
              <a:rPr lang="en-US" dirty="0" smtClean="0"/>
              <a:t> to convert files to </a:t>
            </a:r>
            <a:r>
              <a:rPr lang="en-US" dirty="0" err="1" smtClean="0"/>
              <a:t>fasta</a:t>
            </a:r>
            <a:endParaRPr lang="en-US" dirty="0" smtClean="0"/>
          </a:p>
          <a:p>
            <a:pPr lvl="1"/>
            <a:r>
              <a:rPr lang="en-US" sz="2000" b="1" dirty="0" err="1" smtClean="0">
                <a:latin typeface="Courier"/>
                <a:cs typeface="Courier"/>
              </a:rPr>
              <a:t>zcat</a:t>
            </a:r>
            <a:r>
              <a:rPr lang="en-US" sz="2000" b="1" dirty="0" smtClean="0">
                <a:latin typeface="Courier"/>
                <a:cs typeface="Courier"/>
              </a:rPr>
              <a:t> *.</a:t>
            </a:r>
            <a:r>
              <a:rPr lang="en-US" sz="2000" b="1" dirty="0" err="1" smtClean="0">
                <a:latin typeface="Courier"/>
                <a:cs typeface="Courier"/>
              </a:rPr>
              <a:t>fastq.gz</a:t>
            </a:r>
            <a:r>
              <a:rPr lang="en-US" sz="2000" b="1" dirty="0" smtClean="0">
                <a:latin typeface="Courier"/>
                <a:cs typeface="Courier"/>
              </a:rPr>
              <a:t> | </a:t>
            </a:r>
            <a:r>
              <a:rPr lang="en-US" sz="2000" b="1" dirty="0" err="1" smtClean="0">
                <a:latin typeface="Courier"/>
                <a:cs typeface="Courier"/>
              </a:rPr>
              <a:t>seqtk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 smtClean="0">
                <a:latin typeface="Courier"/>
                <a:cs typeface="Courier"/>
              </a:rPr>
              <a:t>seq</a:t>
            </a:r>
            <a:r>
              <a:rPr lang="en-US" sz="2000" b="1" dirty="0" smtClean="0">
                <a:latin typeface="Courier"/>
                <a:cs typeface="Courier"/>
              </a:rPr>
              <a:t> -A [-L 10000] - | </a:t>
            </a:r>
            <a:r>
              <a:rPr lang="en-US" sz="2000" b="1" dirty="0" err="1" smtClean="0">
                <a:latin typeface="Courier"/>
                <a:cs typeface="Courier"/>
              </a:rPr>
              <a:t>grep</a:t>
            </a:r>
            <a:r>
              <a:rPr lang="en-US" sz="2000" b="1" dirty="0" smtClean="0">
                <a:latin typeface="Courier"/>
                <a:cs typeface="Courier"/>
              </a:rPr>
              <a:t> -v “^&gt;” | </a:t>
            </a:r>
            <a:r>
              <a:rPr lang="en-US" sz="2000" b="1" dirty="0" err="1" smtClean="0">
                <a:latin typeface="Courier"/>
                <a:cs typeface="Courier"/>
              </a:rPr>
              <a:t>tr</a:t>
            </a:r>
            <a:r>
              <a:rPr lang="en-US" sz="2000" b="1" dirty="0" smtClean="0">
                <a:latin typeface="Courier"/>
                <a:cs typeface="Courier"/>
              </a:rPr>
              <a:t> -dc “</a:t>
            </a:r>
            <a:r>
              <a:rPr lang="en-US" sz="2000" b="1" dirty="0" err="1" smtClean="0">
                <a:latin typeface="Courier"/>
                <a:cs typeface="Courier"/>
              </a:rPr>
              <a:t>ACGTNacgtn</a:t>
            </a:r>
            <a:r>
              <a:rPr lang="en-US" sz="2000" b="1" dirty="0" smtClean="0">
                <a:latin typeface="Courier"/>
                <a:cs typeface="Courier"/>
              </a:rPr>
              <a:t>” | </a:t>
            </a:r>
            <a:r>
              <a:rPr lang="en-US" sz="2000" b="1" dirty="0" err="1" smtClean="0">
                <a:latin typeface="Courier"/>
                <a:cs typeface="Courier"/>
              </a:rPr>
              <a:t>wc</a:t>
            </a:r>
            <a:r>
              <a:rPr lang="en-US" sz="2000" b="1" dirty="0" smtClean="0">
                <a:latin typeface="Courier"/>
                <a:cs typeface="Courier"/>
              </a:rPr>
              <a:t> -m</a:t>
            </a:r>
          </a:p>
          <a:p>
            <a:pPr lvl="2"/>
            <a:endParaRPr lang="en-US" sz="1400" dirty="0" smtClean="0">
              <a:latin typeface="Courier"/>
              <a:cs typeface="Courier"/>
            </a:endParaRPr>
          </a:p>
          <a:p>
            <a:pPr lvl="2"/>
            <a:r>
              <a:rPr lang="en-US" sz="1400" dirty="0" err="1" smtClean="0">
                <a:latin typeface="Courier"/>
                <a:cs typeface="Courier"/>
              </a:rPr>
              <a:t>zcat</a:t>
            </a:r>
            <a:r>
              <a:rPr lang="en-US" sz="1400" dirty="0" smtClean="0">
                <a:latin typeface="Courier"/>
                <a:cs typeface="Courier"/>
              </a:rPr>
              <a:t> ( concatenates the compressed </a:t>
            </a:r>
            <a:r>
              <a:rPr lang="en-US" sz="1400" dirty="0" err="1" smtClean="0">
                <a:latin typeface="Courier"/>
                <a:cs typeface="Courier"/>
              </a:rPr>
              <a:t>fastq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files into one stream )</a:t>
            </a:r>
          </a:p>
          <a:p>
            <a:pPr lvl="2"/>
            <a:r>
              <a:rPr lang="en-US" sz="1400" dirty="0" err="1">
                <a:latin typeface="Courier"/>
                <a:cs typeface="Courier"/>
              </a:rPr>
              <a:t>s</a:t>
            </a:r>
            <a:r>
              <a:rPr lang="en-US" sz="1400" dirty="0" err="1" smtClean="0">
                <a:latin typeface="Courier"/>
                <a:cs typeface="Courier"/>
              </a:rPr>
              <a:t>eqtk</a:t>
            </a:r>
            <a:r>
              <a:rPr lang="en-US" sz="1400" dirty="0" smtClean="0">
                <a:latin typeface="Courier"/>
                <a:cs typeface="Courier"/>
              </a:rPr>
              <a:t> ( converts to </a:t>
            </a:r>
            <a:r>
              <a:rPr lang="en-US" sz="1400" dirty="0" err="1" smtClean="0">
                <a:latin typeface="Courier"/>
                <a:cs typeface="Courier"/>
              </a:rPr>
              <a:t>fasta</a:t>
            </a:r>
            <a:r>
              <a:rPr lang="en-US" sz="1400" dirty="0" smtClean="0">
                <a:latin typeface="Courier"/>
                <a:cs typeface="Courier"/>
              </a:rPr>
              <a:t> format [and drops reads less than 10k] )</a:t>
            </a:r>
          </a:p>
          <a:p>
            <a:pPr lvl="2"/>
            <a:r>
              <a:rPr lang="en-US" sz="1400" dirty="0" err="1">
                <a:latin typeface="Courier"/>
                <a:cs typeface="Courier"/>
              </a:rPr>
              <a:t>g</a:t>
            </a:r>
            <a:r>
              <a:rPr lang="en-US" sz="1400" dirty="0" err="1" smtClean="0">
                <a:latin typeface="Courier"/>
                <a:cs typeface="Courier"/>
              </a:rPr>
              <a:t>rep</a:t>
            </a:r>
            <a:r>
              <a:rPr lang="en-US" sz="1400" dirty="0" smtClean="0">
                <a:latin typeface="Courier"/>
                <a:cs typeface="Courier"/>
              </a:rPr>
              <a:t> ( -v excludes lines starting with “&gt;”, i.e. </a:t>
            </a:r>
            <a:r>
              <a:rPr lang="en-US" sz="1400" dirty="0" err="1" smtClean="0">
                <a:latin typeface="Courier"/>
                <a:cs typeface="Courier"/>
              </a:rPr>
              <a:t>fasta</a:t>
            </a:r>
            <a:r>
              <a:rPr lang="en-US" sz="1400" dirty="0" smtClean="0">
                <a:latin typeface="Courier"/>
                <a:cs typeface="Courier"/>
              </a:rPr>
              <a:t> headers )</a:t>
            </a:r>
          </a:p>
          <a:p>
            <a:pPr lvl="2"/>
            <a:r>
              <a:rPr lang="en-US" sz="1400" dirty="0" err="1" smtClean="0">
                <a:latin typeface="Courier"/>
                <a:cs typeface="Courier"/>
              </a:rPr>
              <a:t>tr</a:t>
            </a:r>
            <a:r>
              <a:rPr lang="en-US" sz="1400" dirty="0" smtClean="0">
                <a:latin typeface="Courier"/>
                <a:cs typeface="Courier"/>
              </a:rPr>
              <a:t> ( -dc removes any characters not in set “</a:t>
            </a:r>
            <a:r>
              <a:rPr lang="en-US" sz="1400" dirty="0" err="1" smtClean="0">
                <a:latin typeface="Courier"/>
                <a:cs typeface="Courier"/>
              </a:rPr>
              <a:t>ACGTNacgtn</a:t>
            </a:r>
            <a:r>
              <a:rPr lang="en-US" sz="1400" dirty="0" smtClean="0">
                <a:latin typeface="Courier"/>
                <a:cs typeface="Courier"/>
              </a:rPr>
              <a:t>” )</a:t>
            </a:r>
          </a:p>
          <a:p>
            <a:pPr lvl="2"/>
            <a:r>
              <a:rPr lang="en-US" sz="1400" dirty="0" err="1">
                <a:latin typeface="Courier"/>
                <a:cs typeface="Courier"/>
              </a:rPr>
              <a:t>w</a:t>
            </a:r>
            <a:r>
              <a:rPr lang="en-US" sz="1400" dirty="0" err="1" smtClean="0">
                <a:latin typeface="Courier"/>
                <a:cs typeface="Courier"/>
              </a:rPr>
              <a:t>c</a:t>
            </a:r>
            <a:r>
              <a:rPr lang="en-US" sz="1400" dirty="0" smtClean="0">
                <a:latin typeface="Courier"/>
                <a:cs typeface="Courier"/>
              </a:rPr>
              <a:t> ( -m counts characters )</a:t>
            </a:r>
          </a:p>
          <a:p>
            <a:pPr marL="914400" lvl="2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4339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SciLifeLab.thmx</Template>
  <TotalTime>160224</TotalTime>
  <Words>452</Words>
  <Application>Microsoft Macintosh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SciLifeLab</vt:lpstr>
      <vt:lpstr>1_Office-tema</vt:lpstr>
      <vt:lpstr>2_Office-tema</vt:lpstr>
      <vt:lpstr>3_Office-tema</vt:lpstr>
      <vt:lpstr>1_SciLifeLab</vt:lpstr>
      <vt:lpstr>4_Office-tema</vt:lpstr>
      <vt:lpstr>5_Office-tema</vt:lpstr>
      <vt:lpstr>6_Office-tema</vt:lpstr>
      <vt:lpstr>Sequence Quality Assessment</vt:lpstr>
      <vt:lpstr>Quality Assessment of Sequences</vt:lpstr>
      <vt:lpstr>Sources of problems</vt:lpstr>
      <vt:lpstr>Data corruption</vt:lpstr>
      <vt:lpstr>Checksums</vt:lpstr>
      <vt:lpstr>Format Validation</vt:lpstr>
      <vt:lpstr>Depth of Coverage</vt:lpstr>
      <vt:lpstr>Depth of Coverage</vt:lpstr>
      <vt:lpstr>Calculating data quantity</vt:lpstr>
      <vt:lpstr>Data quantity</vt:lpstr>
      <vt:lpstr>Subsampling and Normalization</vt:lpstr>
      <vt:lpstr>Subsampling and Normalization</vt:lpstr>
      <vt:lpstr>Subsampling and Normalization</vt:lpstr>
      <vt:lpstr>Summary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Assessment of sequencing data</dc:title>
  <dc:creator>Mahesh Panchal</dc:creator>
  <cp:lastModifiedBy>Mahesh Panchal</cp:lastModifiedBy>
  <cp:revision>380</cp:revision>
  <dcterms:created xsi:type="dcterms:W3CDTF">2016-08-17T14:19:15Z</dcterms:created>
  <dcterms:modified xsi:type="dcterms:W3CDTF">2018-11-06T14:52:45Z</dcterms:modified>
</cp:coreProperties>
</file>