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5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6.xml" ContentType="application/vnd.openxmlformats-officedocument.theme+xml"/>
  <Override PartName="/ppt/slideLayouts/slideLayout24.xml" ContentType="application/vnd.openxmlformats-officedocument.presentationml.slideLayout+xml"/>
  <Override PartName="/ppt/theme/theme7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6" r:id="rId2"/>
    <p:sldMasterId id="2147483669" r:id="rId3"/>
    <p:sldMasterId id="2147483671" r:id="rId4"/>
    <p:sldMasterId id="2147483680" r:id="rId5"/>
    <p:sldMasterId id="2147483686" r:id="rId6"/>
    <p:sldMasterId id="2147483689" r:id="rId7"/>
    <p:sldMasterId id="2147483691" r:id="rId8"/>
  </p:sldMasterIdLst>
  <p:sldIdLst>
    <p:sldId id="338" r:id="rId9"/>
    <p:sldId id="318" r:id="rId10"/>
    <p:sldId id="339" r:id="rId11"/>
    <p:sldId id="340" r:id="rId12"/>
    <p:sldId id="343" r:id="rId13"/>
    <p:sldId id="342" r:id="rId14"/>
    <p:sldId id="34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9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20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latshållare för rubrik 1"/>
          <p:cNvSpPr>
            <a:spLocks noGrp="1"/>
          </p:cNvSpPr>
          <p:nvPr>
            <p:ph type="title"/>
          </p:nvPr>
        </p:nvSpPr>
        <p:spPr>
          <a:xfrm>
            <a:off x="307886" y="207284"/>
            <a:ext cx="6648434" cy="57208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GB" smtClean="0"/>
              <a:t>Click to edit Master title style</a:t>
            </a:r>
            <a:endParaRPr lang="sv-SE" dirty="0"/>
          </a:p>
        </p:txBody>
      </p:sp>
      <p:sp>
        <p:nvSpPr>
          <p:cNvPr id="8" name="Platshållare för text 2"/>
          <p:cNvSpPr>
            <a:spLocks noGrp="1"/>
          </p:cNvSpPr>
          <p:nvPr>
            <p:ph idx="1" hasCustomPrompt="1"/>
          </p:nvPr>
        </p:nvSpPr>
        <p:spPr>
          <a:xfrm>
            <a:off x="307886" y="1173870"/>
            <a:ext cx="8543861" cy="495229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endParaRPr lang="sv-SE" dirty="0" smtClean="0"/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341748" y="1231602"/>
            <a:ext cx="4038600" cy="4894561"/>
          </a:xfrm>
        </p:spPr>
        <p:txBody>
          <a:bodyPr lIns="0" tIns="0" r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773273" y="1231602"/>
            <a:ext cx="4038600" cy="4894561"/>
          </a:xfrm>
        </p:spPr>
        <p:txBody>
          <a:bodyPr lIns="0" t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298547" cy="365125"/>
          </a:xfrm>
          <a:prstGeom prst="rect">
            <a:avLst/>
          </a:prstGeom>
        </p:spPr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tshållare för text 9"/>
          <p:cNvSpPr>
            <a:spLocks noGrp="1"/>
          </p:cNvSpPr>
          <p:nvPr>
            <p:ph type="body" sz="quarter" idx="13"/>
          </p:nvPr>
        </p:nvSpPr>
        <p:spPr>
          <a:xfrm>
            <a:off x="307885" y="202060"/>
            <a:ext cx="6212889" cy="1193114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3200" b="1"/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2" name="Platshållare för text 11"/>
          <p:cNvSpPr>
            <a:spLocks noGrp="1"/>
          </p:cNvSpPr>
          <p:nvPr>
            <p:ph type="body" sz="quarter" idx="14"/>
          </p:nvPr>
        </p:nvSpPr>
        <p:spPr>
          <a:xfrm>
            <a:off x="307975" y="1808163"/>
            <a:ext cx="6213475" cy="2520950"/>
          </a:xfrm>
          <a:prstGeom prst="rect">
            <a:avLst/>
          </a:prstGeom>
        </p:spPr>
        <p:txBody>
          <a:bodyPr vert="horz" lIns="0" tIns="0" rIns="0" bIns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4CFA-45CE-584A-8B62-052D61CCBF25}" type="datetime1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18-11-14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latshållare för rubrik 1"/>
          <p:cNvSpPr>
            <a:spLocks noGrp="1"/>
          </p:cNvSpPr>
          <p:nvPr>
            <p:ph type="title"/>
          </p:nvPr>
        </p:nvSpPr>
        <p:spPr>
          <a:xfrm>
            <a:off x="5359156" y="265016"/>
            <a:ext cx="3492590" cy="79339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>
            <a:lvl1pPr algn="r">
              <a:defRPr sz="1500"/>
            </a:lvl1pPr>
          </a:lstStyle>
          <a:p>
            <a:r>
              <a:rPr lang="en-GB" smtClean="0"/>
              <a:t>Click to edit Master title style</a:t>
            </a:r>
            <a:endParaRPr lang="sv-SE" dirty="0"/>
          </a:p>
        </p:txBody>
      </p:sp>
      <p:sp>
        <p:nvSpPr>
          <p:cNvPr id="12" name="Platshållare för text 11"/>
          <p:cNvSpPr>
            <a:spLocks noGrp="1"/>
          </p:cNvSpPr>
          <p:nvPr>
            <p:ph type="body" sz="quarter" idx="13"/>
          </p:nvPr>
        </p:nvSpPr>
        <p:spPr>
          <a:xfrm>
            <a:off x="307975" y="1782810"/>
            <a:ext cx="6773424" cy="1223853"/>
          </a:xfrm>
        </p:spPr>
        <p:txBody>
          <a:bodyPr>
            <a:noAutofit/>
          </a:bodyPr>
          <a:lstStyle>
            <a:lvl1pPr marL="0">
              <a:buNone/>
              <a:defRPr sz="3200" b="1"/>
            </a:lvl1pPr>
            <a:lvl2pPr marL="0">
              <a:buNone/>
              <a:defRPr sz="3200" b="1"/>
            </a:lvl2pPr>
            <a:lvl3pPr marL="0">
              <a:buNone/>
              <a:defRPr sz="3200" b="1"/>
            </a:lvl3pPr>
            <a:lvl4pPr marL="0">
              <a:buNone/>
              <a:defRPr sz="3200" b="1"/>
            </a:lvl4pPr>
            <a:lvl5pPr marL="0">
              <a:buNone/>
              <a:defRPr sz="3200" b="1"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/>
          </p:nvPr>
        </p:nvSpPr>
        <p:spPr>
          <a:xfrm>
            <a:off x="307975" y="3283795"/>
            <a:ext cx="6773863" cy="23764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4616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4CFA-45CE-584A-8B62-052D61CCBF25}" type="datetime1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18-11-14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 hasCustomPrompt="1"/>
          </p:nvPr>
        </p:nvSpPr>
        <p:spPr>
          <a:xfrm>
            <a:off x="307974" y="1879297"/>
            <a:ext cx="4541843" cy="1898294"/>
          </a:xfrm>
        </p:spPr>
        <p:txBody>
          <a:bodyPr wrap="square">
            <a:noAutofit/>
          </a:bodyPr>
          <a:lstStyle>
            <a:lvl1pPr marL="0" indent="0" algn="l" rtl="0">
              <a:spcBef>
                <a:spcPts val="0"/>
              </a:spcBef>
              <a:buNone/>
              <a:defRPr lang="sv-SE" sz="2400" b="0" strike="noStrike" cap="none" baseline="0" smtClean="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SciLifeLab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has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been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created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by the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coordinated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br>
              <a:rPr lang="sv-SE" sz="2000" baseline="30000" dirty="0" smtClean="0">
                <a:solidFill>
                  <a:srgbClr val="000000"/>
                </a:solidFill>
                <a:latin typeface="ArialMT"/>
              </a:rPr>
            </a:b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effort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of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four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universities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in Stockholm and Uppsala: Stockholm University, the Karolinska Institutet, KTH Royal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Institute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of Technology and Uppsala University.</a:t>
            </a:r>
          </a:p>
        </p:txBody>
      </p:sp>
      <p:pic>
        <p:nvPicPr>
          <p:cNvPr id="8" name="Bildobjekt 7" descr="universitet_logotyper_liggan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51485" y="332810"/>
            <a:ext cx="3222111" cy="61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587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298547" cy="365125"/>
          </a:xfrm>
          <a:prstGeom prst="rect">
            <a:avLst/>
          </a:prstGeom>
        </p:spPr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46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307885" y="207284"/>
            <a:ext cx="8543861" cy="635149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298547" cy="365125"/>
          </a:xfrm>
          <a:prstGeom prst="rect">
            <a:avLst/>
          </a:prstGeom>
        </p:spPr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341748" y="1231602"/>
            <a:ext cx="4038600" cy="4894561"/>
          </a:xfrm>
        </p:spPr>
        <p:txBody>
          <a:bodyPr lIns="0" tIns="0" r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773273" y="1231602"/>
            <a:ext cx="4038600" cy="4894561"/>
          </a:xfrm>
        </p:spPr>
        <p:txBody>
          <a:bodyPr lIns="0" t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298547" cy="365125"/>
          </a:xfrm>
          <a:prstGeom prst="rect">
            <a:avLst/>
          </a:prstGeom>
        </p:spPr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1263-415E-F842-A2D0-D498F08AEC56}" type="datetime1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18-11-14</a:t>
            </a:fld>
            <a:endParaRPr lang="sv-S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D537-10C4-8C40-8E87-51060FF4536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7" name="Platshållare för rubrik 1"/>
          <p:cNvSpPr>
            <a:spLocks noGrp="1"/>
          </p:cNvSpPr>
          <p:nvPr>
            <p:ph type="title"/>
          </p:nvPr>
        </p:nvSpPr>
        <p:spPr>
          <a:xfrm>
            <a:off x="307886" y="207284"/>
            <a:ext cx="6648434" cy="57208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GB" smtClean="0"/>
              <a:t>Click to edit Master title style</a:t>
            </a:r>
            <a:endParaRPr lang="sv-SE" dirty="0"/>
          </a:p>
        </p:txBody>
      </p:sp>
      <p:sp>
        <p:nvSpPr>
          <p:cNvPr id="8" name="Platshållare för text 2"/>
          <p:cNvSpPr>
            <a:spLocks noGrp="1"/>
          </p:cNvSpPr>
          <p:nvPr>
            <p:ph idx="1" hasCustomPrompt="1"/>
          </p:nvPr>
        </p:nvSpPr>
        <p:spPr>
          <a:xfrm>
            <a:off x="307886" y="1173870"/>
            <a:ext cx="8543861" cy="495229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endParaRPr lang="sv-SE" dirty="0" smtClean="0"/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307885" y="207284"/>
            <a:ext cx="8543861" cy="635149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341748" y="1231602"/>
            <a:ext cx="4038600" cy="4894561"/>
          </a:xfrm>
        </p:spPr>
        <p:txBody>
          <a:bodyPr lIns="0" tIns="0" r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773273" y="1231602"/>
            <a:ext cx="4038600" cy="4894561"/>
          </a:xfrm>
        </p:spPr>
        <p:txBody>
          <a:bodyPr lIns="0" t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307885" y="207284"/>
            <a:ext cx="8543861" cy="635149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1263-415E-F842-A2D0-D498F08AEC56}" type="datetime1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18-11-14</a:t>
            </a:fld>
            <a:endParaRPr lang="sv-S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D537-10C4-8C40-8E87-51060FF4536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298547" cy="365125"/>
          </a:xfrm>
          <a:prstGeom prst="rect">
            <a:avLst/>
          </a:prstGeom>
        </p:spPr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469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4CFA-45CE-584A-8B62-052D61CCBF25}" type="datetime1">
              <a:rPr lang="sv-SE" smtClean="0"/>
              <a:pPr/>
              <a:t>18-11-14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rubrik 1"/>
          <p:cNvSpPr>
            <a:spLocks noGrp="1"/>
          </p:cNvSpPr>
          <p:nvPr>
            <p:ph type="title"/>
          </p:nvPr>
        </p:nvSpPr>
        <p:spPr>
          <a:xfrm>
            <a:off x="5359156" y="265016"/>
            <a:ext cx="3492590" cy="79339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>
            <a:lvl1pPr algn="r">
              <a:defRPr sz="1500"/>
            </a:lvl1pPr>
          </a:lstStyle>
          <a:p>
            <a:r>
              <a:rPr lang="en-GB" smtClean="0"/>
              <a:t>Click to edit Master title style</a:t>
            </a:r>
            <a:endParaRPr lang="sv-SE" dirty="0"/>
          </a:p>
        </p:txBody>
      </p:sp>
      <p:sp>
        <p:nvSpPr>
          <p:cNvPr id="12" name="Platshållare för text 11"/>
          <p:cNvSpPr>
            <a:spLocks noGrp="1"/>
          </p:cNvSpPr>
          <p:nvPr>
            <p:ph type="body" sz="quarter" idx="13"/>
          </p:nvPr>
        </p:nvSpPr>
        <p:spPr>
          <a:xfrm>
            <a:off x="307975" y="1782810"/>
            <a:ext cx="6773424" cy="1223853"/>
          </a:xfrm>
        </p:spPr>
        <p:txBody>
          <a:bodyPr>
            <a:noAutofit/>
          </a:bodyPr>
          <a:lstStyle>
            <a:lvl1pPr marL="0">
              <a:buNone/>
              <a:defRPr sz="3200" b="1"/>
            </a:lvl1pPr>
            <a:lvl2pPr marL="0">
              <a:buNone/>
              <a:defRPr sz="3200" b="1"/>
            </a:lvl2pPr>
            <a:lvl3pPr marL="0">
              <a:buNone/>
              <a:defRPr sz="3200" b="1"/>
            </a:lvl3pPr>
            <a:lvl4pPr marL="0">
              <a:buNone/>
              <a:defRPr sz="3200" b="1"/>
            </a:lvl4pPr>
            <a:lvl5pPr marL="0">
              <a:buNone/>
              <a:defRPr sz="3200" b="1"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/>
          </p:nvPr>
        </p:nvSpPr>
        <p:spPr>
          <a:xfrm>
            <a:off x="307975" y="3283795"/>
            <a:ext cx="6773863" cy="23764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4CFA-45CE-584A-8B62-052D61CCBF25}" type="datetime1">
              <a:rPr lang="sv-SE" smtClean="0"/>
              <a:pPr/>
              <a:t>18-11-14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 hasCustomPrompt="1"/>
          </p:nvPr>
        </p:nvSpPr>
        <p:spPr>
          <a:xfrm>
            <a:off x="307974" y="1879297"/>
            <a:ext cx="4541843" cy="1898294"/>
          </a:xfrm>
        </p:spPr>
        <p:txBody>
          <a:bodyPr wrap="square">
            <a:noAutofit/>
          </a:bodyPr>
          <a:lstStyle>
            <a:lvl1pPr marL="0" indent="0" algn="l" rtl="0">
              <a:spcBef>
                <a:spcPts val="0"/>
              </a:spcBef>
              <a:buNone/>
              <a:defRPr lang="sv-SE" sz="2400" b="0" strike="noStrike" cap="none" baseline="0" smtClean="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SciLifeLab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has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been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created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by the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coordinated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br>
              <a:rPr lang="sv-SE" sz="2000" baseline="30000" dirty="0" smtClean="0">
                <a:solidFill>
                  <a:srgbClr val="000000"/>
                </a:solidFill>
                <a:latin typeface="ArialMT"/>
              </a:rPr>
            </a:b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effort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of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four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universities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in Stockholm and Uppsala: Stockholm University, the Karolinska Institutet, KTH Royal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Institute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of Technology and Uppsala University.</a:t>
            </a:r>
          </a:p>
        </p:txBody>
      </p:sp>
      <p:pic>
        <p:nvPicPr>
          <p:cNvPr id="8" name="Bildobjekt 7" descr="universitet_logotyper_liggan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51485" y="332810"/>
            <a:ext cx="3222111" cy="61625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tshållare för text 9"/>
          <p:cNvSpPr>
            <a:spLocks noGrp="1"/>
          </p:cNvSpPr>
          <p:nvPr>
            <p:ph type="body" sz="quarter" idx="13"/>
          </p:nvPr>
        </p:nvSpPr>
        <p:spPr>
          <a:xfrm>
            <a:off x="307885" y="202060"/>
            <a:ext cx="6212889" cy="1193114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3200" b="1"/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2" name="Platshållare för text 11"/>
          <p:cNvSpPr>
            <a:spLocks noGrp="1"/>
          </p:cNvSpPr>
          <p:nvPr>
            <p:ph type="body" sz="quarter" idx="14"/>
          </p:nvPr>
        </p:nvSpPr>
        <p:spPr>
          <a:xfrm>
            <a:off x="307975" y="1808163"/>
            <a:ext cx="6213475" cy="2520950"/>
          </a:xfrm>
          <a:prstGeom prst="rect">
            <a:avLst/>
          </a:prstGeom>
        </p:spPr>
        <p:txBody>
          <a:bodyPr vert="horz" lIns="0" tIns="0" rIns="0" bIns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4CFA-45CE-584A-8B62-052D61CCBF25}" type="datetime1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18-11-14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latshållare för rubrik 1"/>
          <p:cNvSpPr>
            <a:spLocks noGrp="1"/>
          </p:cNvSpPr>
          <p:nvPr>
            <p:ph type="title"/>
          </p:nvPr>
        </p:nvSpPr>
        <p:spPr>
          <a:xfrm>
            <a:off x="5359156" y="265016"/>
            <a:ext cx="3492590" cy="79339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>
            <a:lvl1pPr algn="r">
              <a:defRPr sz="1500"/>
            </a:lvl1pPr>
          </a:lstStyle>
          <a:p>
            <a:r>
              <a:rPr lang="en-GB" smtClean="0"/>
              <a:t>Click to edit Master title style</a:t>
            </a:r>
            <a:endParaRPr lang="sv-SE" dirty="0"/>
          </a:p>
        </p:txBody>
      </p:sp>
      <p:sp>
        <p:nvSpPr>
          <p:cNvPr id="12" name="Platshållare för text 11"/>
          <p:cNvSpPr>
            <a:spLocks noGrp="1"/>
          </p:cNvSpPr>
          <p:nvPr>
            <p:ph type="body" sz="quarter" idx="13"/>
          </p:nvPr>
        </p:nvSpPr>
        <p:spPr>
          <a:xfrm>
            <a:off x="307975" y="1782810"/>
            <a:ext cx="6773424" cy="1223853"/>
          </a:xfrm>
        </p:spPr>
        <p:txBody>
          <a:bodyPr>
            <a:noAutofit/>
          </a:bodyPr>
          <a:lstStyle>
            <a:lvl1pPr marL="0">
              <a:buNone/>
              <a:defRPr sz="3200" b="1"/>
            </a:lvl1pPr>
            <a:lvl2pPr marL="0">
              <a:buNone/>
              <a:defRPr sz="3200" b="1"/>
            </a:lvl2pPr>
            <a:lvl3pPr marL="0">
              <a:buNone/>
              <a:defRPr sz="3200" b="1"/>
            </a:lvl3pPr>
            <a:lvl4pPr marL="0">
              <a:buNone/>
              <a:defRPr sz="3200" b="1"/>
            </a:lvl4pPr>
            <a:lvl5pPr marL="0">
              <a:buNone/>
              <a:defRPr sz="3200" b="1"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/>
          </p:nvPr>
        </p:nvSpPr>
        <p:spPr>
          <a:xfrm>
            <a:off x="307975" y="3283795"/>
            <a:ext cx="6773863" cy="23764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46166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4CFA-45CE-584A-8B62-052D61CCBF25}" type="datetime1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18-11-14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 hasCustomPrompt="1"/>
          </p:nvPr>
        </p:nvSpPr>
        <p:spPr>
          <a:xfrm>
            <a:off x="307974" y="1879297"/>
            <a:ext cx="4541843" cy="1898294"/>
          </a:xfrm>
        </p:spPr>
        <p:txBody>
          <a:bodyPr wrap="square">
            <a:noAutofit/>
          </a:bodyPr>
          <a:lstStyle>
            <a:lvl1pPr marL="0" indent="0" algn="l" rtl="0">
              <a:spcBef>
                <a:spcPts val="0"/>
              </a:spcBef>
              <a:buNone/>
              <a:defRPr lang="sv-SE" sz="2400" b="0" strike="noStrike" cap="none" baseline="0" smtClean="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SciLifeLab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has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been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created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by the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coordinated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br>
              <a:rPr lang="sv-SE" sz="2000" baseline="30000" dirty="0" smtClean="0">
                <a:solidFill>
                  <a:srgbClr val="000000"/>
                </a:solidFill>
                <a:latin typeface="ArialMT"/>
              </a:rPr>
            </a:b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effort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of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four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universities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in Stockholm and Uppsala: Stockholm University, the Karolinska Institutet, KTH Royal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Institute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of Technology and Uppsala University.</a:t>
            </a:r>
          </a:p>
        </p:txBody>
      </p:sp>
      <p:pic>
        <p:nvPicPr>
          <p:cNvPr id="8" name="Bildobjekt 7" descr="universitet_logotyper_liggan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51485" y="332810"/>
            <a:ext cx="3222111" cy="61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587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341748" y="1231602"/>
            <a:ext cx="4038600" cy="4894561"/>
          </a:xfrm>
        </p:spPr>
        <p:txBody>
          <a:bodyPr lIns="0" tIns="0" r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773273" y="1231602"/>
            <a:ext cx="4038600" cy="4894561"/>
          </a:xfrm>
        </p:spPr>
        <p:txBody>
          <a:bodyPr lIns="0" t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46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4CFA-45CE-584A-8B62-052D61CCBF25}" type="datetime1">
              <a:rPr lang="sv-SE" smtClean="0"/>
              <a:pPr/>
              <a:t>18-11-14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rubrik 1"/>
          <p:cNvSpPr>
            <a:spLocks noGrp="1"/>
          </p:cNvSpPr>
          <p:nvPr>
            <p:ph type="title"/>
          </p:nvPr>
        </p:nvSpPr>
        <p:spPr>
          <a:xfrm>
            <a:off x="5359156" y="265016"/>
            <a:ext cx="3492590" cy="79339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>
            <a:lvl1pPr algn="r">
              <a:defRPr sz="1500"/>
            </a:lvl1pPr>
          </a:lstStyle>
          <a:p>
            <a:r>
              <a:rPr lang="en-GB" smtClean="0"/>
              <a:t>Click to edit Master title style</a:t>
            </a:r>
            <a:endParaRPr lang="sv-SE" dirty="0"/>
          </a:p>
        </p:txBody>
      </p:sp>
      <p:sp>
        <p:nvSpPr>
          <p:cNvPr id="12" name="Platshållare för text 11"/>
          <p:cNvSpPr>
            <a:spLocks noGrp="1"/>
          </p:cNvSpPr>
          <p:nvPr>
            <p:ph type="body" sz="quarter" idx="13"/>
          </p:nvPr>
        </p:nvSpPr>
        <p:spPr>
          <a:xfrm>
            <a:off x="307975" y="1782810"/>
            <a:ext cx="6773424" cy="1223853"/>
          </a:xfrm>
        </p:spPr>
        <p:txBody>
          <a:bodyPr>
            <a:noAutofit/>
          </a:bodyPr>
          <a:lstStyle>
            <a:lvl1pPr marL="0">
              <a:buNone/>
              <a:defRPr sz="3200" b="1"/>
            </a:lvl1pPr>
            <a:lvl2pPr marL="0">
              <a:buNone/>
              <a:defRPr sz="3200" b="1"/>
            </a:lvl2pPr>
            <a:lvl3pPr marL="0">
              <a:buNone/>
              <a:defRPr sz="3200" b="1"/>
            </a:lvl3pPr>
            <a:lvl4pPr marL="0">
              <a:buNone/>
              <a:defRPr sz="3200" b="1"/>
            </a:lvl4pPr>
            <a:lvl5pPr marL="0">
              <a:buNone/>
              <a:defRPr sz="3200" b="1"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/>
          </p:nvPr>
        </p:nvSpPr>
        <p:spPr>
          <a:xfrm>
            <a:off x="307975" y="3283795"/>
            <a:ext cx="6773863" cy="23764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4CFA-45CE-584A-8B62-052D61CCBF25}" type="datetime1">
              <a:rPr lang="sv-SE" smtClean="0"/>
              <a:pPr/>
              <a:t>18-11-14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 hasCustomPrompt="1"/>
          </p:nvPr>
        </p:nvSpPr>
        <p:spPr>
          <a:xfrm>
            <a:off x="307974" y="1879297"/>
            <a:ext cx="4541843" cy="1898294"/>
          </a:xfrm>
        </p:spPr>
        <p:txBody>
          <a:bodyPr wrap="square">
            <a:noAutofit/>
          </a:bodyPr>
          <a:lstStyle>
            <a:lvl1pPr marL="0" indent="0" algn="l" rtl="0">
              <a:spcBef>
                <a:spcPts val="0"/>
              </a:spcBef>
              <a:buNone/>
              <a:defRPr lang="sv-SE" sz="2400" b="0" strike="noStrike" cap="none" baseline="0" smtClean="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SciLifeLab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has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been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created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by the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coordinated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br>
              <a:rPr lang="sv-SE" sz="2000" baseline="30000" dirty="0" smtClean="0">
                <a:solidFill>
                  <a:srgbClr val="000000"/>
                </a:solidFill>
                <a:latin typeface="ArialMT"/>
              </a:rPr>
            </a:b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effort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of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four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universities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in Stockholm and Uppsala: Stockholm University, the Karolinska Institutet, KTH Royal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Institute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of Technology and Uppsala University.</a:t>
            </a:r>
          </a:p>
        </p:txBody>
      </p:sp>
      <p:pic>
        <p:nvPicPr>
          <p:cNvPr id="8" name="Bildobjekt 7" descr="universitet_logotyper_liggan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51485" y="332810"/>
            <a:ext cx="3222111" cy="61625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298547" cy="365125"/>
          </a:xfrm>
          <a:prstGeom prst="rect">
            <a:avLst/>
          </a:prstGeom>
        </p:spPr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46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307885" y="207284"/>
            <a:ext cx="8543861" cy="635149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298547" cy="365125"/>
          </a:xfrm>
          <a:prstGeom prst="rect">
            <a:avLst/>
          </a:prstGeom>
        </p:spPr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theme" Target="../theme/theme2.xml"/><Relationship Id="rId7" Type="http://schemas.openxmlformats.org/officeDocument/2006/relationships/image" Target="../media/image2.png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4.xml"/><Relationship Id="rId7" Type="http://schemas.openxmlformats.org/officeDocument/2006/relationships/image" Target="../media/image2.png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theme" Target="../theme/theme5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3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4.xml"/><Relationship Id="rId2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307886" y="207284"/>
            <a:ext cx="6245313" cy="57208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307886" y="1173870"/>
            <a:ext cx="8543861" cy="495229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307886" y="6356350"/>
            <a:ext cx="2282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4B9720D4-D7AF-7847-888A-53A6BBEAF218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199" y="6356350"/>
            <a:ext cx="22985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Rak 10"/>
          <p:cNvCxnSpPr/>
          <p:nvPr/>
        </p:nvCxnSpPr>
        <p:spPr>
          <a:xfrm>
            <a:off x="307886" y="974117"/>
            <a:ext cx="8543861" cy="158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11" descr="SciLifeLab_logotyp_gree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2532" y="233737"/>
            <a:ext cx="1799214" cy="58142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objekt 9" descr="pattern_start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2835062"/>
            <a:ext cx="9144000" cy="4022938"/>
          </a:xfrm>
          <a:prstGeom prst="rect">
            <a:avLst/>
          </a:prstGeom>
        </p:spPr>
      </p:pic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307885" y="1785007"/>
            <a:ext cx="6773513" cy="120461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307887" y="2989617"/>
            <a:ext cx="6773512" cy="299053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307886" y="6356350"/>
            <a:ext cx="2282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87D81263-415E-F842-A2D0-D498F08AEC56}" type="datetime1">
              <a:rPr lang="sv-SE" smtClean="0"/>
              <a:pPr/>
              <a:t>18-11-14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sv-SE" dirty="0"/>
          </a:p>
        </p:txBody>
      </p:sp>
      <p:cxnSp>
        <p:nvCxnSpPr>
          <p:cNvPr id="8" name="Rak 7"/>
          <p:cNvCxnSpPr/>
          <p:nvPr/>
        </p:nvCxnSpPr>
        <p:spPr>
          <a:xfrm>
            <a:off x="307886" y="1649586"/>
            <a:ext cx="8543861" cy="158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8" descr="SciLifeLab_logotyp_green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7887" y="358772"/>
            <a:ext cx="3152812" cy="1018840"/>
          </a:xfrm>
          <a:prstGeom prst="rect">
            <a:avLst/>
          </a:prstGeom>
        </p:spPr>
      </p:pic>
      <p:sp>
        <p:nvSpPr>
          <p:cNvPr id="12" name="textruta 11"/>
          <p:cNvSpPr txBox="1"/>
          <p:nvPr/>
        </p:nvSpPr>
        <p:spPr>
          <a:xfrm>
            <a:off x="5695907" y="413741"/>
            <a:ext cx="270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v-S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4" r:id="rId3"/>
    <p:sldLayoutId id="2147483675" r:id="rId4"/>
    <p:sldLayoutId id="2147483676" r:id="rId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ktangel 13"/>
          <p:cNvSpPr/>
          <p:nvPr/>
        </p:nvSpPr>
        <p:spPr>
          <a:xfrm>
            <a:off x="0" y="-38266"/>
            <a:ext cx="9144000" cy="6896265"/>
          </a:xfrm>
          <a:prstGeom prst="rect">
            <a:avLst/>
          </a:prstGeom>
          <a:solidFill>
            <a:srgbClr val="88C9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8" name="Rak 7"/>
          <p:cNvCxnSpPr/>
          <p:nvPr/>
        </p:nvCxnSpPr>
        <p:spPr>
          <a:xfrm>
            <a:off x="307886" y="1521741"/>
            <a:ext cx="8543861" cy="1588"/>
          </a:xfrm>
          <a:prstGeom prst="line">
            <a:avLst/>
          </a:pr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ruta 11"/>
          <p:cNvSpPr txBox="1"/>
          <p:nvPr/>
        </p:nvSpPr>
        <p:spPr>
          <a:xfrm>
            <a:off x="5695907" y="413741"/>
            <a:ext cx="270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v-SE" dirty="0"/>
          </a:p>
        </p:txBody>
      </p:sp>
      <p:pic>
        <p:nvPicPr>
          <p:cNvPr id="17" name="Bildobjekt 16" descr="SciLifeLab_logotyp_whi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2531" y="233737"/>
            <a:ext cx="1799215" cy="581421"/>
          </a:xfrm>
          <a:prstGeom prst="rect">
            <a:avLst/>
          </a:prstGeom>
        </p:spPr>
      </p:pic>
      <p:pic>
        <p:nvPicPr>
          <p:cNvPr id="19" name="Bildobjekt 18" descr="pattern_DNA.png"/>
          <p:cNvPicPr>
            <a:picLocks noChangeAspect="1"/>
          </p:cNvPicPr>
          <p:nvPr/>
        </p:nvPicPr>
        <p:blipFill>
          <a:blip r:embed="rId4"/>
          <a:srcRect l="16309" r="52907" b="38300"/>
          <a:stretch>
            <a:fillRect/>
          </a:stretch>
        </p:blipFill>
        <p:spPr>
          <a:xfrm>
            <a:off x="0" y="2262966"/>
            <a:ext cx="9144000" cy="45950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FFFFFF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FFFFFF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FFFFFF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objekt 9" descr="pattern_start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2835062"/>
            <a:ext cx="9144000" cy="4022938"/>
          </a:xfrm>
          <a:prstGeom prst="rect">
            <a:avLst/>
          </a:prstGeom>
        </p:spPr>
      </p:pic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307885" y="1785007"/>
            <a:ext cx="6773513" cy="120461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307887" y="2989617"/>
            <a:ext cx="6773512" cy="299053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307886" y="6356350"/>
            <a:ext cx="2282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87D81263-415E-F842-A2D0-D498F08AEC56}" type="datetime1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18-11-14</a:t>
            </a:fld>
            <a:endParaRPr lang="sv-S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sv-SE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Rak 7"/>
          <p:cNvCxnSpPr/>
          <p:nvPr/>
        </p:nvCxnSpPr>
        <p:spPr>
          <a:xfrm>
            <a:off x="307886" y="1649586"/>
            <a:ext cx="8543861" cy="158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8" descr="SciLifeLab_logotyp_green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7887" y="358772"/>
            <a:ext cx="3152812" cy="1018840"/>
          </a:xfrm>
          <a:prstGeom prst="rect">
            <a:avLst/>
          </a:prstGeom>
        </p:spPr>
      </p:pic>
      <p:sp>
        <p:nvSpPr>
          <p:cNvPr id="12" name="textruta 11"/>
          <p:cNvSpPr txBox="1"/>
          <p:nvPr/>
        </p:nvSpPr>
        <p:spPr>
          <a:xfrm>
            <a:off x="5695907" y="413741"/>
            <a:ext cx="270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v-SE" dirty="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7580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7" r:id="rId3"/>
    <p:sldLayoutId id="2147483678" r:id="rId4"/>
    <p:sldLayoutId id="2147483679" r:id="rId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307886" y="207284"/>
            <a:ext cx="6245313" cy="57208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307886" y="1173870"/>
            <a:ext cx="8543861" cy="495229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307886" y="6356350"/>
            <a:ext cx="2282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4B9720D4-D7AF-7847-888A-53A6BBEAF218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199" y="6356350"/>
            <a:ext cx="22985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Rak 10"/>
          <p:cNvCxnSpPr/>
          <p:nvPr/>
        </p:nvCxnSpPr>
        <p:spPr>
          <a:xfrm>
            <a:off x="307886" y="974117"/>
            <a:ext cx="8543861" cy="158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11" descr="SciLifeLab_logotyp_gree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2532" y="233737"/>
            <a:ext cx="1799214" cy="58142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objekt 9" descr="pattern_star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35062"/>
            <a:ext cx="9144000" cy="4022938"/>
          </a:xfrm>
          <a:prstGeom prst="rect">
            <a:avLst/>
          </a:prstGeom>
        </p:spPr>
      </p:pic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307885" y="1785007"/>
            <a:ext cx="6773513" cy="120461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307887" y="2989617"/>
            <a:ext cx="6773512" cy="299053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307886" y="6356350"/>
            <a:ext cx="2282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87D81263-415E-F842-A2D0-D498F08AEC56}" type="datetime1">
              <a:rPr lang="sv-SE" smtClean="0"/>
              <a:pPr/>
              <a:t>18-11-14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sv-SE" dirty="0"/>
          </a:p>
        </p:txBody>
      </p:sp>
      <p:cxnSp>
        <p:nvCxnSpPr>
          <p:cNvPr id="8" name="Rak 7"/>
          <p:cNvCxnSpPr/>
          <p:nvPr/>
        </p:nvCxnSpPr>
        <p:spPr>
          <a:xfrm>
            <a:off x="307886" y="1649586"/>
            <a:ext cx="8543861" cy="158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8" descr="SciLifeLab_logotyp_gree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887" y="358772"/>
            <a:ext cx="3152812" cy="1018840"/>
          </a:xfrm>
          <a:prstGeom prst="rect">
            <a:avLst/>
          </a:prstGeom>
        </p:spPr>
      </p:pic>
      <p:sp>
        <p:nvSpPr>
          <p:cNvPr id="12" name="textruta 11"/>
          <p:cNvSpPr txBox="1"/>
          <p:nvPr/>
        </p:nvSpPr>
        <p:spPr>
          <a:xfrm>
            <a:off x="5695907" y="413741"/>
            <a:ext cx="270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v-S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ktangel 13"/>
          <p:cNvSpPr/>
          <p:nvPr/>
        </p:nvSpPr>
        <p:spPr>
          <a:xfrm>
            <a:off x="0" y="-38266"/>
            <a:ext cx="9144000" cy="6896265"/>
          </a:xfrm>
          <a:prstGeom prst="rect">
            <a:avLst/>
          </a:prstGeom>
          <a:solidFill>
            <a:srgbClr val="88C9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8" name="Rak 7"/>
          <p:cNvCxnSpPr/>
          <p:nvPr/>
        </p:nvCxnSpPr>
        <p:spPr>
          <a:xfrm>
            <a:off x="307886" y="1521741"/>
            <a:ext cx="8543861" cy="1588"/>
          </a:xfrm>
          <a:prstGeom prst="line">
            <a:avLst/>
          </a:pr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ruta 11"/>
          <p:cNvSpPr txBox="1"/>
          <p:nvPr/>
        </p:nvSpPr>
        <p:spPr>
          <a:xfrm>
            <a:off x="5695907" y="413741"/>
            <a:ext cx="270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v-SE" dirty="0"/>
          </a:p>
        </p:txBody>
      </p:sp>
      <p:pic>
        <p:nvPicPr>
          <p:cNvPr id="17" name="Bildobjekt 16" descr="SciLifeLab_logotyp_whi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2531" y="233737"/>
            <a:ext cx="1799215" cy="581421"/>
          </a:xfrm>
          <a:prstGeom prst="rect">
            <a:avLst/>
          </a:prstGeom>
        </p:spPr>
      </p:pic>
      <p:pic>
        <p:nvPicPr>
          <p:cNvPr id="19" name="Bildobjekt 18" descr="pattern_DNA.png"/>
          <p:cNvPicPr>
            <a:picLocks noChangeAspect="1"/>
          </p:cNvPicPr>
          <p:nvPr/>
        </p:nvPicPr>
        <p:blipFill>
          <a:blip r:embed="rId4"/>
          <a:srcRect l="16309" r="52907" b="38300"/>
          <a:stretch>
            <a:fillRect/>
          </a:stretch>
        </p:blipFill>
        <p:spPr>
          <a:xfrm>
            <a:off x="0" y="2262966"/>
            <a:ext cx="9144000" cy="45950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FFFFFF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FFFFFF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FFFFFF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objekt 9" descr="pattern_star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35062"/>
            <a:ext cx="9144000" cy="4022938"/>
          </a:xfrm>
          <a:prstGeom prst="rect">
            <a:avLst/>
          </a:prstGeom>
        </p:spPr>
      </p:pic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307885" y="1785007"/>
            <a:ext cx="6773513" cy="120461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307887" y="2989617"/>
            <a:ext cx="6773512" cy="299053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307886" y="6356350"/>
            <a:ext cx="2282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87D81263-415E-F842-A2D0-D498F08AEC56}" type="datetime1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18-11-14</a:t>
            </a:fld>
            <a:endParaRPr lang="sv-S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sv-SE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Rak 7"/>
          <p:cNvCxnSpPr/>
          <p:nvPr/>
        </p:nvCxnSpPr>
        <p:spPr>
          <a:xfrm>
            <a:off x="307886" y="1649586"/>
            <a:ext cx="8543861" cy="158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8" descr="SciLifeLab_logotyp_gree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887" y="358772"/>
            <a:ext cx="3152812" cy="1018840"/>
          </a:xfrm>
          <a:prstGeom prst="rect">
            <a:avLst/>
          </a:prstGeom>
        </p:spPr>
      </p:pic>
      <p:sp>
        <p:nvSpPr>
          <p:cNvPr id="12" name="textruta 11"/>
          <p:cNvSpPr txBox="1"/>
          <p:nvPr/>
        </p:nvSpPr>
        <p:spPr>
          <a:xfrm>
            <a:off x="5695907" y="413741"/>
            <a:ext cx="270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v-SE" dirty="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7580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13095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Small Genome Assembly</a:t>
            </a:r>
            <a:endParaRPr lang="en-US" sz="4400" dirty="0"/>
          </a:p>
        </p:txBody>
      </p:sp>
      <p:pic>
        <p:nvPicPr>
          <p:cNvPr id="4" name="Picture 3" descr="logga blå text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838" y="363292"/>
            <a:ext cx="1808029" cy="935708"/>
          </a:xfrm>
          <a:prstGeom prst="rect">
            <a:avLst/>
          </a:prstGeom>
        </p:spPr>
      </p:pic>
      <p:pic>
        <p:nvPicPr>
          <p:cNvPr id="5" name="Picture 4" descr="Excelerate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848" y="5590399"/>
            <a:ext cx="2706624" cy="1066800"/>
          </a:xfrm>
          <a:prstGeom prst="rect">
            <a:avLst/>
          </a:prstGeom>
        </p:spPr>
      </p:pic>
      <p:pic>
        <p:nvPicPr>
          <p:cNvPr id="6" name="Picture 5" descr="Elixir-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84" y="5596023"/>
            <a:ext cx="1409700" cy="106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597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genome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Aim: Sequence, assemble, and analyze several strains of a bacteria</a:t>
            </a:r>
          </a:p>
          <a:p>
            <a:endParaRPr lang="en-US" dirty="0"/>
          </a:p>
          <a:p>
            <a:r>
              <a:rPr lang="en-US" dirty="0" smtClean="0"/>
              <a:t>Method:</a:t>
            </a:r>
          </a:p>
          <a:p>
            <a:pPr lvl="1"/>
            <a:r>
              <a:rPr lang="en-US" dirty="0" smtClean="0"/>
              <a:t>How would you design this experiment?</a:t>
            </a:r>
          </a:p>
          <a:p>
            <a:pPr lvl="2"/>
            <a:r>
              <a:rPr lang="en-US" dirty="0" smtClean="0"/>
              <a:t>Which sequence technology would you go for?</a:t>
            </a:r>
          </a:p>
          <a:p>
            <a:pPr lvl="2"/>
            <a:r>
              <a:rPr lang="en-US" dirty="0" smtClean="0"/>
              <a:t>Would your assembly strategy be the same for all strains?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422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genome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Aim: Sequence, assemble, and analyze several strains of a bacteria</a:t>
            </a:r>
          </a:p>
          <a:p>
            <a:endParaRPr lang="en-US" dirty="0"/>
          </a:p>
          <a:p>
            <a:r>
              <a:rPr lang="en-US" dirty="0" smtClean="0"/>
              <a:t>Method:</a:t>
            </a:r>
          </a:p>
          <a:p>
            <a:pPr lvl="1"/>
            <a:r>
              <a:rPr lang="en-US" dirty="0" smtClean="0"/>
              <a:t>What I would choose:</a:t>
            </a:r>
          </a:p>
          <a:p>
            <a:pPr lvl="2"/>
            <a:r>
              <a:rPr lang="en-US" dirty="0" smtClean="0"/>
              <a:t>Select one or two strains for a pilot study with </a:t>
            </a:r>
            <a:r>
              <a:rPr lang="en-US" dirty="0" err="1" smtClean="0"/>
              <a:t>Illumina</a:t>
            </a:r>
            <a:r>
              <a:rPr lang="en-US" dirty="0" smtClean="0"/>
              <a:t>.</a:t>
            </a:r>
          </a:p>
          <a:p>
            <a:pPr lvl="3"/>
            <a:r>
              <a:rPr lang="en-US" dirty="0" smtClean="0"/>
              <a:t>Analyze properties</a:t>
            </a:r>
          </a:p>
          <a:p>
            <a:pPr lvl="2"/>
            <a:r>
              <a:rPr lang="en-US" dirty="0" smtClean="0"/>
              <a:t>Select a few strains that are most important.</a:t>
            </a:r>
            <a:endParaRPr lang="en-US" dirty="0"/>
          </a:p>
          <a:p>
            <a:pPr lvl="3"/>
            <a:r>
              <a:rPr lang="en-US" dirty="0" smtClean="0"/>
              <a:t>De novo assemble w. long reads.</a:t>
            </a:r>
          </a:p>
          <a:p>
            <a:pPr lvl="2"/>
            <a:r>
              <a:rPr lang="en-US" dirty="0" smtClean="0"/>
              <a:t>Sequence the rest with </a:t>
            </a:r>
            <a:r>
              <a:rPr lang="en-US" dirty="0" err="1" smtClean="0"/>
              <a:t>Illumina</a:t>
            </a:r>
            <a:r>
              <a:rPr lang="en-US" dirty="0" smtClean="0"/>
              <a:t>. </a:t>
            </a:r>
          </a:p>
          <a:p>
            <a:pPr lvl="3"/>
            <a:r>
              <a:rPr lang="en-US" dirty="0" smtClean="0"/>
              <a:t>Reference guided assembly. </a:t>
            </a:r>
          </a:p>
        </p:txBody>
      </p:sp>
    </p:spTree>
    <p:extLst>
      <p:ext uri="{BB962C8B-B14F-4D97-AF65-F5344CB8AC3E}">
        <p14:creationId xmlns:p14="http://schemas.microsoft.com/office/powerpoint/2010/main" val="3356709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guided assembly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-9322" r="-9322"/>
          <a:stretch>
            <a:fillRect/>
          </a:stretch>
        </p:blipFill>
        <p:spPr/>
      </p:pic>
      <p:sp>
        <p:nvSpPr>
          <p:cNvPr id="7" name="TextBox 6"/>
          <p:cNvSpPr txBox="1"/>
          <p:nvPr/>
        </p:nvSpPr>
        <p:spPr>
          <a:xfrm>
            <a:off x="6075269" y="6481547"/>
            <a:ext cx="2759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Schneeberger</a:t>
            </a:r>
            <a:r>
              <a:rPr lang="en-US" dirty="0" smtClean="0"/>
              <a:t> et al. 2011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23958" t="-1490" b="59726"/>
          <a:stretch/>
        </p:blipFill>
        <p:spPr>
          <a:xfrm>
            <a:off x="307886" y="4674572"/>
            <a:ext cx="4708898" cy="1806975"/>
          </a:xfrm>
        </p:spPr>
      </p:pic>
      <p:sp>
        <p:nvSpPr>
          <p:cNvPr id="11" name="TextBox 10"/>
          <p:cNvSpPr txBox="1"/>
          <p:nvPr/>
        </p:nvSpPr>
        <p:spPr>
          <a:xfrm>
            <a:off x="536823" y="1244696"/>
            <a:ext cx="385233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Simple organisms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Align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Call variants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Make consensus</a:t>
            </a:r>
          </a:p>
          <a:p>
            <a:pPr marL="742950" lvl="1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Complex organisms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Align and call blocks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De novo assemble left-overs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Assemble </a:t>
            </a:r>
            <a:r>
              <a:rPr lang="en-US" dirty="0" err="1" smtClean="0"/>
              <a:t>contigs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766123" y="6466342"/>
            <a:ext cx="2250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Ronholm</a:t>
            </a:r>
            <a:r>
              <a:rPr lang="en-US" dirty="0" smtClean="0"/>
              <a:t> et al.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15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genome assembly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 l="-7882" r="-7882"/>
          <a:stretch>
            <a:fillRect/>
          </a:stretch>
        </p:blipFill>
        <p:spPr/>
      </p:pic>
      <p:sp>
        <p:nvSpPr>
          <p:cNvPr id="8" name="TextBox 7"/>
          <p:cNvSpPr txBox="1"/>
          <p:nvPr/>
        </p:nvSpPr>
        <p:spPr>
          <a:xfrm>
            <a:off x="5150890" y="6138403"/>
            <a:ext cx="3610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Dominguez Del Angel. et al.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791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genome assembly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steps: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Circular assemblies have an overlap at the end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Conventional to start at origin of replication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e.g. between </a:t>
            </a:r>
            <a:r>
              <a:rPr lang="en-US" dirty="0"/>
              <a:t>the genes `</a:t>
            </a:r>
            <a:r>
              <a:rPr lang="en-US" dirty="0" err="1"/>
              <a:t>rpmH</a:t>
            </a:r>
            <a:r>
              <a:rPr lang="en-US" dirty="0"/>
              <a:t>` and `</a:t>
            </a:r>
            <a:r>
              <a:rPr lang="en-US" dirty="0" err="1"/>
              <a:t>dnaA</a:t>
            </a:r>
            <a:r>
              <a:rPr lang="en-US" dirty="0" smtClean="0"/>
              <a:t>`.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Merge the assembly again at the overlap.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65299" y="2527148"/>
            <a:ext cx="5027809" cy="1440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93108" y="2527148"/>
            <a:ext cx="1374792" cy="144035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65299" y="2751565"/>
            <a:ext cx="1374792" cy="144035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73676" y="4447238"/>
            <a:ext cx="5027809" cy="1440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201485" y="4447238"/>
            <a:ext cx="1374792" cy="144035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4255307" y="4447238"/>
            <a:ext cx="0" cy="1440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226108" y="5778098"/>
            <a:ext cx="5027809" cy="1440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172286" y="5778098"/>
            <a:ext cx="1374792" cy="144035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1226108" y="5778098"/>
            <a:ext cx="0" cy="1440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433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genome assembly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341748" y="1231602"/>
            <a:ext cx="2853006" cy="4894561"/>
          </a:xfrm>
        </p:spPr>
        <p:txBody>
          <a:bodyPr/>
          <a:lstStyle/>
          <a:p>
            <a:r>
              <a:rPr lang="en-US" dirty="0" err="1" smtClean="0"/>
              <a:t>Illumina</a:t>
            </a:r>
            <a:endParaRPr lang="en-US" dirty="0" smtClean="0"/>
          </a:p>
          <a:p>
            <a:pPr lvl="1"/>
            <a:r>
              <a:rPr lang="en-US" dirty="0" smtClean="0"/>
              <a:t>Subsample</a:t>
            </a:r>
          </a:p>
          <a:p>
            <a:pPr lvl="1"/>
            <a:r>
              <a:rPr lang="en-US" dirty="0" smtClean="0"/>
              <a:t>Assemble</a:t>
            </a:r>
          </a:p>
          <a:p>
            <a:pPr lvl="1"/>
            <a:r>
              <a:rPr lang="en-US" dirty="0" smtClean="0"/>
              <a:t>Polish</a:t>
            </a:r>
          </a:p>
          <a:p>
            <a:pPr lvl="1"/>
            <a:endParaRPr lang="en-US" dirty="0"/>
          </a:p>
          <a:p>
            <a:r>
              <a:rPr lang="en-US" dirty="0" smtClean="0"/>
              <a:t>Evaluate unpolished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3038443" y="1231602"/>
            <a:ext cx="2860093" cy="4894561"/>
          </a:xfrm>
        </p:spPr>
        <p:txBody>
          <a:bodyPr/>
          <a:lstStyle/>
          <a:p>
            <a:r>
              <a:rPr lang="en-US" dirty="0" err="1" smtClean="0"/>
              <a:t>Pacbio</a:t>
            </a:r>
            <a:r>
              <a:rPr lang="en-US" dirty="0" smtClean="0"/>
              <a:t>	</a:t>
            </a:r>
          </a:p>
          <a:p>
            <a:pPr lvl="1"/>
            <a:r>
              <a:rPr lang="en-US" dirty="0" smtClean="0"/>
              <a:t>Subsample</a:t>
            </a:r>
          </a:p>
          <a:p>
            <a:pPr lvl="1"/>
            <a:r>
              <a:rPr lang="en-US" dirty="0" smtClean="0"/>
              <a:t>Assemble</a:t>
            </a:r>
          </a:p>
          <a:p>
            <a:pPr lvl="1"/>
            <a:r>
              <a:rPr lang="en-US" dirty="0" smtClean="0"/>
              <a:t>Polish</a:t>
            </a:r>
          </a:p>
          <a:p>
            <a:pPr lvl="1"/>
            <a:endParaRPr lang="en-US" dirty="0"/>
          </a:p>
          <a:p>
            <a:r>
              <a:rPr lang="en-US" dirty="0" smtClean="0"/>
              <a:t>Evaluate polished</a:t>
            </a:r>
            <a:endParaRPr lang="en-US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6058265" y="1231602"/>
            <a:ext cx="2860093" cy="489456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Nanopore</a:t>
            </a:r>
            <a:endParaRPr lang="en-US" dirty="0" smtClean="0"/>
          </a:p>
          <a:p>
            <a:pPr lvl="1"/>
            <a:r>
              <a:rPr lang="en-US" dirty="0" smtClean="0"/>
              <a:t>Subsample</a:t>
            </a:r>
          </a:p>
          <a:p>
            <a:pPr lvl="1"/>
            <a:r>
              <a:rPr lang="en-US" dirty="0" smtClean="0"/>
              <a:t>Assemble</a:t>
            </a:r>
          </a:p>
          <a:p>
            <a:pPr lvl="1"/>
            <a:r>
              <a:rPr lang="en-US" dirty="0" smtClean="0"/>
              <a:t>Polish</a:t>
            </a:r>
          </a:p>
          <a:p>
            <a:pPr lvl="1"/>
            <a:endParaRPr lang="en-US" dirty="0"/>
          </a:p>
          <a:p>
            <a:r>
              <a:rPr lang="en-US" dirty="0" smtClean="0"/>
              <a:t>Ref guided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373821"/>
      </p:ext>
    </p:extLst>
  </p:cSld>
  <p:clrMapOvr>
    <a:masterClrMapping/>
  </p:clrMapOvr>
</p:sld>
</file>

<file path=ppt/theme/theme1.xml><?xml version="1.0" encoding="utf-8"?>
<a:theme xmlns:a="http://schemas.openxmlformats.org/drawingml/2006/main" name="SciLifeLab">
  <a:themeElements>
    <a:clrScheme name="SciLifeLab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98C000"/>
      </a:accent1>
      <a:accent2>
        <a:srgbClr val="009AC5"/>
      </a:accent2>
      <a:accent3>
        <a:srgbClr val="EE79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- klassiskt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-tema">
  <a:themeElements>
    <a:clrScheme name="SciLifeLab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98C000"/>
      </a:accent1>
      <a:accent2>
        <a:srgbClr val="009AC5"/>
      </a:accent2>
      <a:accent3>
        <a:srgbClr val="EE79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- klassiskt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-tema">
  <a:themeElements>
    <a:clrScheme name="SciLifeLab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98C000"/>
      </a:accent1>
      <a:accent2>
        <a:srgbClr val="009AC5"/>
      </a:accent2>
      <a:accent3>
        <a:srgbClr val="EE79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- klassiskt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3_Office-tema">
  <a:themeElements>
    <a:clrScheme name="SciLifeLab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98C000"/>
      </a:accent1>
      <a:accent2>
        <a:srgbClr val="009AC5"/>
      </a:accent2>
      <a:accent3>
        <a:srgbClr val="EE79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- klassiskt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1_SciLifeLab">
  <a:themeElements>
    <a:clrScheme name="SciLifeLab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98C000"/>
      </a:accent1>
      <a:accent2>
        <a:srgbClr val="009AC5"/>
      </a:accent2>
      <a:accent3>
        <a:srgbClr val="EE79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- klassiskt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4_Office-tema">
  <a:themeElements>
    <a:clrScheme name="SciLifeLab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98C000"/>
      </a:accent1>
      <a:accent2>
        <a:srgbClr val="009AC5"/>
      </a:accent2>
      <a:accent3>
        <a:srgbClr val="EE79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- klassiskt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5_Office-tema">
  <a:themeElements>
    <a:clrScheme name="SciLifeLab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98C000"/>
      </a:accent1>
      <a:accent2>
        <a:srgbClr val="009AC5"/>
      </a:accent2>
      <a:accent3>
        <a:srgbClr val="EE79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- klassiskt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6_Office-tema">
  <a:themeElements>
    <a:clrScheme name="SciLifeLab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98C000"/>
      </a:accent1>
      <a:accent2>
        <a:srgbClr val="009AC5"/>
      </a:accent2>
      <a:accent3>
        <a:srgbClr val="EE79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- klassiskt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SciLifeLab.thmx</Template>
  <TotalTime>95050</TotalTime>
  <Words>215</Words>
  <Application>Microsoft Macintosh PowerPoint</Application>
  <PresentationFormat>On-screen Show (4:3)</PresentationFormat>
  <Paragraphs>64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SciLifeLab</vt:lpstr>
      <vt:lpstr>1_Office-tema</vt:lpstr>
      <vt:lpstr>2_Office-tema</vt:lpstr>
      <vt:lpstr>3_Office-tema</vt:lpstr>
      <vt:lpstr>1_SciLifeLab</vt:lpstr>
      <vt:lpstr>4_Office-tema</vt:lpstr>
      <vt:lpstr>5_Office-tema</vt:lpstr>
      <vt:lpstr>6_Office-tema</vt:lpstr>
      <vt:lpstr>Small Genome Assembly</vt:lpstr>
      <vt:lpstr>Small genome assembly</vt:lpstr>
      <vt:lpstr>Small genome assembly</vt:lpstr>
      <vt:lpstr>Reference guided assembly</vt:lpstr>
      <vt:lpstr>Small genome assembly</vt:lpstr>
      <vt:lpstr>Small genome assembly</vt:lpstr>
      <vt:lpstr>Small genome assembly</vt:lpstr>
    </vt:vector>
  </TitlesOfParts>
  <Company>BILS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 Assessment of sequencing data</dc:title>
  <dc:creator>Mahesh Panchal</dc:creator>
  <cp:lastModifiedBy>Mahesh Panchal</cp:lastModifiedBy>
  <cp:revision>319</cp:revision>
  <dcterms:created xsi:type="dcterms:W3CDTF">2016-08-17T14:19:15Z</dcterms:created>
  <dcterms:modified xsi:type="dcterms:W3CDTF">2018-11-14T15:52:40Z</dcterms:modified>
</cp:coreProperties>
</file>