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18" r:id="rId10"/>
    <p:sldId id="342" r:id="rId11"/>
    <p:sldId id="343" r:id="rId12"/>
    <p:sldId id="341" r:id="rId13"/>
    <p:sldId id="344" r:id="rId14"/>
    <p:sldId id="345" r:id="rId15"/>
    <p:sldId id="323" r:id="rId16"/>
    <p:sldId id="322" r:id="rId17"/>
    <p:sldId id="321" r:id="rId18"/>
    <p:sldId id="346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18-11-12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18-11-12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18-11-12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smtClean="0"/>
              <a:t>Assembly Validation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Mauve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95" y="1593894"/>
            <a:ext cx="6325895" cy="50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 comparison</a:t>
            </a:r>
          </a:p>
          <a:p>
            <a:pPr lvl="1"/>
            <a:r>
              <a:rPr lang="en-US" dirty="0" smtClean="0"/>
              <a:t>Circular chromosomes</a:t>
            </a:r>
            <a:endParaRPr lang="en-US" dirty="0"/>
          </a:p>
        </p:txBody>
      </p:sp>
      <p:pic>
        <p:nvPicPr>
          <p:cNvPr id="5" name="Picture 4" descr="unitig0_e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59" y="1999477"/>
            <a:ext cx="3810461" cy="3943694"/>
          </a:xfrm>
          <a:prstGeom prst="rect">
            <a:avLst/>
          </a:prstGeom>
        </p:spPr>
      </p:pic>
      <p:pic>
        <p:nvPicPr>
          <p:cNvPr id="6" name="Picture 5" descr="unitig0vunitig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7" y="1999476"/>
            <a:ext cx="3810280" cy="3943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778" y="5842337"/>
            <a:ext cx="8218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200" dirty="0">
                <a:latin typeface="Courier"/>
                <a:cs typeface="Courier"/>
              </a:rPr>
              <a:t>[S1]    [E1]    [S2]    [E2]    [LEN 1] [LEN 2] [% IDY] </a:t>
            </a:r>
            <a:r>
              <a:rPr lang="mr-IN" sz="1200" dirty="0" smtClean="0">
                <a:latin typeface="Courier"/>
                <a:cs typeface="Courier"/>
              </a:rPr>
              <a:t>[</a:t>
            </a:r>
            <a:r>
              <a:rPr lang="mr-IN" sz="1200" dirty="0">
                <a:latin typeface="Courier"/>
                <a:cs typeface="Courier"/>
              </a:rPr>
              <a:t>TAGS]</a:t>
            </a:r>
          </a:p>
          <a:p>
            <a:r>
              <a:rPr lang="mr-IN" sz="1200" dirty="0">
                <a:solidFill>
                  <a:schemeClr val="accent1"/>
                </a:solidFill>
                <a:latin typeface="Courier"/>
                <a:cs typeface="Courier"/>
              </a:rPr>
              <a:t>1</a:t>
            </a:r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2079756</a:t>
            </a:r>
            <a:r>
              <a:rPr lang="mr-IN" sz="1200" dirty="0">
                <a:latin typeface="Courier"/>
                <a:cs typeface="Courier"/>
              </a:rPr>
              <a:t> 1       2079756 2079756 2079756 100.00  </a:t>
            </a:r>
            <a:r>
              <a:rPr lang="mr-IN" sz="1200" dirty="0" smtClean="0">
                <a:latin typeface="Courier"/>
                <a:cs typeface="Courier"/>
              </a:rPr>
              <a:t>unitig_0</a:t>
            </a:r>
            <a:r>
              <a:rPr lang="mr-IN" sz="1200" dirty="0">
                <a:latin typeface="Courier"/>
                <a:cs typeface="Courier"/>
              </a:rPr>
              <a:t>|quiver unitig_0|quiver</a:t>
            </a:r>
          </a:p>
          <a:p>
            <a:r>
              <a:rPr lang="mr-IN" sz="1200" dirty="0">
                <a:latin typeface="Courier"/>
                <a:cs typeface="Courier"/>
              </a:rPr>
              <a:t>...</a:t>
            </a:r>
          </a:p>
          <a:p>
            <a:r>
              <a:rPr lang="mr-IN" sz="1200" dirty="0">
                <a:solidFill>
                  <a:srgbClr val="98C000"/>
                </a:solidFill>
                <a:latin typeface="Courier"/>
                <a:cs typeface="Courier"/>
              </a:rPr>
              <a:t>1</a:t>
            </a:r>
            <a:r>
              <a:rPr lang="mr-IN" sz="1200" dirty="0"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rgbClr val="98C000"/>
                </a:solidFill>
                <a:latin typeface="Courier"/>
                <a:cs typeface="Courier"/>
              </a:rPr>
              <a:t>7277</a:t>
            </a:r>
            <a:r>
              <a:rPr lang="mr-IN" sz="1200" dirty="0">
                <a:latin typeface="Courier"/>
                <a:cs typeface="Courier"/>
              </a:rPr>
              <a:t>   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2072451</a:t>
            </a:r>
            <a:r>
              <a:rPr lang="mr-IN" sz="1200" dirty="0">
                <a:latin typeface="Courier"/>
                <a:cs typeface="Courier"/>
              </a:rPr>
              <a:t> </a:t>
            </a:r>
            <a:r>
              <a:rPr lang="mr-IN" sz="1200" dirty="0">
                <a:solidFill>
                  <a:srgbClr val="FF0000"/>
                </a:solidFill>
                <a:latin typeface="Courier"/>
                <a:cs typeface="Courier"/>
              </a:rPr>
              <a:t>2079756</a:t>
            </a:r>
            <a:r>
              <a:rPr lang="mr-IN" sz="1200" dirty="0">
                <a:latin typeface="Courier"/>
                <a:cs typeface="Courier"/>
              </a:rPr>
              <a:t> 7277    7306    99.44   </a:t>
            </a:r>
            <a:r>
              <a:rPr lang="mr-IN" sz="1200" dirty="0" smtClean="0">
                <a:latin typeface="Courier"/>
                <a:cs typeface="Courier"/>
              </a:rPr>
              <a:t>unitig_0</a:t>
            </a:r>
            <a:r>
              <a:rPr lang="mr-IN" sz="1200" dirty="0">
                <a:latin typeface="Courier"/>
                <a:cs typeface="Courier"/>
              </a:rPr>
              <a:t>|quiver unitig_0|quiver</a:t>
            </a:r>
          </a:p>
          <a:p>
            <a:r>
              <a:rPr lang="mr-IN" sz="1200" dirty="0" smtClean="0">
                <a:latin typeface="Courier"/>
                <a:cs typeface="Courier"/>
              </a:rPr>
              <a:t>...</a:t>
            </a:r>
            <a:endParaRPr lang="mr-IN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385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best assembly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(10X Genomics)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 smtClean="0"/>
              <a:t>Quast</a:t>
            </a:r>
            <a:endParaRPr lang="en-US" dirty="0" smtClean="0"/>
          </a:p>
          <a:p>
            <a:pPr lvl="1"/>
            <a:r>
              <a:rPr lang="en-US" dirty="0" err="1" smtClean="0"/>
              <a:t>Assemblathon_statistics</a:t>
            </a:r>
            <a:endParaRPr lang="en-US" dirty="0" smtClean="0"/>
          </a:p>
          <a:p>
            <a:pPr lvl="1"/>
            <a:r>
              <a:rPr lang="en-US" dirty="0" smtClean="0"/>
              <a:t>KAT</a:t>
            </a:r>
          </a:p>
          <a:p>
            <a:pPr lvl="1"/>
            <a:r>
              <a:rPr lang="en-US" dirty="0" smtClean="0"/>
              <a:t>Bandage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flagstat</a:t>
            </a:r>
            <a:endParaRPr lang="en-US" dirty="0" smtClean="0"/>
          </a:p>
          <a:p>
            <a:pPr lvl="1"/>
            <a:r>
              <a:rPr lang="en-US" dirty="0" err="1" smtClean="0"/>
              <a:t>FRCBam</a:t>
            </a:r>
            <a:r>
              <a:rPr lang="en-US" dirty="0" smtClean="0"/>
              <a:t> / </a:t>
            </a:r>
            <a:r>
              <a:rPr lang="en-US" dirty="0" err="1" smtClean="0"/>
              <a:t>Reapr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A6A6A6"/>
                </a:solidFill>
              </a:rPr>
              <a:t>(</a:t>
            </a:r>
            <a:r>
              <a:rPr lang="en-US" dirty="0" err="1" smtClean="0">
                <a:solidFill>
                  <a:srgbClr val="A6A6A6"/>
                </a:solidFill>
              </a:rPr>
              <a:t>TigMint</a:t>
            </a:r>
            <a:r>
              <a:rPr lang="en-US" dirty="0" smtClean="0">
                <a:solidFill>
                  <a:srgbClr val="A6A6A6"/>
                </a:solidFill>
              </a:rPr>
              <a:t>)</a:t>
            </a:r>
            <a:endParaRPr lang="en-US" dirty="0" smtClean="0">
              <a:solidFill>
                <a:srgbClr val="A6A6A6"/>
              </a:solidFill>
            </a:endParaRPr>
          </a:p>
          <a:p>
            <a:pPr lvl="1"/>
            <a:r>
              <a:rPr lang="en-US" dirty="0" smtClean="0"/>
              <a:t>IGV</a:t>
            </a:r>
          </a:p>
          <a:p>
            <a:pPr lvl="1"/>
            <a:r>
              <a:rPr lang="en-US" dirty="0" err="1" smtClean="0"/>
              <a:t>Blobtools</a:t>
            </a:r>
            <a:endParaRPr lang="en-US" dirty="0" smtClean="0"/>
          </a:p>
          <a:p>
            <a:pPr lvl="1"/>
            <a:r>
              <a:rPr lang="en-US" dirty="0" smtClean="0"/>
              <a:t>Kraken</a:t>
            </a:r>
          </a:p>
          <a:p>
            <a:pPr lvl="1"/>
            <a:r>
              <a:rPr lang="en-US" dirty="0" smtClean="0"/>
              <a:t>BUSCO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/ </a:t>
            </a:r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err="1" smtClean="0"/>
              <a:t>Quast</a:t>
            </a:r>
            <a:endParaRPr lang="en-US" dirty="0" smtClean="0"/>
          </a:p>
          <a:p>
            <a:pPr lvl="1"/>
            <a:r>
              <a:rPr lang="en-US" dirty="0" err="1" smtClean="0"/>
              <a:t>Assemblathon_statistics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Bandage</a:t>
            </a:r>
          </a:p>
          <a:p>
            <a:pPr lvl="1"/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 smtClean="0"/>
              <a:t>flagstat</a:t>
            </a:r>
            <a:endParaRPr lang="en-US" dirty="0" smtClean="0"/>
          </a:p>
          <a:p>
            <a:pPr lvl="1"/>
            <a:r>
              <a:rPr lang="en-US" dirty="0" err="1" smtClean="0"/>
              <a:t>TigMint</a:t>
            </a:r>
            <a:endParaRPr lang="en-US" dirty="0" smtClean="0"/>
          </a:p>
          <a:p>
            <a:pPr lvl="1"/>
            <a:r>
              <a:rPr lang="en-US" dirty="0" smtClean="0"/>
              <a:t>IGV</a:t>
            </a:r>
            <a:endParaRPr lang="en-US" dirty="0"/>
          </a:p>
          <a:p>
            <a:pPr lvl="1"/>
            <a:r>
              <a:rPr lang="en-US" dirty="0" err="1" smtClean="0"/>
              <a:t>Blobtools</a:t>
            </a:r>
            <a:endParaRPr lang="en-US" dirty="0" smtClean="0"/>
          </a:p>
          <a:p>
            <a:pPr lvl="1"/>
            <a:r>
              <a:rPr lang="en-US" dirty="0" smtClean="0"/>
              <a:t>Kraken</a:t>
            </a:r>
          </a:p>
          <a:p>
            <a:pPr lvl="1"/>
            <a:r>
              <a:rPr lang="en-US" dirty="0" smtClean="0"/>
              <a:t>BUSCO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my genome assembled good enough?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2274" y="1855417"/>
            <a:ext cx="2032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CEGMA predicted</a:t>
            </a:r>
          </a:p>
          <a:p>
            <a:r>
              <a:rPr lang="en-US" dirty="0" smtClean="0"/>
              <a:t>Genes in genome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939" y="2126962"/>
            <a:ext cx="241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CEGMA core proteins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0939" y="354473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BUSCO profiles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32274" y="2898404"/>
            <a:ext cx="1698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BUSCO genes </a:t>
            </a:r>
            <a:br>
              <a:rPr lang="en-US" dirty="0" smtClean="0"/>
            </a:br>
            <a:r>
              <a:rPr lang="en-US" dirty="0" smtClean="0"/>
              <a:t>in genome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939" y="5176546"/>
            <a:ext cx="23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 / RNA-</a:t>
            </a:r>
            <a:r>
              <a:rPr lang="en-US" dirty="0" err="1" smtClean="0"/>
              <a:t>seq</a:t>
            </a:r>
            <a:r>
              <a:rPr lang="en-US" dirty="0" smtClean="0"/>
              <a:t> reads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2274" y="3944551"/>
            <a:ext cx="215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Proteins with hit to BUSCO gene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2274" y="4899547"/>
            <a:ext cx="201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ESTs mapped to genome scaffolds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32274" y="5941497"/>
            <a:ext cx="215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ESTs with blast hit to gene set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28014" y="2298726"/>
            <a:ext cx="22508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28014" y="3221570"/>
            <a:ext cx="2250831" cy="3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28014" y="3793702"/>
            <a:ext cx="2250831" cy="337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328014" y="5176546"/>
            <a:ext cx="2250831" cy="192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28014" y="5545878"/>
            <a:ext cx="2250831" cy="395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031" y="2317082"/>
            <a:ext cx="107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mapping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29948" y="3472595"/>
            <a:ext cx="149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C000"/>
                </a:solidFill>
              </a:rPr>
              <a:t>HMM search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98249">
            <a:off x="4115804" y="4807214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8C000"/>
                </a:solidFill>
              </a:rPr>
              <a:t>gmap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557004">
            <a:off x="4122260" y="5756831"/>
            <a:ext cx="67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8C000"/>
                </a:solidFill>
              </a:rPr>
              <a:t>blast</a:t>
            </a:r>
            <a:endParaRPr lang="en-US" dirty="0">
              <a:solidFill>
                <a:srgbClr val="98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71" y="6488668"/>
            <a:ext cx="241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Veeckman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BUSCO </a:t>
            </a:r>
            <a:r>
              <a:rPr lang="en-US" i="1" dirty="0" smtClean="0"/>
              <a:t>v3 -</a:t>
            </a:r>
            <a:r>
              <a:rPr lang="en-US" dirty="0" smtClean="0"/>
              <a:t> Benchmarking Universal Single-Copy </a:t>
            </a:r>
            <a:r>
              <a:rPr lang="en-US" dirty="0" err="1" smtClean="0"/>
              <a:t>Orthologs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 genes present as single-copy </a:t>
            </a:r>
            <a:r>
              <a:rPr lang="en-US" dirty="0" err="1" smtClean="0"/>
              <a:t>orthologs</a:t>
            </a:r>
            <a:r>
              <a:rPr lang="en-US" dirty="0" smtClean="0"/>
              <a:t> in 90% of the species</a:t>
            </a:r>
          </a:p>
          <a:p>
            <a:pPr lvl="1"/>
            <a:r>
              <a:rPr lang="en-US" dirty="0" smtClean="0"/>
              <a:t>Make multiple sequence alignment and build HMM</a:t>
            </a:r>
          </a:p>
          <a:p>
            <a:pPr lvl="1"/>
            <a:r>
              <a:rPr lang="en-US" dirty="0" smtClean="0"/>
              <a:t>Build consensus sequence from HMM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/>
          <a:srcRect t="-759" b="-759"/>
          <a:stretch/>
        </p:blipFill>
        <p:spPr>
          <a:xfrm>
            <a:off x="307975" y="3223464"/>
            <a:ext cx="8543925" cy="32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0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BUSCO </a:t>
            </a:r>
            <a:r>
              <a:rPr lang="en-US" i="1" dirty="0" smtClean="0"/>
              <a:t>v3 -</a:t>
            </a:r>
            <a:r>
              <a:rPr lang="en-US" dirty="0" smtClean="0"/>
              <a:t> Benchmarking Universal Single-Copy </a:t>
            </a:r>
            <a:r>
              <a:rPr lang="en-US" dirty="0" err="1" smtClean="0"/>
              <a:t>Orthologs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Search genome for consensus sequence</a:t>
            </a:r>
          </a:p>
          <a:p>
            <a:pPr lvl="1"/>
            <a:r>
              <a:rPr lang="en-US" dirty="0" smtClean="0"/>
              <a:t>Predict genes in candidate regions using block profile (position-specific frequency matrix)</a:t>
            </a:r>
          </a:p>
          <a:p>
            <a:pPr lvl="1"/>
            <a:r>
              <a:rPr lang="en-US" dirty="0" smtClean="0"/>
              <a:t>Evaluate if protein sequence is orthologous or just homologous using HMM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t="-759" b="-759"/>
          <a:stretch/>
        </p:blipFill>
        <p:spPr>
          <a:xfrm>
            <a:off x="307975" y="3223464"/>
            <a:ext cx="8543925" cy="32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26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Bacteria</a:t>
            </a:r>
          </a:p>
          <a:p>
            <a:pPr lvl="1"/>
            <a:endParaRPr lang="en-US" dirty="0"/>
          </a:p>
          <a:p>
            <a:r>
              <a:rPr lang="en-US" dirty="0" err="1" smtClean="0"/>
              <a:t>Eukaryota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Protists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Metazoa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Fungi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72" y="2538322"/>
            <a:ext cx="7027428" cy="25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r>
              <a:rPr lang="en-US" dirty="0" smtClean="0"/>
              <a:t>EST / RNA </a:t>
            </a:r>
            <a:r>
              <a:rPr lang="en-US" dirty="0" err="1" smtClean="0"/>
              <a:t>seq</a:t>
            </a:r>
            <a:r>
              <a:rPr lang="en-US" dirty="0" smtClean="0"/>
              <a:t> reads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Align de novo assembled transcripts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valuate transcripts (e.g. </a:t>
            </a:r>
            <a:r>
              <a:rPr lang="en-US" dirty="0" err="1" smtClean="0"/>
              <a:t>Transrate</a:t>
            </a:r>
            <a:r>
              <a:rPr lang="en-US" dirty="0" smtClean="0"/>
              <a:t>, Detonate)</a:t>
            </a:r>
          </a:p>
          <a:p>
            <a:pPr lvl="2"/>
            <a:r>
              <a:rPr lang="en-US" dirty="0" smtClean="0"/>
              <a:t>Alignment statistics (e.g. </a:t>
            </a:r>
            <a:r>
              <a:rPr lang="en-US" dirty="0" err="1" smtClean="0"/>
              <a:t>gmap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Align reads</a:t>
            </a:r>
          </a:p>
          <a:p>
            <a:pPr lvl="2"/>
            <a:r>
              <a:rPr lang="en-US" dirty="0" smtClean="0"/>
              <a:t>Alignment statistics (</a:t>
            </a:r>
            <a:r>
              <a:rPr lang="en-US" dirty="0" err="1" smtClean="0"/>
              <a:t>e.g</a:t>
            </a:r>
            <a:r>
              <a:rPr lang="en-US" dirty="0" smtClean="0"/>
              <a:t> HiSat2)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has it’s own complications</a:t>
            </a:r>
            <a:endParaRPr lang="en-US" dirty="0"/>
          </a:p>
          <a:p>
            <a:pPr lvl="2"/>
            <a:r>
              <a:rPr lang="en-US" dirty="0" smtClean="0"/>
              <a:t>RNA </a:t>
            </a:r>
            <a:r>
              <a:rPr lang="en-US" dirty="0" err="1" smtClean="0"/>
              <a:t>seq</a:t>
            </a:r>
            <a:r>
              <a:rPr lang="en-US" dirty="0" smtClean="0"/>
              <a:t> is a snapshot of time, tissue, treatment, etc.</a:t>
            </a:r>
            <a:endParaRPr lang="en-US" dirty="0"/>
          </a:p>
          <a:p>
            <a:pPr lvl="2"/>
            <a:r>
              <a:rPr lang="en-US" dirty="0" smtClean="0"/>
              <a:t>Is your</a:t>
            </a:r>
            <a:r>
              <a:rPr lang="en-US" dirty="0" smtClean="0"/>
              <a:t> RNA </a:t>
            </a:r>
            <a:r>
              <a:rPr lang="en-US" dirty="0" err="1" smtClean="0"/>
              <a:t>seq</a:t>
            </a:r>
            <a:r>
              <a:rPr lang="en-US" dirty="0" smtClean="0"/>
              <a:t> data saturated?</a:t>
            </a:r>
            <a:endParaRPr lang="en-US" dirty="0"/>
          </a:p>
          <a:p>
            <a:pPr lvl="2"/>
            <a:r>
              <a:rPr lang="en-US" dirty="0" smtClean="0"/>
              <a:t>Purity, bias, etc.</a:t>
            </a:r>
          </a:p>
        </p:txBody>
      </p:sp>
    </p:spTree>
    <p:extLst>
      <p:ext uri="{BB962C8B-B14F-4D97-AF65-F5344CB8AC3E}">
        <p14:creationId xmlns:p14="http://schemas.microsoft.com/office/powerpoint/2010/main" val="13661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space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73870"/>
            <a:ext cx="8543861" cy="5435858"/>
          </a:xfrm>
        </p:spPr>
        <p:txBody>
          <a:bodyPr>
            <a:norm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334000" cy="152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164741"/>
            <a:ext cx="544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Workshop in Genome Annotation</a:t>
            </a:r>
            <a:endParaRPr lang="en-US" sz="2800" dirty="0"/>
          </a:p>
        </p:txBody>
      </p:sp>
      <p:pic>
        <p:nvPicPr>
          <p:cNvPr id="6" name="Picture 5" descr="logga blå tex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97" y="5307942"/>
            <a:ext cx="1808029" cy="935708"/>
          </a:xfrm>
          <a:prstGeom prst="rect">
            <a:avLst/>
          </a:prstGeom>
        </p:spPr>
      </p:pic>
      <p:pic>
        <p:nvPicPr>
          <p:cNvPr id="7" name="Picture 6" descr="Excelerat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688" y="5176850"/>
            <a:ext cx="2706624" cy="1066800"/>
          </a:xfrm>
          <a:prstGeom prst="rect">
            <a:avLst/>
          </a:prstGeom>
        </p:spPr>
      </p:pic>
      <p:pic>
        <p:nvPicPr>
          <p:cNvPr id="8" name="Picture 7" descr="Elixir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24" y="5182474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7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plots (</a:t>
            </a:r>
            <a:r>
              <a:rPr lang="en-US" dirty="0" err="1" smtClean="0"/>
              <a:t>Nucmer</a:t>
            </a:r>
            <a:r>
              <a:rPr lang="en-US" dirty="0" smtClean="0"/>
              <a:t>, </a:t>
            </a:r>
            <a:r>
              <a:rPr lang="en-US" dirty="0" err="1" smtClean="0"/>
              <a:t>Gepard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99" y="1621526"/>
            <a:ext cx="4886091" cy="48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3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25" y="1747619"/>
            <a:ext cx="7664099" cy="47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281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100898</TotalTime>
  <Words>348</Words>
  <Application>Microsoft Macintosh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Assembly Validation</vt:lpstr>
      <vt:lpstr>Gene space statistics</vt:lpstr>
      <vt:lpstr>Gene space statistics</vt:lpstr>
      <vt:lpstr>Gene space statistics</vt:lpstr>
      <vt:lpstr>Gene space statistics</vt:lpstr>
      <vt:lpstr>Gene space statistics</vt:lpstr>
      <vt:lpstr>Gene space statistics</vt:lpstr>
      <vt:lpstr>Comparative Alignment</vt:lpstr>
      <vt:lpstr>Comparative Alignment</vt:lpstr>
      <vt:lpstr>Comparative Alignment</vt:lpstr>
      <vt:lpstr>Comparative Alignment</vt:lpstr>
      <vt:lpstr>Selecting the best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307</cp:revision>
  <dcterms:created xsi:type="dcterms:W3CDTF">2016-08-17T14:19:15Z</dcterms:created>
  <dcterms:modified xsi:type="dcterms:W3CDTF">2018-11-18T17:07:45Z</dcterms:modified>
</cp:coreProperties>
</file>