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5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6.xml" ContentType="application/vnd.openxmlformats-officedocument.theme+xml"/>
  <Override PartName="/ppt/slideLayouts/slideLayout24.xml" ContentType="application/vnd.openxmlformats-officedocument.presentationml.slideLayout+xml"/>
  <Override PartName="/ppt/theme/theme7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6" r:id="rId2"/>
    <p:sldMasterId id="2147483669" r:id="rId3"/>
    <p:sldMasterId id="2147483671" r:id="rId4"/>
    <p:sldMasterId id="2147483680" r:id="rId5"/>
    <p:sldMasterId id="2147483686" r:id="rId6"/>
    <p:sldMasterId id="2147483689" r:id="rId7"/>
    <p:sldMasterId id="2147483691" r:id="rId8"/>
  </p:sldMasterIdLst>
  <p:sldIdLst>
    <p:sldId id="256" r:id="rId9"/>
    <p:sldId id="300" r:id="rId10"/>
    <p:sldId id="396" r:id="rId11"/>
    <p:sldId id="382" r:id="rId12"/>
    <p:sldId id="258" r:id="rId13"/>
    <p:sldId id="383" r:id="rId14"/>
    <p:sldId id="391" r:id="rId15"/>
    <p:sldId id="305" r:id="rId16"/>
    <p:sldId id="306" r:id="rId17"/>
    <p:sldId id="307" r:id="rId18"/>
    <p:sldId id="394" r:id="rId19"/>
    <p:sldId id="397" r:id="rId20"/>
    <p:sldId id="399" r:id="rId21"/>
    <p:sldId id="398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9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18-11-15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latshållare för rubrik 1"/>
          <p:cNvSpPr>
            <a:spLocks noGrp="1"/>
          </p:cNvSpPr>
          <p:nvPr>
            <p:ph type="title"/>
          </p:nvPr>
        </p:nvSpPr>
        <p:spPr>
          <a:xfrm>
            <a:off x="307886" y="207284"/>
            <a:ext cx="6648434" cy="57208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GB" smtClean="0"/>
              <a:t>Click to edit Master title style</a:t>
            </a:r>
            <a:endParaRPr lang="sv-SE" dirty="0"/>
          </a:p>
        </p:txBody>
      </p:sp>
      <p:sp>
        <p:nvSpPr>
          <p:cNvPr id="8" name="Platshållare för text 2"/>
          <p:cNvSpPr>
            <a:spLocks noGrp="1"/>
          </p:cNvSpPr>
          <p:nvPr>
            <p:ph idx="1" hasCustomPrompt="1"/>
          </p:nvPr>
        </p:nvSpPr>
        <p:spPr>
          <a:xfrm>
            <a:off x="307886" y="1173870"/>
            <a:ext cx="8543861" cy="495229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endParaRPr lang="sv-SE" dirty="0" smtClean="0"/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341748" y="1231602"/>
            <a:ext cx="4038600" cy="4894561"/>
          </a:xfrm>
        </p:spPr>
        <p:txBody>
          <a:bodyPr lIns="0" tIns="0" r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773273" y="1231602"/>
            <a:ext cx="4038600" cy="4894561"/>
          </a:xfrm>
        </p:spPr>
        <p:txBody>
          <a:bodyPr lIns="0" t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18-11-15</a:t>
            </a:fld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298547" cy="365125"/>
          </a:xfrm>
          <a:prstGeom prst="rect">
            <a:avLst/>
          </a:prstGeom>
        </p:spPr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text 9"/>
          <p:cNvSpPr>
            <a:spLocks noGrp="1"/>
          </p:cNvSpPr>
          <p:nvPr>
            <p:ph type="body" sz="quarter" idx="13"/>
          </p:nvPr>
        </p:nvSpPr>
        <p:spPr>
          <a:xfrm>
            <a:off x="307885" y="202060"/>
            <a:ext cx="6212889" cy="1193114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3200" b="1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4"/>
          </p:nvPr>
        </p:nvSpPr>
        <p:spPr>
          <a:xfrm>
            <a:off x="307975" y="1808163"/>
            <a:ext cx="6213475" cy="2520950"/>
          </a:xfrm>
          <a:prstGeom prst="rect">
            <a:avLst/>
          </a:prstGeom>
        </p:spPr>
        <p:txBody>
          <a:bodyPr vert="horz" lIns="0" tIns="0" rIns="0" bIns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CFA-45CE-584A-8B62-052D61CCBF25}" type="datetime1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18-11-15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latshållare för rubrik 1"/>
          <p:cNvSpPr>
            <a:spLocks noGrp="1"/>
          </p:cNvSpPr>
          <p:nvPr>
            <p:ph type="title"/>
          </p:nvPr>
        </p:nvSpPr>
        <p:spPr>
          <a:xfrm>
            <a:off x="5359156" y="265016"/>
            <a:ext cx="3492590" cy="79339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>
            <a:lvl1pPr algn="r">
              <a:defRPr sz="1500"/>
            </a:lvl1pPr>
          </a:lstStyle>
          <a:p>
            <a:r>
              <a:rPr lang="en-GB" smtClean="0"/>
              <a:t>Click to edit Master title style</a:t>
            </a:r>
            <a:endParaRPr lang="sv-SE" dirty="0"/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3"/>
          </p:nvPr>
        </p:nvSpPr>
        <p:spPr>
          <a:xfrm>
            <a:off x="307975" y="1782810"/>
            <a:ext cx="6773424" cy="1223853"/>
          </a:xfrm>
        </p:spPr>
        <p:txBody>
          <a:bodyPr>
            <a:noAutofit/>
          </a:bodyPr>
          <a:lstStyle>
            <a:lvl1pPr marL="0">
              <a:buNone/>
              <a:defRPr sz="3200" b="1"/>
            </a:lvl1pPr>
            <a:lvl2pPr marL="0">
              <a:buNone/>
              <a:defRPr sz="3200" b="1"/>
            </a:lvl2pPr>
            <a:lvl3pPr marL="0">
              <a:buNone/>
              <a:defRPr sz="3200" b="1"/>
            </a:lvl3pPr>
            <a:lvl4pPr marL="0">
              <a:buNone/>
              <a:defRPr sz="3200" b="1"/>
            </a:lvl4pPr>
            <a:lvl5pPr marL="0">
              <a:buNone/>
              <a:defRPr sz="3200" b="1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/>
          </p:nvPr>
        </p:nvSpPr>
        <p:spPr>
          <a:xfrm>
            <a:off x="307975" y="3283795"/>
            <a:ext cx="6773863" cy="23764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4616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CFA-45CE-584A-8B62-052D61CCBF25}" type="datetime1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18-11-15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 hasCustomPrompt="1"/>
          </p:nvPr>
        </p:nvSpPr>
        <p:spPr>
          <a:xfrm>
            <a:off x="307974" y="1879297"/>
            <a:ext cx="4541843" cy="1898294"/>
          </a:xfrm>
        </p:spPr>
        <p:txBody>
          <a:bodyPr wrap="square">
            <a:noAutofit/>
          </a:bodyPr>
          <a:lstStyle>
            <a:lvl1pPr marL="0" indent="0" algn="l" rtl="0">
              <a:spcBef>
                <a:spcPts val="0"/>
              </a:spcBef>
              <a:buNone/>
              <a:defRPr lang="sv-SE" sz="2400" b="0" strike="noStrike" cap="none" baseline="0" smtClean="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SciLifeLab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has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been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created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by the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coordinated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br>
              <a:rPr lang="sv-SE" sz="2000" baseline="30000" dirty="0" smtClean="0">
                <a:solidFill>
                  <a:srgbClr val="000000"/>
                </a:solidFill>
                <a:latin typeface="ArialMT"/>
              </a:rPr>
            </a:b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effort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of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four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universities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in Stockholm and Uppsala: Stockholm University, the Karolinska Institutet, KTH Royal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Institute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of Technology and Uppsala University.</a:t>
            </a:r>
          </a:p>
        </p:txBody>
      </p:sp>
      <p:pic>
        <p:nvPicPr>
          <p:cNvPr id="8" name="Bildobjekt 7" descr="universitet_logotyper_liggan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51485" y="332810"/>
            <a:ext cx="3222111" cy="61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587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298547" cy="365125"/>
          </a:xfrm>
          <a:prstGeom prst="rect">
            <a:avLst/>
          </a:prstGeom>
        </p:spPr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46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307885" y="207284"/>
            <a:ext cx="8543861" cy="635149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18-11-15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298547" cy="365125"/>
          </a:xfrm>
          <a:prstGeom prst="rect">
            <a:avLst/>
          </a:prstGeom>
        </p:spPr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341748" y="1231602"/>
            <a:ext cx="4038600" cy="4894561"/>
          </a:xfrm>
        </p:spPr>
        <p:txBody>
          <a:bodyPr lIns="0" tIns="0" r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773273" y="1231602"/>
            <a:ext cx="4038600" cy="4894561"/>
          </a:xfrm>
        </p:spPr>
        <p:txBody>
          <a:bodyPr lIns="0" t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18-11-15</a:t>
            </a:fld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298547" cy="365125"/>
          </a:xfrm>
          <a:prstGeom prst="rect">
            <a:avLst/>
          </a:prstGeom>
        </p:spPr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1263-415E-F842-A2D0-D498F08AEC56}" type="datetime1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18-11-15</a:t>
            </a:fld>
            <a:endParaRPr lang="sv-S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D537-10C4-8C40-8E87-51060FF4536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7" name="Platshållare för rubrik 1"/>
          <p:cNvSpPr>
            <a:spLocks noGrp="1"/>
          </p:cNvSpPr>
          <p:nvPr>
            <p:ph type="title"/>
          </p:nvPr>
        </p:nvSpPr>
        <p:spPr>
          <a:xfrm>
            <a:off x="307886" y="207284"/>
            <a:ext cx="6648434" cy="57208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GB" smtClean="0"/>
              <a:t>Click to edit Master title style</a:t>
            </a:r>
            <a:endParaRPr lang="sv-SE" dirty="0"/>
          </a:p>
        </p:txBody>
      </p:sp>
      <p:sp>
        <p:nvSpPr>
          <p:cNvPr id="8" name="Platshållare för text 2"/>
          <p:cNvSpPr>
            <a:spLocks noGrp="1"/>
          </p:cNvSpPr>
          <p:nvPr>
            <p:ph idx="1" hasCustomPrompt="1"/>
          </p:nvPr>
        </p:nvSpPr>
        <p:spPr>
          <a:xfrm>
            <a:off x="307886" y="1173870"/>
            <a:ext cx="8543861" cy="495229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endParaRPr lang="sv-SE" dirty="0" smtClean="0"/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307885" y="207284"/>
            <a:ext cx="8543861" cy="635149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18-11-15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341748" y="1231602"/>
            <a:ext cx="4038600" cy="4894561"/>
          </a:xfrm>
        </p:spPr>
        <p:txBody>
          <a:bodyPr lIns="0" tIns="0" r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773273" y="1231602"/>
            <a:ext cx="4038600" cy="4894561"/>
          </a:xfrm>
        </p:spPr>
        <p:txBody>
          <a:bodyPr lIns="0" t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18-11-15</a:t>
            </a:fld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307885" y="207284"/>
            <a:ext cx="8543861" cy="635149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18-11-15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1263-415E-F842-A2D0-D498F08AEC56}" type="datetime1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18-11-15</a:t>
            </a:fld>
            <a:endParaRPr lang="sv-S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D537-10C4-8C40-8E87-51060FF4536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298547" cy="365125"/>
          </a:xfrm>
          <a:prstGeom prst="rect">
            <a:avLst/>
          </a:prstGeom>
        </p:spPr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469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CFA-45CE-584A-8B62-052D61CCBF25}" type="datetime1">
              <a:rPr lang="sv-SE" smtClean="0"/>
              <a:pPr/>
              <a:t>18-11-15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rubrik 1"/>
          <p:cNvSpPr>
            <a:spLocks noGrp="1"/>
          </p:cNvSpPr>
          <p:nvPr>
            <p:ph type="title"/>
          </p:nvPr>
        </p:nvSpPr>
        <p:spPr>
          <a:xfrm>
            <a:off x="5359156" y="265016"/>
            <a:ext cx="3492590" cy="79339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>
            <a:lvl1pPr algn="r">
              <a:defRPr sz="1500"/>
            </a:lvl1pPr>
          </a:lstStyle>
          <a:p>
            <a:r>
              <a:rPr lang="en-GB" smtClean="0"/>
              <a:t>Click to edit Master title style</a:t>
            </a:r>
            <a:endParaRPr lang="sv-SE" dirty="0"/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3"/>
          </p:nvPr>
        </p:nvSpPr>
        <p:spPr>
          <a:xfrm>
            <a:off x="307975" y="1782810"/>
            <a:ext cx="6773424" cy="1223853"/>
          </a:xfrm>
        </p:spPr>
        <p:txBody>
          <a:bodyPr>
            <a:noAutofit/>
          </a:bodyPr>
          <a:lstStyle>
            <a:lvl1pPr marL="0">
              <a:buNone/>
              <a:defRPr sz="3200" b="1"/>
            </a:lvl1pPr>
            <a:lvl2pPr marL="0">
              <a:buNone/>
              <a:defRPr sz="3200" b="1"/>
            </a:lvl2pPr>
            <a:lvl3pPr marL="0">
              <a:buNone/>
              <a:defRPr sz="3200" b="1"/>
            </a:lvl3pPr>
            <a:lvl4pPr marL="0">
              <a:buNone/>
              <a:defRPr sz="3200" b="1"/>
            </a:lvl4pPr>
            <a:lvl5pPr marL="0">
              <a:buNone/>
              <a:defRPr sz="3200" b="1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/>
          </p:nvPr>
        </p:nvSpPr>
        <p:spPr>
          <a:xfrm>
            <a:off x="307975" y="3283795"/>
            <a:ext cx="6773863" cy="23764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CFA-45CE-584A-8B62-052D61CCBF25}" type="datetime1">
              <a:rPr lang="sv-SE" smtClean="0"/>
              <a:pPr/>
              <a:t>18-11-15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 hasCustomPrompt="1"/>
          </p:nvPr>
        </p:nvSpPr>
        <p:spPr>
          <a:xfrm>
            <a:off x="307974" y="1879297"/>
            <a:ext cx="4541843" cy="1898294"/>
          </a:xfrm>
        </p:spPr>
        <p:txBody>
          <a:bodyPr wrap="square">
            <a:noAutofit/>
          </a:bodyPr>
          <a:lstStyle>
            <a:lvl1pPr marL="0" indent="0" algn="l" rtl="0">
              <a:spcBef>
                <a:spcPts val="0"/>
              </a:spcBef>
              <a:buNone/>
              <a:defRPr lang="sv-SE" sz="2400" b="0" strike="noStrike" cap="none" baseline="0" smtClean="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SciLifeLab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has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been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created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by the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coordinated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br>
              <a:rPr lang="sv-SE" sz="2000" baseline="30000" dirty="0" smtClean="0">
                <a:solidFill>
                  <a:srgbClr val="000000"/>
                </a:solidFill>
                <a:latin typeface="ArialMT"/>
              </a:rPr>
            </a:b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effort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of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four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universities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in Stockholm and Uppsala: Stockholm University, the Karolinska Institutet, KTH Royal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Institute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of Technology and Uppsala University.</a:t>
            </a:r>
          </a:p>
        </p:txBody>
      </p:sp>
      <p:pic>
        <p:nvPicPr>
          <p:cNvPr id="8" name="Bildobjekt 7" descr="universitet_logotyper_liggan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51485" y="332810"/>
            <a:ext cx="3222111" cy="61625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text 9"/>
          <p:cNvSpPr>
            <a:spLocks noGrp="1"/>
          </p:cNvSpPr>
          <p:nvPr>
            <p:ph type="body" sz="quarter" idx="13"/>
          </p:nvPr>
        </p:nvSpPr>
        <p:spPr>
          <a:xfrm>
            <a:off x="307885" y="202060"/>
            <a:ext cx="6212889" cy="1193114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3200" b="1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4"/>
          </p:nvPr>
        </p:nvSpPr>
        <p:spPr>
          <a:xfrm>
            <a:off x="307975" y="1808163"/>
            <a:ext cx="6213475" cy="2520950"/>
          </a:xfrm>
          <a:prstGeom prst="rect">
            <a:avLst/>
          </a:prstGeom>
        </p:spPr>
        <p:txBody>
          <a:bodyPr vert="horz" lIns="0" tIns="0" rIns="0" bIns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CFA-45CE-584A-8B62-052D61CCBF25}" type="datetime1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18-11-15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latshållare för rubrik 1"/>
          <p:cNvSpPr>
            <a:spLocks noGrp="1"/>
          </p:cNvSpPr>
          <p:nvPr>
            <p:ph type="title"/>
          </p:nvPr>
        </p:nvSpPr>
        <p:spPr>
          <a:xfrm>
            <a:off x="5359156" y="265016"/>
            <a:ext cx="3492590" cy="79339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>
            <a:lvl1pPr algn="r">
              <a:defRPr sz="1500"/>
            </a:lvl1pPr>
          </a:lstStyle>
          <a:p>
            <a:r>
              <a:rPr lang="en-GB" smtClean="0"/>
              <a:t>Click to edit Master title style</a:t>
            </a:r>
            <a:endParaRPr lang="sv-SE" dirty="0"/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3"/>
          </p:nvPr>
        </p:nvSpPr>
        <p:spPr>
          <a:xfrm>
            <a:off x="307975" y="1782810"/>
            <a:ext cx="6773424" cy="1223853"/>
          </a:xfrm>
        </p:spPr>
        <p:txBody>
          <a:bodyPr>
            <a:noAutofit/>
          </a:bodyPr>
          <a:lstStyle>
            <a:lvl1pPr marL="0">
              <a:buNone/>
              <a:defRPr sz="3200" b="1"/>
            </a:lvl1pPr>
            <a:lvl2pPr marL="0">
              <a:buNone/>
              <a:defRPr sz="3200" b="1"/>
            </a:lvl2pPr>
            <a:lvl3pPr marL="0">
              <a:buNone/>
              <a:defRPr sz="3200" b="1"/>
            </a:lvl3pPr>
            <a:lvl4pPr marL="0">
              <a:buNone/>
              <a:defRPr sz="3200" b="1"/>
            </a:lvl4pPr>
            <a:lvl5pPr marL="0">
              <a:buNone/>
              <a:defRPr sz="3200" b="1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/>
          </p:nvPr>
        </p:nvSpPr>
        <p:spPr>
          <a:xfrm>
            <a:off x="307975" y="3283795"/>
            <a:ext cx="6773863" cy="23764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46166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CFA-45CE-584A-8B62-052D61CCBF25}" type="datetime1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18-11-15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 hasCustomPrompt="1"/>
          </p:nvPr>
        </p:nvSpPr>
        <p:spPr>
          <a:xfrm>
            <a:off x="307974" y="1879297"/>
            <a:ext cx="4541843" cy="1898294"/>
          </a:xfrm>
        </p:spPr>
        <p:txBody>
          <a:bodyPr wrap="square">
            <a:noAutofit/>
          </a:bodyPr>
          <a:lstStyle>
            <a:lvl1pPr marL="0" indent="0" algn="l" rtl="0">
              <a:spcBef>
                <a:spcPts val="0"/>
              </a:spcBef>
              <a:buNone/>
              <a:defRPr lang="sv-SE" sz="2400" b="0" strike="noStrike" cap="none" baseline="0" smtClean="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SciLifeLab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has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been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created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by the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coordinated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br>
              <a:rPr lang="sv-SE" sz="2000" baseline="30000" dirty="0" smtClean="0">
                <a:solidFill>
                  <a:srgbClr val="000000"/>
                </a:solidFill>
                <a:latin typeface="ArialMT"/>
              </a:rPr>
            </a:b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effort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of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four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universities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in Stockholm and Uppsala: Stockholm University, the Karolinska Institutet, KTH Royal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Institute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of Technology and Uppsala University.</a:t>
            </a:r>
          </a:p>
        </p:txBody>
      </p:sp>
      <p:pic>
        <p:nvPicPr>
          <p:cNvPr id="8" name="Bildobjekt 7" descr="universitet_logotyper_liggan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51485" y="332810"/>
            <a:ext cx="3222111" cy="61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587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341748" y="1231602"/>
            <a:ext cx="4038600" cy="4894561"/>
          </a:xfrm>
        </p:spPr>
        <p:txBody>
          <a:bodyPr lIns="0" tIns="0" r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773273" y="1231602"/>
            <a:ext cx="4038600" cy="4894561"/>
          </a:xfrm>
        </p:spPr>
        <p:txBody>
          <a:bodyPr lIns="0" t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18-11-15</a:t>
            </a:fld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18-11-15</a:t>
            </a:fld>
            <a:endParaRPr lang="en-US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46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CFA-45CE-584A-8B62-052D61CCBF25}" type="datetime1">
              <a:rPr lang="sv-SE" smtClean="0"/>
              <a:pPr/>
              <a:t>18-11-15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rubrik 1"/>
          <p:cNvSpPr>
            <a:spLocks noGrp="1"/>
          </p:cNvSpPr>
          <p:nvPr>
            <p:ph type="title"/>
          </p:nvPr>
        </p:nvSpPr>
        <p:spPr>
          <a:xfrm>
            <a:off x="5359156" y="265016"/>
            <a:ext cx="3492590" cy="79339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>
            <a:lvl1pPr algn="r">
              <a:defRPr sz="1500"/>
            </a:lvl1pPr>
          </a:lstStyle>
          <a:p>
            <a:r>
              <a:rPr lang="en-GB" smtClean="0"/>
              <a:t>Click to edit Master title style</a:t>
            </a:r>
            <a:endParaRPr lang="sv-SE" dirty="0"/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3"/>
          </p:nvPr>
        </p:nvSpPr>
        <p:spPr>
          <a:xfrm>
            <a:off x="307975" y="1782810"/>
            <a:ext cx="6773424" cy="1223853"/>
          </a:xfrm>
        </p:spPr>
        <p:txBody>
          <a:bodyPr>
            <a:noAutofit/>
          </a:bodyPr>
          <a:lstStyle>
            <a:lvl1pPr marL="0">
              <a:buNone/>
              <a:defRPr sz="3200" b="1"/>
            </a:lvl1pPr>
            <a:lvl2pPr marL="0">
              <a:buNone/>
              <a:defRPr sz="3200" b="1"/>
            </a:lvl2pPr>
            <a:lvl3pPr marL="0">
              <a:buNone/>
              <a:defRPr sz="3200" b="1"/>
            </a:lvl3pPr>
            <a:lvl4pPr marL="0">
              <a:buNone/>
              <a:defRPr sz="3200" b="1"/>
            </a:lvl4pPr>
            <a:lvl5pPr marL="0">
              <a:buNone/>
              <a:defRPr sz="3200" b="1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/>
          </p:nvPr>
        </p:nvSpPr>
        <p:spPr>
          <a:xfrm>
            <a:off x="307975" y="3283795"/>
            <a:ext cx="6773863" cy="23764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CFA-45CE-584A-8B62-052D61CCBF25}" type="datetime1">
              <a:rPr lang="sv-SE" smtClean="0"/>
              <a:pPr/>
              <a:t>18-11-15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 hasCustomPrompt="1"/>
          </p:nvPr>
        </p:nvSpPr>
        <p:spPr>
          <a:xfrm>
            <a:off x="307974" y="1879297"/>
            <a:ext cx="4541843" cy="1898294"/>
          </a:xfrm>
        </p:spPr>
        <p:txBody>
          <a:bodyPr wrap="square">
            <a:noAutofit/>
          </a:bodyPr>
          <a:lstStyle>
            <a:lvl1pPr marL="0" indent="0" algn="l" rtl="0">
              <a:spcBef>
                <a:spcPts val="0"/>
              </a:spcBef>
              <a:buNone/>
              <a:defRPr lang="sv-SE" sz="2400" b="0" strike="noStrike" cap="none" baseline="0" smtClean="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SciLifeLab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has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been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created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by the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coordinated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br>
              <a:rPr lang="sv-SE" sz="2000" baseline="30000" dirty="0" smtClean="0">
                <a:solidFill>
                  <a:srgbClr val="000000"/>
                </a:solidFill>
                <a:latin typeface="ArialMT"/>
              </a:rPr>
            </a:b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effort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of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four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universities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in Stockholm and Uppsala: Stockholm University, the Karolinska Institutet, KTH Royal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Institute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of Technology and Uppsala University.</a:t>
            </a:r>
          </a:p>
        </p:txBody>
      </p:sp>
      <p:pic>
        <p:nvPicPr>
          <p:cNvPr id="8" name="Bildobjekt 7" descr="universitet_logotyper_liggan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51485" y="332810"/>
            <a:ext cx="3222111" cy="61625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298547" cy="365125"/>
          </a:xfrm>
          <a:prstGeom prst="rect">
            <a:avLst/>
          </a:prstGeom>
        </p:spPr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46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307885" y="207284"/>
            <a:ext cx="8543861" cy="635149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18-11-15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298547" cy="365125"/>
          </a:xfrm>
          <a:prstGeom prst="rect">
            <a:avLst/>
          </a:prstGeom>
        </p:spPr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theme" Target="../theme/theme2.xml"/><Relationship Id="rId7" Type="http://schemas.openxmlformats.org/officeDocument/2006/relationships/image" Target="../media/image2.png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4.xml"/><Relationship Id="rId7" Type="http://schemas.openxmlformats.org/officeDocument/2006/relationships/image" Target="../media/image2.png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theme" Target="../theme/theme5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4.xml"/><Relationship Id="rId2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307886" y="207284"/>
            <a:ext cx="6245313" cy="57208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307886" y="1173870"/>
            <a:ext cx="8543861" cy="495229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307886" y="6356350"/>
            <a:ext cx="2282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4B9720D4-D7AF-7847-888A-53A6BBEAF218}" type="datetimeFigureOut">
              <a:rPr lang="en-US" smtClean="0"/>
              <a:t>18-11-15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199" y="6356350"/>
            <a:ext cx="22985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Rak 10"/>
          <p:cNvCxnSpPr/>
          <p:nvPr/>
        </p:nvCxnSpPr>
        <p:spPr>
          <a:xfrm>
            <a:off x="307886" y="974117"/>
            <a:ext cx="8543861" cy="15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11" descr="SciLifeLab_logotyp_gree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2532" y="233737"/>
            <a:ext cx="1799214" cy="58142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9" descr="pattern_start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2835062"/>
            <a:ext cx="9144000" cy="4022938"/>
          </a:xfrm>
          <a:prstGeom prst="rect">
            <a:avLst/>
          </a:prstGeom>
        </p:spPr>
      </p:pic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307885" y="1785007"/>
            <a:ext cx="6773513" cy="120461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307887" y="2989617"/>
            <a:ext cx="6773512" cy="299053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307886" y="6356350"/>
            <a:ext cx="2282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87D81263-415E-F842-A2D0-D498F08AEC56}" type="datetime1">
              <a:rPr lang="sv-SE" smtClean="0"/>
              <a:pPr/>
              <a:t>18-11-15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sv-SE" dirty="0"/>
          </a:p>
        </p:txBody>
      </p:sp>
      <p:cxnSp>
        <p:nvCxnSpPr>
          <p:cNvPr id="8" name="Rak 7"/>
          <p:cNvCxnSpPr/>
          <p:nvPr/>
        </p:nvCxnSpPr>
        <p:spPr>
          <a:xfrm>
            <a:off x="307886" y="1649586"/>
            <a:ext cx="8543861" cy="15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8" descr="SciLifeLab_logotyp_green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7887" y="358772"/>
            <a:ext cx="3152812" cy="1018840"/>
          </a:xfrm>
          <a:prstGeom prst="rect">
            <a:avLst/>
          </a:prstGeom>
        </p:spPr>
      </p:pic>
      <p:sp>
        <p:nvSpPr>
          <p:cNvPr id="12" name="textruta 11"/>
          <p:cNvSpPr txBox="1"/>
          <p:nvPr/>
        </p:nvSpPr>
        <p:spPr>
          <a:xfrm>
            <a:off x="5695907" y="413741"/>
            <a:ext cx="270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4" r:id="rId3"/>
    <p:sldLayoutId id="2147483675" r:id="rId4"/>
    <p:sldLayoutId id="2147483676" r:id="rId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ktangel 13"/>
          <p:cNvSpPr/>
          <p:nvPr/>
        </p:nvSpPr>
        <p:spPr>
          <a:xfrm>
            <a:off x="0" y="-38266"/>
            <a:ext cx="9144000" cy="6896265"/>
          </a:xfrm>
          <a:prstGeom prst="rect">
            <a:avLst/>
          </a:prstGeom>
          <a:solidFill>
            <a:srgbClr val="88C9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8" name="Rak 7"/>
          <p:cNvCxnSpPr/>
          <p:nvPr/>
        </p:nvCxnSpPr>
        <p:spPr>
          <a:xfrm>
            <a:off x="307886" y="1521741"/>
            <a:ext cx="8543861" cy="1588"/>
          </a:xfrm>
          <a:prstGeom prst="line">
            <a:avLst/>
          </a:pr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ruta 11"/>
          <p:cNvSpPr txBox="1"/>
          <p:nvPr/>
        </p:nvSpPr>
        <p:spPr>
          <a:xfrm>
            <a:off x="5695907" y="413741"/>
            <a:ext cx="270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dirty="0"/>
          </a:p>
        </p:txBody>
      </p:sp>
      <p:pic>
        <p:nvPicPr>
          <p:cNvPr id="17" name="Bildobjekt 16" descr="SciLifeLab_logotyp_whi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2531" y="233737"/>
            <a:ext cx="1799215" cy="581421"/>
          </a:xfrm>
          <a:prstGeom prst="rect">
            <a:avLst/>
          </a:prstGeom>
        </p:spPr>
      </p:pic>
      <p:pic>
        <p:nvPicPr>
          <p:cNvPr id="19" name="Bildobjekt 18" descr="pattern_DNA.png"/>
          <p:cNvPicPr>
            <a:picLocks noChangeAspect="1"/>
          </p:cNvPicPr>
          <p:nvPr/>
        </p:nvPicPr>
        <p:blipFill>
          <a:blip r:embed="rId4"/>
          <a:srcRect l="16309" r="52907" b="38300"/>
          <a:stretch>
            <a:fillRect/>
          </a:stretch>
        </p:blipFill>
        <p:spPr>
          <a:xfrm>
            <a:off x="0" y="2262966"/>
            <a:ext cx="9144000" cy="45950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FFFFFF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FFFFFF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FFFFF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9" descr="pattern_start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2835062"/>
            <a:ext cx="9144000" cy="4022938"/>
          </a:xfrm>
          <a:prstGeom prst="rect">
            <a:avLst/>
          </a:prstGeom>
        </p:spPr>
      </p:pic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307885" y="1785007"/>
            <a:ext cx="6773513" cy="120461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307887" y="2989617"/>
            <a:ext cx="6773512" cy="299053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307886" y="6356350"/>
            <a:ext cx="2282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87D81263-415E-F842-A2D0-D498F08AEC56}" type="datetime1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18-11-15</a:t>
            </a:fld>
            <a:endParaRPr lang="sv-S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sv-SE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Rak 7"/>
          <p:cNvCxnSpPr/>
          <p:nvPr/>
        </p:nvCxnSpPr>
        <p:spPr>
          <a:xfrm>
            <a:off x="307886" y="1649586"/>
            <a:ext cx="8543861" cy="15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8" descr="SciLifeLab_logotyp_green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7887" y="358772"/>
            <a:ext cx="3152812" cy="1018840"/>
          </a:xfrm>
          <a:prstGeom prst="rect">
            <a:avLst/>
          </a:prstGeom>
        </p:spPr>
      </p:pic>
      <p:sp>
        <p:nvSpPr>
          <p:cNvPr id="12" name="textruta 11"/>
          <p:cNvSpPr txBox="1"/>
          <p:nvPr/>
        </p:nvSpPr>
        <p:spPr>
          <a:xfrm>
            <a:off x="5695907" y="413741"/>
            <a:ext cx="270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dirty="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7580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7" r:id="rId3"/>
    <p:sldLayoutId id="2147483678" r:id="rId4"/>
    <p:sldLayoutId id="2147483679" r:id="rId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307886" y="207284"/>
            <a:ext cx="6245313" cy="57208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307886" y="1173870"/>
            <a:ext cx="8543861" cy="495229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307886" y="6356350"/>
            <a:ext cx="2282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4B9720D4-D7AF-7847-888A-53A6BBEAF218}" type="datetimeFigureOut">
              <a:rPr lang="en-US" smtClean="0"/>
              <a:t>18-11-15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199" y="6356350"/>
            <a:ext cx="22985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Rak 10"/>
          <p:cNvCxnSpPr/>
          <p:nvPr/>
        </p:nvCxnSpPr>
        <p:spPr>
          <a:xfrm>
            <a:off x="307886" y="974117"/>
            <a:ext cx="8543861" cy="15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11" descr="SciLifeLab_logotyp_gree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2532" y="233737"/>
            <a:ext cx="1799214" cy="58142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9" descr="pattern_star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35062"/>
            <a:ext cx="9144000" cy="4022938"/>
          </a:xfrm>
          <a:prstGeom prst="rect">
            <a:avLst/>
          </a:prstGeom>
        </p:spPr>
      </p:pic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307885" y="1785007"/>
            <a:ext cx="6773513" cy="120461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307887" y="2989617"/>
            <a:ext cx="6773512" cy="299053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307886" y="6356350"/>
            <a:ext cx="2282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87D81263-415E-F842-A2D0-D498F08AEC56}" type="datetime1">
              <a:rPr lang="sv-SE" smtClean="0"/>
              <a:pPr/>
              <a:t>18-11-15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sv-SE" dirty="0"/>
          </a:p>
        </p:txBody>
      </p:sp>
      <p:cxnSp>
        <p:nvCxnSpPr>
          <p:cNvPr id="8" name="Rak 7"/>
          <p:cNvCxnSpPr/>
          <p:nvPr/>
        </p:nvCxnSpPr>
        <p:spPr>
          <a:xfrm>
            <a:off x="307886" y="1649586"/>
            <a:ext cx="8543861" cy="15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8" descr="SciLifeLab_logotyp_gree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887" y="358772"/>
            <a:ext cx="3152812" cy="1018840"/>
          </a:xfrm>
          <a:prstGeom prst="rect">
            <a:avLst/>
          </a:prstGeom>
        </p:spPr>
      </p:pic>
      <p:sp>
        <p:nvSpPr>
          <p:cNvPr id="12" name="textruta 11"/>
          <p:cNvSpPr txBox="1"/>
          <p:nvPr/>
        </p:nvSpPr>
        <p:spPr>
          <a:xfrm>
            <a:off x="5695907" y="413741"/>
            <a:ext cx="270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ktangel 13"/>
          <p:cNvSpPr/>
          <p:nvPr/>
        </p:nvSpPr>
        <p:spPr>
          <a:xfrm>
            <a:off x="0" y="-38266"/>
            <a:ext cx="9144000" cy="6896265"/>
          </a:xfrm>
          <a:prstGeom prst="rect">
            <a:avLst/>
          </a:prstGeom>
          <a:solidFill>
            <a:srgbClr val="88C9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8" name="Rak 7"/>
          <p:cNvCxnSpPr/>
          <p:nvPr/>
        </p:nvCxnSpPr>
        <p:spPr>
          <a:xfrm>
            <a:off x="307886" y="1521741"/>
            <a:ext cx="8543861" cy="1588"/>
          </a:xfrm>
          <a:prstGeom prst="line">
            <a:avLst/>
          </a:pr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ruta 11"/>
          <p:cNvSpPr txBox="1"/>
          <p:nvPr/>
        </p:nvSpPr>
        <p:spPr>
          <a:xfrm>
            <a:off x="5695907" y="413741"/>
            <a:ext cx="270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dirty="0"/>
          </a:p>
        </p:txBody>
      </p:sp>
      <p:pic>
        <p:nvPicPr>
          <p:cNvPr id="17" name="Bildobjekt 16" descr="SciLifeLab_logotyp_whi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2531" y="233737"/>
            <a:ext cx="1799215" cy="581421"/>
          </a:xfrm>
          <a:prstGeom prst="rect">
            <a:avLst/>
          </a:prstGeom>
        </p:spPr>
      </p:pic>
      <p:pic>
        <p:nvPicPr>
          <p:cNvPr id="19" name="Bildobjekt 18" descr="pattern_DNA.png"/>
          <p:cNvPicPr>
            <a:picLocks noChangeAspect="1"/>
          </p:cNvPicPr>
          <p:nvPr/>
        </p:nvPicPr>
        <p:blipFill>
          <a:blip r:embed="rId4"/>
          <a:srcRect l="16309" r="52907" b="38300"/>
          <a:stretch>
            <a:fillRect/>
          </a:stretch>
        </p:blipFill>
        <p:spPr>
          <a:xfrm>
            <a:off x="0" y="2262966"/>
            <a:ext cx="9144000" cy="45950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FFFFFF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FFFFFF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FFFFF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9" descr="pattern_star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35062"/>
            <a:ext cx="9144000" cy="4022938"/>
          </a:xfrm>
          <a:prstGeom prst="rect">
            <a:avLst/>
          </a:prstGeom>
        </p:spPr>
      </p:pic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307885" y="1785007"/>
            <a:ext cx="6773513" cy="120461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307887" y="2989617"/>
            <a:ext cx="6773512" cy="299053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307886" y="6356350"/>
            <a:ext cx="2282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87D81263-415E-F842-A2D0-D498F08AEC56}" type="datetime1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18-11-15</a:t>
            </a:fld>
            <a:endParaRPr lang="sv-S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sv-SE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Rak 7"/>
          <p:cNvCxnSpPr/>
          <p:nvPr/>
        </p:nvCxnSpPr>
        <p:spPr>
          <a:xfrm>
            <a:off x="307886" y="1649586"/>
            <a:ext cx="8543861" cy="15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8" descr="SciLifeLab_logotyp_gree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887" y="358772"/>
            <a:ext cx="3152812" cy="1018840"/>
          </a:xfrm>
          <a:prstGeom prst="rect">
            <a:avLst/>
          </a:prstGeom>
        </p:spPr>
      </p:pic>
      <p:sp>
        <p:nvSpPr>
          <p:cNvPr id="12" name="textruta 11"/>
          <p:cNvSpPr txBox="1"/>
          <p:nvPr/>
        </p:nvSpPr>
        <p:spPr>
          <a:xfrm>
            <a:off x="5695907" y="413741"/>
            <a:ext cx="270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dirty="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7580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13095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Sequence Quality Assessment</a:t>
            </a:r>
            <a:endParaRPr lang="en-US" sz="4400" dirty="0"/>
          </a:p>
        </p:txBody>
      </p:sp>
      <p:pic>
        <p:nvPicPr>
          <p:cNvPr id="4" name="Picture 3" descr="logga blå text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838" y="363292"/>
            <a:ext cx="1808029" cy="935708"/>
          </a:xfrm>
          <a:prstGeom prst="rect">
            <a:avLst/>
          </a:prstGeom>
        </p:spPr>
      </p:pic>
      <p:pic>
        <p:nvPicPr>
          <p:cNvPr id="5" name="Picture 4" descr="Excelerate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848" y="5590399"/>
            <a:ext cx="2706624" cy="1066800"/>
          </a:xfrm>
          <a:prstGeom prst="rect">
            <a:avLst/>
          </a:prstGeom>
        </p:spPr>
      </p:pic>
      <p:pic>
        <p:nvPicPr>
          <p:cNvPr id="6" name="Picture 5" descr="Elixir-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84" y="5596023"/>
            <a:ext cx="1409700" cy="106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118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quantity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Too little data:</a:t>
            </a:r>
          </a:p>
          <a:p>
            <a:pPr lvl="1"/>
            <a:r>
              <a:rPr lang="en-US" dirty="0" smtClean="0"/>
              <a:t>More sequencing required.</a:t>
            </a:r>
          </a:p>
          <a:p>
            <a:endParaRPr lang="en-US" dirty="0"/>
          </a:p>
          <a:p>
            <a:r>
              <a:rPr lang="en-US" dirty="0" smtClean="0"/>
              <a:t>Too much data:</a:t>
            </a:r>
          </a:p>
          <a:p>
            <a:pPr lvl="1"/>
            <a:r>
              <a:rPr lang="en-US" dirty="0" smtClean="0"/>
              <a:t>Above 200X coverage is considered extreme.</a:t>
            </a:r>
          </a:p>
          <a:p>
            <a:pPr lvl="1"/>
            <a:r>
              <a:rPr lang="en-US" dirty="0" smtClean="0"/>
              <a:t>Increased computation time and resources.</a:t>
            </a:r>
          </a:p>
          <a:p>
            <a:pPr lvl="1"/>
            <a:r>
              <a:rPr lang="en-US" dirty="0" smtClean="0"/>
              <a:t>Assemblies become more fragmented and inaccurate. 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427827" y="4241964"/>
            <a:ext cx="3868817" cy="1048084"/>
            <a:chOff x="427827" y="4531890"/>
            <a:chExt cx="3868817" cy="1048084"/>
          </a:xfrm>
        </p:grpSpPr>
        <p:sp>
          <p:nvSpPr>
            <p:cNvPr id="4" name="Rectangle 3"/>
            <p:cNvSpPr/>
            <p:nvPr/>
          </p:nvSpPr>
          <p:spPr>
            <a:xfrm>
              <a:off x="427827" y="4531890"/>
              <a:ext cx="2954417" cy="1336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80227" y="4684290"/>
              <a:ext cx="2954417" cy="1336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32627" y="4836690"/>
              <a:ext cx="2954417" cy="1336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85027" y="4989090"/>
              <a:ext cx="2954417" cy="1336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037427" y="5141490"/>
              <a:ext cx="2954417" cy="1336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89827" y="5293890"/>
              <a:ext cx="2954417" cy="1336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342227" y="5446290"/>
              <a:ext cx="2954417" cy="1336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764632" y="4836690"/>
              <a:ext cx="160421" cy="152400"/>
            </a:xfrm>
            <a:prstGeom prst="rect">
              <a:avLst/>
            </a:prstGeom>
            <a:solidFill>
              <a:srgbClr val="FF66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748448" y="5283186"/>
              <a:ext cx="160421" cy="152400"/>
            </a:xfrm>
            <a:prstGeom prst="rect">
              <a:avLst/>
            </a:prstGeom>
            <a:solidFill>
              <a:srgbClr val="FF66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197692" y="4201864"/>
            <a:ext cx="4783217" cy="1962484"/>
            <a:chOff x="4197692" y="4491790"/>
            <a:chExt cx="4783217" cy="1962484"/>
          </a:xfrm>
        </p:grpSpPr>
        <p:sp>
          <p:nvSpPr>
            <p:cNvPr id="19" name="Rectangle 18"/>
            <p:cNvSpPr/>
            <p:nvPr/>
          </p:nvSpPr>
          <p:spPr>
            <a:xfrm>
              <a:off x="4197692" y="4491790"/>
              <a:ext cx="2954417" cy="1336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350092" y="4644190"/>
              <a:ext cx="2954417" cy="1336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502492" y="4796590"/>
              <a:ext cx="2954417" cy="1336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654892" y="4948990"/>
              <a:ext cx="2954417" cy="1336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07292" y="5101390"/>
              <a:ext cx="2954417" cy="1336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959692" y="5253790"/>
              <a:ext cx="2954417" cy="1336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112092" y="5406190"/>
              <a:ext cx="2954417" cy="1336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264492" y="5558590"/>
              <a:ext cx="2954417" cy="1336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416892" y="5710990"/>
              <a:ext cx="2954417" cy="1336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569292" y="5863390"/>
              <a:ext cx="2954417" cy="1336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721692" y="6015790"/>
              <a:ext cx="2954417" cy="1336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874092" y="6168190"/>
              <a:ext cx="2954417" cy="1336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026492" y="6320590"/>
              <a:ext cx="2954417" cy="1336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488888" y="4641522"/>
              <a:ext cx="160421" cy="152400"/>
            </a:xfrm>
            <a:prstGeom prst="rect">
              <a:avLst/>
            </a:prstGeom>
            <a:solidFill>
              <a:srgbClr val="FF66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494240" y="5088018"/>
              <a:ext cx="160421" cy="152400"/>
            </a:xfrm>
            <a:prstGeom prst="rect">
              <a:avLst/>
            </a:prstGeom>
            <a:solidFill>
              <a:srgbClr val="FF66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507608" y="5716314"/>
              <a:ext cx="160421" cy="152400"/>
            </a:xfrm>
            <a:prstGeom prst="rect">
              <a:avLst/>
            </a:prstGeom>
            <a:solidFill>
              <a:srgbClr val="FF66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507608" y="6291138"/>
              <a:ext cx="160421" cy="152400"/>
            </a:xfrm>
            <a:prstGeom prst="rect">
              <a:avLst/>
            </a:prstGeom>
            <a:solidFill>
              <a:srgbClr val="FF66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876712" y="4780554"/>
              <a:ext cx="160421" cy="152400"/>
            </a:xfrm>
            <a:prstGeom prst="rect">
              <a:avLst/>
            </a:prstGeom>
            <a:solidFill>
              <a:srgbClr val="FF66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598584" y="5422218"/>
              <a:ext cx="160421" cy="152400"/>
            </a:xfrm>
            <a:prstGeom prst="rect">
              <a:avLst/>
            </a:prstGeom>
            <a:solidFill>
              <a:srgbClr val="FF66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443368" y="4940970"/>
              <a:ext cx="160421" cy="152400"/>
            </a:xfrm>
            <a:prstGeom prst="rect">
              <a:avLst/>
            </a:prstGeom>
            <a:solidFill>
              <a:srgbClr val="FF66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085032" y="5542530"/>
              <a:ext cx="160421" cy="152400"/>
            </a:xfrm>
            <a:prstGeom prst="rect">
              <a:avLst/>
            </a:prstGeom>
            <a:solidFill>
              <a:srgbClr val="FF66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8085032" y="6144090"/>
              <a:ext cx="160421" cy="152400"/>
            </a:xfrm>
            <a:prstGeom prst="rect">
              <a:avLst/>
            </a:prstGeom>
            <a:solidFill>
              <a:srgbClr val="FF66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7441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Subsampling and 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smtClean="0"/>
              <a:t>Short </a:t>
            </a:r>
            <a:r>
              <a:rPr lang="en-US" smtClean="0"/>
              <a:t>reads (easy):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/>
              <a:t>Use a random fraction of the reads maintaining read pairing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  <a:p>
            <a:pPr lvl="2"/>
            <a:r>
              <a:rPr lang="en-US" dirty="0"/>
              <a:t>E.g. Use the same seed (-s) and give the fraction (0.1) in </a:t>
            </a:r>
            <a:r>
              <a:rPr lang="en-US" dirty="0" err="1"/>
              <a:t>Seqtk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err="1">
                <a:latin typeface="Courier"/>
                <a:cs typeface="Courier"/>
              </a:rPr>
              <a:t>seqtk</a:t>
            </a:r>
            <a:r>
              <a:rPr lang="en-US" b="1" dirty="0">
                <a:latin typeface="Courier"/>
                <a:cs typeface="Courier"/>
              </a:rPr>
              <a:t> sample 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-s100</a:t>
            </a:r>
            <a:r>
              <a:rPr lang="en-US" b="1" dirty="0">
                <a:latin typeface="Courier"/>
                <a:cs typeface="Courier"/>
              </a:rPr>
              <a:t> read1.fq 0.1 &gt; sub1.fq</a:t>
            </a:r>
            <a:br>
              <a:rPr lang="en-US" b="1" dirty="0">
                <a:latin typeface="Courier"/>
                <a:cs typeface="Courier"/>
              </a:rPr>
            </a:br>
            <a:r>
              <a:rPr lang="en-US" b="1" dirty="0" err="1">
                <a:latin typeface="Courier"/>
                <a:cs typeface="Courier"/>
              </a:rPr>
              <a:t>seqtk</a:t>
            </a:r>
            <a:r>
              <a:rPr lang="en-US" b="1" dirty="0">
                <a:latin typeface="Courier"/>
                <a:cs typeface="Courier"/>
              </a:rPr>
              <a:t> sample 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-s100</a:t>
            </a:r>
            <a:r>
              <a:rPr lang="en-US" b="1" dirty="0">
                <a:latin typeface="Courier"/>
                <a:cs typeface="Courier"/>
              </a:rPr>
              <a:t> read2.fq 0.1 &gt; sub2.</a:t>
            </a:r>
            <a:r>
              <a:rPr lang="en-US" b="1" dirty="0" smtClean="0">
                <a:latin typeface="Courier"/>
                <a:cs typeface="Courier"/>
              </a:rPr>
              <a:t>fq</a:t>
            </a:r>
            <a:br>
              <a:rPr lang="en-US" b="1" dirty="0" smtClean="0">
                <a:latin typeface="Courier"/>
                <a:cs typeface="Courier"/>
              </a:rPr>
            </a:br>
            <a:endParaRPr lang="en-US" b="1" dirty="0">
              <a:latin typeface="Courier"/>
              <a:cs typeface="Courier"/>
            </a:endParaRPr>
          </a:p>
          <a:p>
            <a:pPr lvl="1"/>
            <a:r>
              <a:rPr lang="en-US" dirty="0">
                <a:cs typeface="Courier"/>
              </a:rPr>
              <a:t>Normalize uneven coverage (e.g. </a:t>
            </a:r>
            <a:r>
              <a:rPr lang="en-US" dirty="0" err="1">
                <a:cs typeface="Courier"/>
              </a:rPr>
              <a:t>bbnorm</a:t>
            </a:r>
            <a:r>
              <a:rPr lang="en-US" dirty="0" smtClean="0">
                <a:cs typeface="Courier"/>
              </a:rPr>
              <a:t>)</a:t>
            </a:r>
            <a:br>
              <a:rPr lang="en-US" dirty="0" smtClean="0">
                <a:cs typeface="Courier"/>
              </a:rPr>
            </a:br>
            <a:endParaRPr lang="en-US" dirty="0" smtClean="0">
              <a:cs typeface="Courier"/>
            </a:endParaRPr>
          </a:p>
          <a:p>
            <a:pPr lvl="2"/>
            <a:r>
              <a:rPr lang="en-US" b="1" dirty="0" err="1">
                <a:latin typeface="Courier"/>
                <a:cs typeface="Courier"/>
              </a:rPr>
              <a:t>bbnorm.sh</a:t>
            </a:r>
            <a:r>
              <a:rPr lang="en-US" b="1" dirty="0">
                <a:latin typeface="Courier"/>
                <a:cs typeface="Courier"/>
              </a:rPr>
              <a:t> in=read_1.fastq in2=read_2.fastq out=normalized_1.fastq out2=normalized_2.fastq target=100 min=</a:t>
            </a:r>
            <a:r>
              <a:rPr lang="en-US" b="1" dirty="0" smtClean="0">
                <a:latin typeface="Courier"/>
                <a:cs typeface="Courier"/>
              </a:rPr>
              <a:t>5</a:t>
            </a:r>
            <a:endParaRPr lang="en-US" b="1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187025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Subsampling and Normalization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t="-40896" b="-40896"/>
          <a:stretch>
            <a:fillRect/>
          </a:stretch>
        </p:blipFill>
        <p:spPr/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-40896" b="-40896"/>
          <a:stretch>
            <a:fillRect/>
          </a:stretch>
        </p:blipFill>
        <p:spPr/>
      </p:pic>
      <p:sp>
        <p:nvSpPr>
          <p:cNvPr id="4" name="TextBox 3"/>
          <p:cNvSpPr txBox="1"/>
          <p:nvPr/>
        </p:nvSpPr>
        <p:spPr>
          <a:xfrm>
            <a:off x="4125671" y="6459439"/>
            <a:ext cx="4850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ivory.idyll.org</a:t>
            </a:r>
            <a:r>
              <a:rPr lang="en-US" dirty="0"/>
              <a:t>/blog/what-is-</a:t>
            </a:r>
            <a:r>
              <a:rPr lang="en-US" dirty="0" err="1"/>
              <a:t>diginorm.html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6032728" y="4776785"/>
            <a:ext cx="96634" cy="49700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1588107" y="4776785"/>
            <a:ext cx="96634" cy="49700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05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Subsampling and 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Long reads (trickier):</a:t>
            </a:r>
          </a:p>
          <a:p>
            <a:endParaRPr lang="en-US" dirty="0" smtClean="0"/>
          </a:p>
          <a:p>
            <a:pPr lvl="1"/>
            <a:r>
              <a:rPr lang="en-US" dirty="0" smtClean="0">
                <a:latin typeface="+mn-lt"/>
                <a:cs typeface="Courier"/>
              </a:rPr>
              <a:t>Want longest reads for contiguity.</a:t>
            </a:r>
          </a:p>
          <a:p>
            <a:pPr lvl="1"/>
            <a:endParaRPr lang="en-US" dirty="0" smtClean="0">
              <a:latin typeface="+mn-lt"/>
              <a:cs typeface="Courier"/>
            </a:endParaRPr>
          </a:p>
          <a:p>
            <a:pPr lvl="1"/>
            <a:r>
              <a:rPr lang="en-US" dirty="0" smtClean="0">
                <a:latin typeface="+mn-lt"/>
                <a:cs typeface="Courier"/>
              </a:rPr>
              <a:t>Want shortest reads for even coverage (consensus accuracy).</a:t>
            </a:r>
          </a:p>
          <a:p>
            <a:pPr lvl="1"/>
            <a:endParaRPr lang="en-US" dirty="0" smtClean="0">
              <a:latin typeface="+mn-lt"/>
              <a:cs typeface="Courier"/>
            </a:endParaRPr>
          </a:p>
          <a:p>
            <a:pPr lvl="1"/>
            <a:r>
              <a:rPr lang="en-US" b="1" dirty="0" err="1" smtClean="0"/>
              <a:t>Canu</a:t>
            </a:r>
            <a:r>
              <a:rPr lang="en-US" dirty="0" smtClean="0"/>
              <a:t> </a:t>
            </a:r>
            <a:r>
              <a:rPr lang="en-US" dirty="0"/>
              <a:t>can use weighted subsampling</a:t>
            </a:r>
          </a:p>
          <a:p>
            <a:pPr lvl="2"/>
            <a:endParaRPr lang="en-US" b="1" dirty="0" smtClean="0">
              <a:latin typeface="Courier"/>
              <a:cs typeface="Courier"/>
            </a:endParaRPr>
          </a:p>
          <a:p>
            <a:pPr lvl="2"/>
            <a:r>
              <a:rPr lang="en-US" b="1" dirty="0" err="1" smtClean="0">
                <a:latin typeface="Courier"/>
                <a:cs typeface="Courier"/>
              </a:rPr>
              <a:t>readSamplingCoverage</a:t>
            </a:r>
            <a:r>
              <a:rPr lang="en-US" b="1" dirty="0">
                <a:latin typeface="Courier"/>
                <a:cs typeface="Courier"/>
              </a:rPr>
              <a:t>=1000 </a:t>
            </a:r>
            <a:r>
              <a:rPr lang="en-US" b="1" dirty="0" err="1">
                <a:latin typeface="Courier"/>
                <a:cs typeface="Courier"/>
              </a:rPr>
              <a:t>readSamplingBias</a:t>
            </a:r>
            <a:r>
              <a:rPr lang="en-US" b="1" dirty="0">
                <a:latin typeface="Courier"/>
                <a:cs typeface="Courier"/>
              </a:rPr>
              <a:t>=</a:t>
            </a:r>
            <a:r>
              <a:rPr lang="en-US" b="1" dirty="0" smtClean="0">
                <a:latin typeface="Courier"/>
                <a:cs typeface="Courier"/>
              </a:rPr>
              <a:t>0</a:t>
            </a:r>
          </a:p>
          <a:p>
            <a:pPr lvl="2"/>
            <a:endParaRPr lang="en-US" dirty="0" smtClean="0">
              <a:cs typeface="Courier"/>
            </a:endParaRPr>
          </a:p>
          <a:p>
            <a:pPr lvl="2"/>
            <a:r>
              <a:rPr lang="en-US" dirty="0" smtClean="0">
                <a:cs typeface="Courier"/>
              </a:rPr>
              <a:t>Initial </a:t>
            </a:r>
            <a:r>
              <a:rPr lang="en-US" dirty="0">
                <a:cs typeface="Courier"/>
              </a:rPr>
              <a:t>coverage is high as subsequent processing reduces coverage</a:t>
            </a:r>
            <a:r>
              <a:rPr lang="en-US" dirty="0" smtClean="0">
                <a:cs typeface="Courier"/>
              </a:rPr>
              <a:t>.</a:t>
            </a:r>
            <a:endParaRPr lang="en-US" dirty="0">
              <a:latin typeface="+mn-lt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591534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your data is complete.</a:t>
            </a:r>
          </a:p>
          <a:p>
            <a:pPr lvl="1"/>
            <a:r>
              <a:rPr lang="en-US" dirty="0" smtClean="0"/>
              <a:t>Checksums</a:t>
            </a:r>
          </a:p>
          <a:p>
            <a:pPr lvl="1"/>
            <a:endParaRPr lang="en-US" dirty="0"/>
          </a:p>
          <a:p>
            <a:r>
              <a:rPr lang="en-US" dirty="0" smtClean="0"/>
              <a:t>Check your data is valid.</a:t>
            </a:r>
          </a:p>
          <a:p>
            <a:pPr lvl="1"/>
            <a:r>
              <a:rPr lang="en-US" dirty="0" smtClean="0"/>
              <a:t>Format</a:t>
            </a:r>
          </a:p>
          <a:p>
            <a:pPr lvl="1"/>
            <a:r>
              <a:rPr lang="en-US" dirty="0" smtClean="0"/>
              <a:t>Metadata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Check coverage.</a:t>
            </a:r>
          </a:p>
          <a:p>
            <a:pPr lvl="1"/>
            <a:r>
              <a:rPr lang="en-US" dirty="0" smtClean="0"/>
              <a:t>More sequence?</a:t>
            </a:r>
          </a:p>
          <a:p>
            <a:pPr lvl="1"/>
            <a:r>
              <a:rPr lang="en-US" dirty="0" smtClean="0"/>
              <a:t>Less sequence?</a:t>
            </a:r>
          </a:p>
          <a:p>
            <a:pPr lvl="2"/>
            <a:r>
              <a:rPr lang="en-US" dirty="0" smtClean="0"/>
              <a:t>Subsample?</a:t>
            </a:r>
          </a:p>
          <a:p>
            <a:pPr lvl="2"/>
            <a:r>
              <a:rPr lang="en-US" dirty="0" smtClean="0"/>
              <a:t>Normalize?</a:t>
            </a:r>
          </a:p>
        </p:txBody>
      </p:sp>
    </p:spTree>
    <p:extLst>
      <p:ext uri="{BB962C8B-B14F-4D97-AF65-F5344CB8AC3E}">
        <p14:creationId xmlns:p14="http://schemas.microsoft.com/office/powerpoint/2010/main" val="4104262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Assessment of Sequences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Verdana"/>
                <a:cs typeface="Verdana"/>
              </a:rPr>
              <a:t>Why does quality assessment matter?</a:t>
            </a:r>
          </a:p>
          <a:p>
            <a:pPr lvl="1"/>
            <a:endParaRPr lang="en-US" sz="2800" dirty="0" smtClean="0">
              <a:latin typeface="Verdana"/>
              <a:cs typeface="Verdana"/>
            </a:endParaRPr>
          </a:p>
          <a:p>
            <a:pPr lvl="1"/>
            <a:r>
              <a:rPr lang="en-US" sz="2800" dirty="0" smtClean="0">
                <a:latin typeface="Verdana"/>
                <a:cs typeface="Verdana"/>
              </a:rPr>
              <a:t>DNA -&gt; Data = lots of processes</a:t>
            </a:r>
            <a:br>
              <a:rPr lang="en-US" sz="2800" dirty="0" smtClean="0">
                <a:latin typeface="Verdana"/>
                <a:cs typeface="Verdana"/>
              </a:rPr>
            </a:br>
            <a:r>
              <a:rPr lang="en-US" sz="2800" dirty="0" smtClean="0">
                <a:latin typeface="Verdana"/>
                <a:cs typeface="Verdana"/>
              </a:rPr>
              <a:t>         </a:t>
            </a:r>
            <a:r>
              <a:rPr lang="en-US" sz="2800" dirty="0">
                <a:latin typeface="Verdana"/>
                <a:cs typeface="Verdana"/>
              </a:rPr>
              <a:t/>
            </a:r>
            <a:br>
              <a:rPr lang="en-US" sz="2800" dirty="0">
                <a:latin typeface="Verdana"/>
                <a:cs typeface="Verdana"/>
              </a:rPr>
            </a:br>
            <a:r>
              <a:rPr lang="en-US" sz="2800" dirty="0" smtClean="0">
                <a:latin typeface="Verdana"/>
                <a:cs typeface="Verdana"/>
              </a:rPr>
              <a:t>          =&gt; Errors can be introduced</a:t>
            </a:r>
          </a:p>
          <a:p>
            <a:pPr lvl="1"/>
            <a:endParaRPr lang="en-US" sz="2800" dirty="0">
              <a:latin typeface="Verdana"/>
              <a:cs typeface="Verdana"/>
            </a:endParaRPr>
          </a:p>
          <a:p>
            <a:pPr lvl="1"/>
            <a:r>
              <a:rPr lang="en-US" sz="2800" dirty="0" smtClean="0">
                <a:latin typeface="Verdana"/>
                <a:cs typeface="Verdana"/>
              </a:rPr>
              <a:t>Poor understanding of the data </a:t>
            </a:r>
            <a:br>
              <a:rPr lang="en-US" sz="2800" dirty="0" smtClean="0">
                <a:latin typeface="Verdana"/>
                <a:cs typeface="Verdana"/>
              </a:rPr>
            </a:br>
            <a:r>
              <a:rPr lang="en-US" sz="2800" dirty="0" smtClean="0">
                <a:latin typeface="Verdana"/>
                <a:cs typeface="Verdana"/>
              </a:rPr>
              <a:t/>
            </a:r>
            <a:br>
              <a:rPr lang="en-US" sz="2800" dirty="0" smtClean="0">
                <a:latin typeface="Verdana"/>
                <a:cs typeface="Verdana"/>
              </a:rPr>
            </a:br>
            <a:r>
              <a:rPr lang="en-US" sz="2800" dirty="0" smtClean="0">
                <a:latin typeface="Verdana"/>
                <a:cs typeface="Verdana"/>
              </a:rPr>
              <a:t>          =&gt; Poor Assembly</a:t>
            </a:r>
            <a:endParaRPr lang="en-US" sz="2800" dirty="0">
              <a:latin typeface="Verdana"/>
              <a:cs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559E-659B-7D42-9579-E9F6A9604E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20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of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Data corruption </a:t>
            </a:r>
          </a:p>
          <a:p>
            <a:r>
              <a:rPr lang="en-US" sz="2800" dirty="0" smtClean="0"/>
              <a:t>Unexpected data</a:t>
            </a:r>
          </a:p>
          <a:p>
            <a:r>
              <a:rPr lang="en-US" sz="2800" dirty="0" smtClean="0"/>
              <a:t>Missing data</a:t>
            </a:r>
          </a:p>
          <a:p>
            <a:r>
              <a:rPr lang="en-US" sz="2800" dirty="0" smtClean="0"/>
              <a:t>Too little sequence data</a:t>
            </a:r>
          </a:p>
          <a:p>
            <a:r>
              <a:rPr lang="en-US" sz="2800" dirty="0" smtClean="0"/>
              <a:t>Too much sequence data</a:t>
            </a:r>
          </a:p>
          <a:p>
            <a:r>
              <a:rPr lang="en-US" sz="2800" dirty="0" smtClean="0"/>
              <a:t>Contamination</a:t>
            </a:r>
          </a:p>
          <a:p>
            <a:r>
              <a:rPr lang="en-US" sz="2800" dirty="0" smtClean="0"/>
              <a:t>Duplication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29059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corruption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Occurs:</a:t>
            </a:r>
          </a:p>
          <a:p>
            <a:pPr lvl="1"/>
            <a:r>
              <a:rPr lang="en-US" sz="2800" dirty="0" smtClean="0"/>
              <a:t>Process failure ( software / hardware crash )</a:t>
            </a:r>
          </a:p>
          <a:p>
            <a:pPr lvl="1"/>
            <a:r>
              <a:rPr lang="en-US" sz="2800" dirty="0" smtClean="0"/>
              <a:t>Incorrect processing</a:t>
            </a:r>
          </a:p>
          <a:p>
            <a:pPr lvl="1"/>
            <a:endParaRPr lang="en-US" sz="2800" dirty="0"/>
          </a:p>
          <a:p>
            <a:r>
              <a:rPr lang="en-US" sz="2800" dirty="0" smtClean="0"/>
              <a:t>Integrity:</a:t>
            </a:r>
          </a:p>
          <a:p>
            <a:pPr lvl="1"/>
            <a:r>
              <a:rPr lang="en-US" sz="2800" dirty="0" smtClean="0"/>
              <a:t>Checksums</a:t>
            </a:r>
          </a:p>
          <a:p>
            <a:pPr lvl="1"/>
            <a:r>
              <a:rPr lang="en-US" sz="2800" dirty="0" smtClean="0"/>
              <a:t>Format validation</a:t>
            </a:r>
          </a:p>
          <a:p>
            <a:pPr lvl="1"/>
            <a:r>
              <a:rPr lang="en-US" sz="2800" dirty="0" smtClean="0"/>
              <a:t>Metadata analysis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40601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Checksums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Checksums ensure data are consistent.</a:t>
            </a:r>
          </a:p>
          <a:p>
            <a:pPr lvl="1"/>
            <a:r>
              <a:rPr lang="en-US" sz="2400" dirty="0" smtClean="0"/>
              <a:t>MD5</a:t>
            </a:r>
          </a:p>
          <a:p>
            <a:pPr lvl="2"/>
            <a:r>
              <a:rPr lang="en-US" sz="1800" b="1" dirty="0" smtClean="0">
                <a:latin typeface="Courier"/>
                <a:cs typeface="Courier"/>
              </a:rPr>
              <a:t>$ md5sum file1.fastq.gz # before</a:t>
            </a:r>
            <a:br>
              <a:rPr lang="en-US" sz="1800" b="1" dirty="0" smtClean="0">
                <a:latin typeface="Courier"/>
                <a:cs typeface="Courier"/>
              </a:rPr>
            </a:br>
            <a:r>
              <a:rPr lang="en-US" sz="1800" dirty="0" smtClean="0">
                <a:latin typeface="Courier"/>
                <a:cs typeface="Courier"/>
              </a:rPr>
              <a:t>823fc8b0ca72c6e9bd8c5dcb0a66ce9b	file1.fastq.gz </a:t>
            </a:r>
          </a:p>
          <a:p>
            <a:pPr lvl="2"/>
            <a:r>
              <a:rPr lang="en-US" sz="1800" b="1" dirty="0" smtClean="0">
                <a:latin typeface="Courier"/>
                <a:cs typeface="Courier"/>
              </a:rPr>
              <a:t>$ md5sum -c checksums.md5 # after</a:t>
            </a:r>
            <a:br>
              <a:rPr lang="en-US" sz="1800" b="1" dirty="0" smtClean="0">
                <a:latin typeface="Courier"/>
                <a:cs typeface="Courier"/>
              </a:rPr>
            </a:br>
            <a:r>
              <a:rPr lang="en-US" sz="1800" dirty="0" smtClean="0">
                <a:latin typeface="Courier"/>
                <a:cs typeface="Courier"/>
              </a:rPr>
              <a:t>file1.fastq.gz: OK </a:t>
            </a:r>
            <a:br>
              <a:rPr lang="en-US" sz="1800" dirty="0" smtClean="0">
                <a:latin typeface="Courier"/>
                <a:cs typeface="Courier"/>
              </a:rPr>
            </a:br>
            <a:r>
              <a:rPr lang="en-US" sz="1800" dirty="0" smtClean="0">
                <a:latin typeface="Courier"/>
                <a:cs typeface="Courier"/>
              </a:rPr>
              <a:t>file2.fastq.gz: OK </a:t>
            </a:r>
            <a:br>
              <a:rPr lang="en-US" sz="1800" dirty="0" smtClean="0">
                <a:latin typeface="Courier"/>
                <a:cs typeface="Courier"/>
              </a:rPr>
            </a:br>
            <a:r>
              <a:rPr lang="en-US" sz="1800" dirty="0" smtClean="0">
                <a:latin typeface="Courier"/>
                <a:cs typeface="Courier"/>
              </a:rPr>
              <a:t>file3.fastq.gz: FAILED </a:t>
            </a:r>
            <a:br>
              <a:rPr lang="en-US" sz="1800" dirty="0" smtClean="0">
                <a:latin typeface="Courier"/>
                <a:cs typeface="Courier"/>
              </a:rPr>
            </a:br>
            <a:r>
              <a:rPr lang="en-US" sz="1800" dirty="0" smtClean="0">
                <a:latin typeface="Courier"/>
                <a:cs typeface="Courier"/>
              </a:rPr>
              <a:t>md5sum: WARNING: 1 of 3 computed checksums did NOT match 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Calculate file checksums </a:t>
            </a:r>
            <a:r>
              <a:rPr lang="en-US" sz="2400" u="sng" dirty="0" smtClean="0"/>
              <a:t>before</a:t>
            </a:r>
            <a:r>
              <a:rPr lang="en-US" sz="2400" dirty="0" smtClean="0"/>
              <a:t> transfer.</a:t>
            </a:r>
          </a:p>
          <a:p>
            <a:pPr lvl="1"/>
            <a:r>
              <a:rPr lang="en-US" sz="2400" dirty="0" smtClean="0"/>
              <a:t>Verify checksums against the transferred files </a:t>
            </a:r>
            <a:r>
              <a:rPr lang="en-US" sz="2400" u="sng" dirty="0" smtClean="0"/>
              <a:t>after</a:t>
            </a:r>
            <a:r>
              <a:rPr lang="en-US" sz="2400" dirty="0" smtClean="0"/>
              <a:t> the transfer.</a:t>
            </a:r>
          </a:p>
        </p:txBody>
      </p:sp>
    </p:spTree>
    <p:extLst>
      <p:ext uri="{BB962C8B-B14F-4D97-AF65-F5344CB8AC3E}">
        <p14:creationId xmlns:p14="http://schemas.microsoft.com/office/powerpoint/2010/main" val="3404172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Understand common file formats</a:t>
            </a:r>
          </a:p>
          <a:p>
            <a:pPr lvl="1"/>
            <a:r>
              <a:rPr lang="en-US" sz="2800" dirty="0" err="1" smtClean="0"/>
              <a:t>Fastq</a:t>
            </a:r>
            <a:endParaRPr lang="en-US" sz="2800" dirty="0" smtClean="0"/>
          </a:p>
          <a:p>
            <a:pPr lvl="1"/>
            <a:r>
              <a:rPr lang="en-US" sz="2800" dirty="0" err="1" smtClean="0"/>
              <a:t>Fasta</a:t>
            </a:r>
            <a:endParaRPr lang="en-US" sz="2800" dirty="0" smtClean="0"/>
          </a:p>
          <a:p>
            <a:pPr lvl="1"/>
            <a:r>
              <a:rPr lang="en-US" sz="2800" dirty="0" smtClean="0"/>
              <a:t>SAM/BAM</a:t>
            </a:r>
          </a:p>
          <a:p>
            <a:pPr lvl="1"/>
            <a:r>
              <a:rPr lang="en-US" sz="2800" dirty="0" smtClean="0"/>
              <a:t>HDF5 ( and Fast5 )</a:t>
            </a:r>
          </a:p>
          <a:p>
            <a:pPr lvl="1"/>
            <a:r>
              <a:rPr lang="en-US" sz="2800" dirty="0" smtClean="0"/>
              <a:t>GFA</a:t>
            </a:r>
          </a:p>
          <a:p>
            <a:endParaRPr lang="en-US" sz="2800" dirty="0"/>
          </a:p>
          <a:p>
            <a:r>
              <a:rPr lang="en-US" sz="2800" dirty="0" smtClean="0"/>
              <a:t>Understand the meta data. </a:t>
            </a:r>
          </a:p>
          <a:p>
            <a:pPr lvl="1"/>
            <a:r>
              <a:rPr lang="en-US" sz="2800" dirty="0"/>
              <a:t>Description: https://</a:t>
            </a:r>
            <a:r>
              <a:rPr lang="en-US" sz="2800" dirty="0" err="1"/>
              <a:t>github.com</a:t>
            </a:r>
            <a:r>
              <a:rPr lang="en-US" sz="2800" dirty="0"/>
              <a:t>/</a:t>
            </a:r>
            <a:r>
              <a:rPr lang="en-US" sz="2800" dirty="0" err="1"/>
              <a:t>NBISweden</a:t>
            </a:r>
            <a:r>
              <a:rPr lang="en-US" sz="2800" dirty="0"/>
              <a:t>/workshop-</a:t>
            </a:r>
            <a:r>
              <a:rPr lang="en-US" sz="2800" dirty="0" err="1"/>
              <a:t>genome_assembly</a:t>
            </a:r>
            <a:r>
              <a:rPr lang="en-US" sz="2800" dirty="0"/>
              <a:t>/wiki</a:t>
            </a:r>
          </a:p>
        </p:txBody>
      </p:sp>
    </p:spTree>
    <p:extLst>
      <p:ext uri="{BB962C8B-B14F-4D97-AF65-F5344CB8AC3E}">
        <p14:creationId xmlns:p14="http://schemas.microsoft.com/office/powerpoint/2010/main" val="828521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of 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number of times each base in the genome is covered by a read.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33" y="2579077"/>
            <a:ext cx="8600314" cy="330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607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of 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What depth of coverage do I want?</a:t>
            </a:r>
          </a:p>
          <a:p>
            <a:pPr lvl="1"/>
            <a:r>
              <a:rPr lang="en-US" sz="2800" dirty="0" err="1" smtClean="0"/>
              <a:t>Illumina</a:t>
            </a:r>
            <a:r>
              <a:rPr lang="en-US" sz="2800" dirty="0" smtClean="0"/>
              <a:t>: 50x ~ 150x</a:t>
            </a:r>
            <a:endParaRPr lang="en-US" sz="2800" dirty="0"/>
          </a:p>
          <a:p>
            <a:pPr lvl="1"/>
            <a:r>
              <a:rPr lang="en-US" sz="2800" dirty="0" err="1" smtClean="0"/>
              <a:t>PacBio</a:t>
            </a:r>
            <a:r>
              <a:rPr lang="en-US" sz="2800" dirty="0" smtClean="0"/>
              <a:t>: 15x ~ 50x  (15x &gt; 10kbp)</a:t>
            </a:r>
          </a:p>
          <a:p>
            <a:pPr lvl="1"/>
            <a:r>
              <a:rPr lang="en-US" sz="2800" dirty="0" smtClean="0"/>
              <a:t>Oxford </a:t>
            </a:r>
            <a:r>
              <a:rPr lang="en-US" sz="2800" dirty="0" err="1" smtClean="0"/>
              <a:t>Nanopore</a:t>
            </a:r>
            <a:r>
              <a:rPr lang="en-US" sz="2800" dirty="0" smtClean="0"/>
              <a:t>: 15x ~ </a:t>
            </a:r>
            <a:r>
              <a:rPr lang="en-US" sz="2800" dirty="0"/>
              <a:t>50x  (15x &gt; 10kbp)</a:t>
            </a:r>
            <a:endParaRPr lang="en-US" sz="2800" dirty="0" smtClean="0"/>
          </a:p>
          <a:p>
            <a:pPr lvl="1"/>
            <a:r>
              <a:rPr lang="en-US" sz="2800" dirty="0" smtClean="0"/>
              <a:t>10X Genomics: 38x - 56x</a:t>
            </a:r>
          </a:p>
          <a:p>
            <a:pPr lvl="1"/>
            <a:endParaRPr lang="en-US" sz="2800" dirty="0" smtClean="0"/>
          </a:p>
          <a:p>
            <a:r>
              <a:rPr lang="en-US" sz="2800" dirty="0"/>
              <a:t>What is my expected genome size?</a:t>
            </a:r>
          </a:p>
          <a:p>
            <a:endParaRPr lang="en-US" sz="2800" dirty="0" smtClean="0"/>
          </a:p>
          <a:p>
            <a:r>
              <a:rPr lang="en-US" sz="2800" dirty="0" smtClean="0"/>
              <a:t>Coverage = Number of bases sequenced / Estimated genome size</a:t>
            </a:r>
          </a:p>
        </p:txBody>
      </p:sp>
    </p:spTree>
    <p:extLst>
      <p:ext uri="{BB962C8B-B14F-4D97-AF65-F5344CB8AC3E}">
        <p14:creationId xmlns:p14="http://schemas.microsoft.com/office/powerpoint/2010/main" val="800054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data quantity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FastQC</a:t>
            </a:r>
            <a:r>
              <a:rPr lang="en-US" dirty="0" smtClean="0"/>
              <a:t> / </a:t>
            </a:r>
            <a:r>
              <a:rPr lang="en-US" dirty="0" err="1" smtClean="0"/>
              <a:t>MultiQC</a:t>
            </a:r>
            <a:r>
              <a:rPr lang="en-US" dirty="0" smtClean="0"/>
              <a:t> summary reports</a:t>
            </a:r>
          </a:p>
          <a:p>
            <a:endParaRPr lang="en-US" dirty="0"/>
          </a:p>
          <a:p>
            <a:r>
              <a:rPr lang="en-US" dirty="0" smtClean="0"/>
              <a:t>Other third </a:t>
            </a:r>
            <a:r>
              <a:rPr lang="en-US" dirty="0" smtClean="0"/>
              <a:t>party </a:t>
            </a:r>
            <a:r>
              <a:rPr lang="en-US" dirty="0" smtClean="0"/>
              <a:t>tools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Command line calculation (my </a:t>
            </a:r>
            <a:r>
              <a:rPr lang="en-US" dirty="0" err="1" smtClean="0"/>
              <a:t>favourite</a:t>
            </a:r>
            <a:r>
              <a:rPr lang="en-US" dirty="0" smtClean="0"/>
              <a:t> way)</a:t>
            </a:r>
          </a:p>
          <a:p>
            <a:pPr lvl="1"/>
            <a:r>
              <a:rPr lang="en-US" dirty="0" smtClean="0"/>
              <a:t>Can use </a:t>
            </a:r>
            <a:r>
              <a:rPr lang="en-US" dirty="0" err="1" smtClean="0"/>
              <a:t>Seqtk</a:t>
            </a:r>
            <a:r>
              <a:rPr lang="en-US" dirty="0" smtClean="0"/>
              <a:t> to convert files to </a:t>
            </a:r>
            <a:r>
              <a:rPr lang="en-US" dirty="0" err="1" smtClean="0"/>
              <a:t>fasta</a:t>
            </a:r>
            <a:endParaRPr lang="en-US" dirty="0" smtClean="0"/>
          </a:p>
          <a:p>
            <a:pPr lvl="1"/>
            <a:r>
              <a:rPr lang="en-US" sz="2000" b="1" dirty="0" err="1" smtClean="0">
                <a:latin typeface="Courier"/>
                <a:cs typeface="Courier"/>
              </a:rPr>
              <a:t>zcat</a:t>
            </a:r>
            <a:r>
              <a:rPr lang="en-US" sz="2000" b="1" dirty="0" smtClean="0">
                <a:latin typeface="Courier"/>
                <a:cs typeface="Courier"/>
              </a:rPr>
              <a:t> *.</a:t>
            </a:r>
            <a:r>
              <a:rPr lang="en-US" sz="2000" b="1" dirty="0" err="1" smtClean="0">
                <a:latin typeface="Courier"/>
                <a:cs typeface="Courier"/>
              </a:rPr>
              <a:t>fastq.gz</a:t>
            </a:r>
            <a:r>
              <a:rPr lang="en-US" sz="2000" b="1" dirty="0" smtClean="0">
                <a:latin typeface="Courier"/>
                <a:cs typeface="Courier"/>
              </a:rPr>
              <a:t> | </a:t>
            </a:r>
            <a:r>
              <a:rPr lang="en-US" sz="2000" b="1" dirty="0" err="1" smtClean="0">
                <a:latin typeface="Courier"/>
                <a:cs typeface="Courier"/>
              </a:rPr>
              <a:t>seqtk</a:t>
            </a:r>
            <a:r>
              <a:rPr lang="en-US" sz="2000" b="1" dirty="0" smtClean="0">
                <a:latin typeface="Courier"/>
                <a:cs typeface="Courier"/>
              </a:rPr>
              <a:t> </a:t>
            </a:r>
            <a:r>
              <a:rPr lang="en-US" sz="2000" b="1" dirty="0" err="1" smtClean="0">
                <a:latin typeface="Courier"/>
                <a:cs typeface="Courier"/>
              </a:rPr>
              <a:t>seq</a:t>
            </a:r>
            <a:r>
              <a:rPr lang="en-US" sz="2000" b="1" dirty="0" smtClean="0">
                <a:latin typeface="Courier"/>
                <a:cs typeface="Courier"/>
              </a:rPr>
              <a:t> -A [-L 10000] - | </a:t>
            </a:r>
            <a:r>
              <a:rPr lang="en-US" sz="2000" b="1" dirty="0" err="1" smtClean="0">
                <a:latin typeface="Courier"/>
                <a:cs typeface="Courier"/>
              </a:rPr>
              <a:t>grep</a:t>
            </a:r>
            <a:r>
              <a:rPr lang="en-US" sz="2000" b="1" dirty="0" smtClean="0">
                <a:latin typeface="Courier"/>
                <a:cs typeface="Courier"/>
              </a:rPr>
              <a:t> -v “^&gt;” | </a:t>
            </a:r>
            <a:r>
              <a:rPr lang="en-US" sz="2000" b="1" dirty="0" err="1" smtClean="0">
                <a:latin typeface="Courier"/>
                <a:cs typeface="Courier"/>
              </a:rPr>
              <a:t>tr</a:t>
            </a:r>
            <a:r>
              <a:rPr lang="en-US" sz="2000" b="1" dirty="0" smtClean="0">
                <a:latin typeface="Courier"/>
                <a:cs typeface="Courier"/>
              </a:rPr>
              <a:t> -dc “</a:t>
            </a:r>
            <a:r>
              <a:rPr lang="en-US" sz="2000" b="1" dirty="0" err="1" smtClean="0">
                <a:latin typeface="Courier"/>
                <a:cs typeface="Courier"/>
              </a:rPr>
              <a:t>ACGTNacgtn</a:t>
            </a:r>
            <a:r>
              <a:rPr lang="en-US" sz="2000" b="1" dirty="0" smtClean="0">
                <a:latin typeface="Courier"/>
                <a:cs typeface="Courier"/>
              </a:rPr>
              <a:t>” | </a:t>
            </a:r>
            <a:r>
              <a:rPr lang="en-US" sz="2000" b="1" dirty="0" err="1" smtClean="0">
                <a:latin typeface="Courier"/>
                <a:cs typeface="Courier"/>
              </a:rPr>
              <a:t>wc</a:t>
            </a:r>
            <a:r>
              <a:rPr lang="en-US" sz="2000" b="1" dirty="0" smtClean="0">
                <a:latin typeface="Courier"/>
                <a:cs typeface="Courier"/>
              </a:rPr>
              <a:t> -m</a:t>
            </a:r>
          </a:p>
          <a:p>
            <a:pPr lvl="2"/>
            <a:endParaRPr lang="en-US" sz="1400" dirty="0" smtClean="0">
              <a:latin typeface="Courier"/>
              <a:cs typeface="Courier"/>
            </a:endParaRPr>
          </a:p>
          <a:p>
            <a:pPr lvl="2"/>
            <a:r>
              <a:rPr lang="en-US" sz="1400" dirty="0" err="1" smtClean="0">
                <a:latin typeface="Courier"/>
                <a:cs typeface="Courier"/>
              </a:rPr>
              <a:t>zcat</a:t>
            </a:r>
            <a:r>
              <a:rPr lang="en-US" sz="1400" dirty="0" smtClean="0">
                <a:latin typeface="Courier"/>
                <a:cs typeface="Courier"/>
              </a:rPr>
              <a:t> ( concatenates the compressed </a:t>
            </a:r>
            <a:r>
              <a:rPr lang="en-US" sz="1400" dirty="0" err="1" smtClean="0">
                <a:latin typeface="Courier"/>
                <a:cs typeface="Courier"/>
              </a:rPr>
              <a:t>fastq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files into one stream )</a:t>
            </a:r>
          </a:p>
          <a:p>
            <a:pPr lvl="2"/>
            <a:r>
              <a:rPr lang="en-US" sz="1400" dirty="0" err="1">
                <a:latin typeface="Courier"/>
                <a:cs typeface="Courier"/>
              </a:rPr>
              <a:t>s</a:t>
            </a:r>
            <a:r>
              <a:rPr lang="en-US" sz="1400" dirty="0" err="1" smtClean="0">
                <a:latin typeface="Courier"/>
                <a:cs typeface="Courier"/>
              </a:rPr>
              <a:t>eqtk</a:t>
            </a:r>
            <a:r>
              <a:rPr lang="en-US" sz="1400" dirty="0" smtClean="0">
                <a:latin typeface="Courier"/>
                <a:cs typeface="Courier"/>
              </a:rPr>
              <a:t> ( converts to </a:t>
            </a:r>
            <a:r>
              <a:rPr lang="en-US" sz="1400" dirty="0" err="1" smtClean="0">
                <a:latin typeface="Courier"/>
                <a:cs typeface="Courier"/>
              </a:rPr>
              <a:t>fasta</a:t>
            </a:r>
            <a:r>
              <a:rPr lang="en-US" sz="1400" dirty="0" smtClean="0">
                <a:latin typeface="Courier"/>
                <a:cs typeface="Courier"/>
              </a:rPr>
              <a:t> format [and drops reads less than 10k] )</a:t>
            </a:r>
          </a:p>
          <a:p>
            <a:pPr lvl="2"/>
            <a:r>
              <a:rPr lang="en-US" sz="1400" dirty="0" err="1">
                <a:latin typeface="Courier"/>
                <a:cs typeface="Courier"/>
              </a:rPr>
              <a:t>g</a:t>
            </a:r>
            <a:r>
              <a:rPr lang="en-US" sz="1400" dirty="0" err="1" smtClean="0">
                <a:latin typeface="Courier"/>
                <a:cs typeface="Courier"/>
              </a:rPr>
              <a:t>rep</a:t>
            </a:r>
            <a:r>
              <a:rPr lang="en-US" sz="1400" dirty="0" smtClean="0">
                <a:latin typeface="Courier"/>
                <a:cs typeface="Courier"/>
              </a:rPr>
              <a:t> ( -v excludes lines starting with “&gt;”, i.e. </a:t>
            </a:r>
            <a:r>
              <a:rPr lang="en-US" sz="1400" dirty="0" err="1" smtClean="0">
                <a:latin typeface="Courier"/>
                <a:cs typeface="Courier"/>
              </a:rPr>
              <a:t>fasta</a:t>
            </a:r>
            <a:r>
              <a:rPr lang="en-US" sz="1400" dirty="0" smtClean="0">
                <a:latin typeface="Courier"/>
                <a:cs typeface="Courier"/>
              </a:rPr>
              <a:t> headers )</a:t>
            </a:r>
          </a:p>
          <a:p>
            <a:pPr lvl="2"/>
            <a:r>
              <a:rPr lang="en-US" sz="1400" dirty="0" err="1" smtClean="0">
                <a:latin typeface="Courier"/>
                <a:cs typeface="Courier"/>
              </a:rPr>
              <a:t>tr</a:t>
            </a:r>
            <a:r>
              <a:rPr lang="en-US" sz="1400" dirty="0" smtClean="0">
                <a:latin typeface="Courier"/>
                <a:cs typeface="Courier"/>
              </a:rPr>
              <a:t> ( -dc removes any characters not in set “</a:t>
            </a:r>
            <a:r>
              <a:rPr lang="en-US" sz="1400" dirty="0" err="1" smtClean="0">
                <a:latin typeface="Courier"/>
                <a:cs typeface="Courier"/>
              </a:rPr>
              <a:t>ACGTNacgtn</a:t>
            </a:r>
            <a:r>
              <a:rPr lang="en-US" sz="1400" dirty="0" smtClean="0">
                <a:latin typeface="Courier"/>
                <a:cs typeface="Courier"/>
              </a:rPr>
              <a:t>” )</a:t>
            </a:r>
          </a:p>
          <a:p>
            <a:pPr lvl="2"/>
            <a:r>
              <a:rPr lang="en-US" sz="1400" dirty="0" err="1">
                <a:latin typeface="Courier"/>
                <a:cs typeface="Courier"/>
              </a:rPr>
              <a:t>w</a:t>
            </a:r>
            <a:r>
              <a:rPr lang="en-US" sz="1400" dirty="0" err="1" smtClean="0">
                <a:latin typeface="Courier"/>
                <a:cs typeface="Courier"/>
              </a:rPr>
              <a:t>c</a:t>
            </a:r>
            <a:r>
              <a:rPr lang="en-US" sz="1400" dirty="0" smtClean="0">
                <a:latin typeface="Courier"/>
                <a:cs typeface="Courier"/>
              </a:rPr>
              <a:t> ( -m counts characters )</a:t>
            </a:r>
          </a:p>
          <a:p>
            <a:pPr marL="914400" lvl="2" indent="0">
              <a:buNone/>
            </a:pPr>
            <a:endParaRPr lang="en-US" sz="1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243391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ciLifeLab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skt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-tema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skt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-tema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skt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3_Office-tema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skt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1_SciLifeLab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skt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4_Office-tema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skt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5_Office-tema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skt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6_Office-tema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skt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SciLifeLab.thmx</Template>
  <TotalTime>165354</TotalTime>
  <Words>453</Words>
  <Application>Microsoft Macintosh PowerPoint</Application>
  <PresentationFormat>On-screen Show (4:3)</PresentationFormat>
  <Paragraphs>110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SciLifeLab</vt:lpstr>
      <vt:lpstr>1_Office-tema</vt:lpstr>
      <vt:lpstr>2_Office-tema</vt:lpstr>
      <vt:lpstr>3_Office-tema</vt:lpstr>
      <vt:lpstr>1_SciLifeLab</vt:lpstr>
      <vt:lpstr>4_Office-tema</vt:lpstr>
      <vt:lpstr>5_Office-tema</vt:lpstr>
      <vt:lpstr>6_Office-tema</vt:lpstr>
      <vt:lpstr>Sequence Quality Assessment</vt:lpstr>
      <vt:lpstr>Quality Assessment of Sequences</vt:lpstr>
      <vt:lpstr>Sources of problems</vt:lpstr>
      <vt:lpstr>Data corruption</vt:lpstr>
      <vt:lpstr>Checksums</vt:lpstr>
      <vt:lpstr>Format Validation</vt:lpstr>
      <vt:lpstr>Depth of Coverage</vt:lpstr>
      <vt:lpstr>Depth of Coverage</vt:lpstr>
      <vt:lpstr>Calculating data quantity</vt:lpstr>
      <vt:lpstr>Data quantity</vt:lpstr>
      <vt:lpstr>Subsampling and Normalization</vt:lpstr>
      <vt:lpstr>Subsampling and Normalization</vt:lpstr>
      <vt:lpstr>Subsampling and Normalization</vt:lpstr>
      <vt:lpstr>Summary</vt:lpstr>
    </vt:vector>
  </TitlesOfParts>
  <Company>BILS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Assessment of sequencing data</dc:title>
  <dc:creator>Mahesh Panchal</dc:creator>
  <cp:lastModifiedBy>Mahesh Panchal</cp:lastModifiedBy>
  <cp:revision>382</cp:revision>
  <dcterms:created xsi:type="dcterms:W3CDTF">2016-08-17T14:19:15Z</dcterms:created>
  <dcterms:modified xsi:type="dcterms:W3CDTF">2018-11-18T22:32:48Z</dcterms:modified>
</cp:coreProperties>
</file>