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54"/>
    <p:restoredTop sz="96405"/>
  </p:normalViewPr>
  <p:slideViewPr>
    <p:cSldViewPr snapToGrid="0">
      <p:cViewPr varScale="1">
        <p:scale>
          <a:sx n="100" d="100"/>
          <a:sy n="100" d="100"/>
        </p:scale>
        <p:origin x="2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F66B-9737-2349-A0B7-AA42735DD096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0A6D-BA9C-A243-998F-1AE29D71C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4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F66B-9737-2349-A0B7-AA42735DD096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0A6D-BA9C-A243-998F-1AE29D71C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71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F66B-9737-2349-A0B7-AA42735DD096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0A6D-BA9C-A243-998F-1AE29D71C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2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F66B-9737-2349-A0B7-AA42735DD096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0A6D-BA9C-A243-998F-1AE29D71C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8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F66B-9737-2349-A0B7-AA42735DD096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0A6D-BA9C-A243-998F-1AE29D71C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5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F66B-9737-2349-A0B7-AA42735DD096}" type="datetimeFigureOut">
              <a:rPr lang="en-US" smtClean="0"/>
              <a:t>10/6/24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0A6D-BA9C-A243-998F-1AE29D71C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2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F66B-9737-2349-A0B7-AA42735DD096}" type="datetimeFigureOut">
              <a:rPr lang="en-US" smtClean="0"/>
              <a:t>10/6/24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0A6D-BA9C-A243-998F-1AE29D71C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7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F66B-9737-2349-A0B7-AA42735DD096}" type="datetimeFigureOut">
              <a:rPr lang="en-US" smtClean="0"/>
              <a:t>10/6/24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0A6D-BA9C-A243-998F-1AE29D71C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5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F66B-9737-2349-A0B7-AA42735DD096}" type="datetimeFigureOut">
              <a:rPr lang="en-US" smtClean="0"/>
              <a:t>10/6/24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0A6D-BA9C-A243-998F-1AE29D71C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F66B-9737-2349-A0B7-AA42735DD096}" type="datetimeFigureOut">
              <a:rPr lang="en-US" smtClean="0"/>
              <a:t>10/6/24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0A6D-BA9C-A243-998F-1AE29D71C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25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F66B-9737-2349-A0B7-AA42735DD096}" type="datetimeFigureOut">
              <a:rPr lang="en-US" smtClean="0"/>
              <a:t>10/6/24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0A6D-BA9C-A243-998F-1AE29D71C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1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DF66B-9737-2349-A0B7-AA42735DD096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B0A6D-BA9C-A243-998F-1AE29D71C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www.scilifelab.se/event/biostatistics-and-machine-learning-ii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989C80F-B2AD-AE91-836F-D3D0E31D8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293"/>
            <a:ext cx="6858000" cy="358593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EA648BA-2554-D05B-F3EC-2EE9A12EE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859" y="2103923"/>
            <a:ext cx="6028352" cy="1311953"/>
          </a:xfrm>
        </p:spPr>
        <p:txBody>
          <a:bodyPr/>
          <a:lstStyle/>
          <a:p>
            <a:pPr algn="l"/>
            <a:r>
              <a:rPr lang="en-GB" dirty="0">
                <a:solidFill>
                  <a:schemeClr val="bg2"/>
                </a:solidFill>
                <a:effectLst/>
                <a:latin typeface="Helvetica Neue" panose="02000503000000020004" pitchFamily="2" charset="0"/>
              </a:rPr>
              <a:t>National course for PhD students and researchers who </a:t>
            </a:r>
            <a:r>
              <a:rPr lang="en-GB" dirty="0">
                <a:solidFill>
                  <a:schemeClr val="bg2"/>
                </a:solidFill>
                <a:latin typeface="Helvetica Neue" panose="02000503000000020004" pitchFamily="2" charset="0"/>
              </a:rPr>
              <a:t>want</a:t>
            </a:r>
            <a:r>
              <a:rPr lang="en-GB" dirty="0">
                <a:solidFill>
                  <a:schemeClr val="bg2"/>
                </a:solidFill>
                <a:effectLst/>
                <a:latin typeface="Helvetica Neue" panose="02000503000000020004" pitchFamily="2" charset="0"/>
              </a:rPr>
              <a:t> to deepen their data analysis skills.</a:t>
            </a:r>
            <a:r>
              <a:rPr lang="en-GB" dirty="0">
                <a:effectLst/>
                <a:latin typeface="Helvetica Neue" panose="02000503000000020004" pitchFamily="2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66BC95-520C-0CE0-13EC-2B8D7E2EE580}"/>
              </a:ext>
            </a:extLst>
          </p:cNvPr>
          <p:cNvSpPr/>
          <p:nvPr/>
        </p:nvSpPr>
        <p:spPr>
          <a:xfrm>
            <a:off x="0" y="219864"/>
            <a:ext cx="6858000" cy="623119"/>
          </a:xfrm>
          <a:prstGeom prst="rect">
            <a:avLst/>
          </a:prstGeom>
          <a:solidFill>
            <a:schemeClr val="accent1">
              <a:alpha val="70556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63" dirty="0">
              <a:solidFill>
                <a:srgbClr val="A7C947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46CDE0-FF75-33F0-7A5F-5387D5E8FDB7}"/>
              </a:ext>
            </a:extLst>
          </p:cNvPr>
          <p:cNvSpPr txBox="1">
            <a:spLocks/>
          </p:cNvSpPr>
          <p:nvPr/>
        </p:nvSpPr>
        <p:spPr>
          <a:xfrm>
            <a:off x="159039" y="401863"/>
            <a:ext cx="1341994" cy="330361"/>
          </a:xfrm>
          <a:prstGeom prst="rect">
            <a:avLst/>
          </a:prstGeom>
        </p:spPr>
        <p:txBody>
          <a:bodyPr vert="horz" lIns="74295" tIns="37148" rIns="74295" bIns="37148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2400" b="1" dirty="0">
                <a:solidFill>
                  <a:schemeClr val="bg1"/>
                </a:solidFill>
                <a:latin typeface="Lato" panose="020F0502020204030203" pitchFamily="34" charset="77"/>
              </a:rPr>
              <a:t>Course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C5EB5C-DBB1-9E03-8CCD-E42F182CF38F}"/>
              </a:ext>
            </a:extLst>
          </p:cNvPr>
          <p:cNvSpPr/>
          <p:nvPr/>
        </p:nvSpPr>
        <p:spPr>
          <a:xfrm>
            <a:off x="0" y="7729653"/>
            <a:ext cx="6858000" cy="21921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63" dirty="0">
              <a:solidFill>
                <a:srgbClr val="A7C947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080DD0B-C92B-D8BE-965E-73BA6E940934}"/>
              </a:ext>
            </a:extLst>
          </p:cNvPr>
          <p:cNvSpPr txBox="1">
            <a:spLocks/>
          </p:cNvSpPr>
          <p:nvPr/>
        </p:nvSpPr>
        <p:spPr>
          <a:xfrm>
            <a:off x="349859" y="844593"/>
            <a:ext cx="6158282" cy="1389321"/>
          </a:xfrm>
          <a:prstGeom prst="rect">
            <a:avLst/>
          </a:prstGeom>
        </p:spPr>
        <p:txBody>
          <a:bodyPr vert="horz" lIns="74295" tIns="37148" rIns="74295" bIns="37148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77"/>
              </a:rPr>
              <a:t>Biostatistics and Machine Learning II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E0C851-B174-0489-95EF-372215B733AD}"/>
              </a:ext>
            </a:extLst>
          </p:cNvPr>
          <p:cNvCxnSpPr>
            <a:cxnSpLocks/>
          </p:cNvCxnSpPr>
          <p:nvPr/>
        </p:nvCxnSpPr>
        <p:spPr>
          <a:xfrm>
            <a:off x="408327" y="1879601"/>
            <a:ext cx="585685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1EA3F59A-7B0F-30CB-4300-7BD9CEAB1496}"/>
              </a:ext>
            </a:extLst>
          </p:cNvPr>
          <p:cNvSpPr txBox="1">
            <a:spLocks/>
          </p:cNvSpPr>
          <p:nvPr/>
        </p:nvSpPr>
        <p:spPr>
          <a:xfrm>
            <a:off x="342957" y="8228264"/>
            <a:ext cx="3924244" cy="1402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v-SE" sz="2000" dirty="0">
                <a:solidFill>
                  <a:schemeClr val="bg1"/>
                </a:solidFill>
                <a:latin typeface="Lato" panose="020F0502020204030203" pitchFamily="34" charset="77"/>
              </a:rPr>
              <a:t>November 25th – 29th</a:t>
            </a:r>
          </a:p>
          <a:p>
            <a:pPr algn="l"/>
            <a:r>
              <a:rPr lang="sv-SE" sz="2000" dirty="0">
                <a:solidFill>
                  <a:schemeClr val="bg1"/>
                </a:solidFill>
                <a:latin typeface="Lato" panose="020F0502020204030203" pitchFamily="34" charset="77"/>
              </a:rPr>
              <a:t>BMC, Uppsala</a:t>
            </a:r>
          </a:p>
          <a:p>
            <a:pPr algn="l"/>
            <a:r>
              <a:rPr lang="sv-SE" sz="2000" dirty="0">
                <a:solidFill>
                  <a:schemeClr val="bg1"/>
                </a:solidFill>
                <a:latin typeface="Lato" panose="020F0502020204030203" pitchFamily="34" charset="77"/>
              </a:rPr>
              <a:t>Husargatan 3, 751 23</a:t>
            </a:r>
          </a:p>
          <a:p>
            <a:pPr algn="l"/>
            <a:r>
              <a:rPr lang="en-GB" sz="2000" dirty="0">
                <a:solidFill>
                  <a:schemeClr val="bg1"/>
                </a:solidFill>
                <a:latin typeface="Helvetica Neue" panose="02000503000000020004" pitchFamily="2" charset="0"/>
              </a:rPr>
              <a:t>	</a:t>
            </a:r>
          </a:p>
          <a:p>
            <a:pPr algn="l"/>
            <a:endParaRPr lang="sv-SE" sz="2000" dirty="0">
              <a:solidFill>
                <a:schemeClr val="bg1"/>
              </a:solidFill>
              <a:latin typeface="Lato" panose="020F0502020204030203" pitchFamily="34" charset="77"/>
            </a:endParaRPr>
          </a:p>
          <a:p>
            <a:pPr algn="l"/>
            <a:endParaRPr lang="sv-SE" dirty="0">
              <a:solidFill>
                <a:schemeClr val="bg1"/>
              </a:solidFill>
              <a:latin typeface="Lato" panose="020F0502020204030203" pitchFamily="34" charset="77"/>
            </a:endParaRP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D5354367-E750-9D5A-A5F8-9D591B0C9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822" y="9174036"/>
            <a:ext cx="1611221" cy="3500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9D9FCB-5F90-3C48-343B-E9E733CA5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662" y="8297139"/>
            <a:ext cx="1103607" cy="587354"/>
          </a:xfrm>
          <a:prstGeom prst="rect">
            <a:avLst/>
          </a:prstGeom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C6D088C4-D9DD-822E-019E-95563861A742}"/>
              </a:ext>
            </a:extLst>
          </p:cNvPr>
          <p:cNvSpPr txBox="1">
            <a:spLocks/>
          </p:cNvSpPr>
          <p:nvPr/>
        </p:nvSpPr>
        <p:spPr>
          <a:xfrm>
            <a:off x="322574" y="4052619"/>
            <a:ext cx="5932538" cy="20980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>
                <a:latin typeface="Helvetica Neue" panose="02000503000000020004" pitchFamily="2" charset="0"/>
              </a:rPr>
              <a:t>Learn more about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GB" dirty="0">
                <a:latin typeface="Helvetica Neue" panose="02000503000000020004" pitchFamily="2" charset="0"/>
              </a:rPr>
              <a:t>dimensionality reduction beyond PCA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GB" dirty="0">
                <a:latin typeface="Helvetica Neue" panose="02000503000000020004" pitchFamily="2" charset="0"/>
              </a:rPr>
              <a:t>mixed-effect models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GB" dirty="0">
                <a:latin typeface="Helvetica Neue" panose="02000503000000020004" pitchFamily="2" charset="0"/>
              </a:rPr>
              <a:t>survival analysis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GB" dirty="0">
                <a:latin typeface="Helvetica Neue" panose="02000503000000020004" pitchFamily="2" charset="0"/>
              </a:rPr>
              <a:t>classification algorithms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GB" dirty="0">
                <a:latin typeface="Helvetica Neue" panose="02000503000000020004" pitchFamily="2" charset="0"/>
              </a:rPr>
              <a:t>ensemble techniques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GB" dirty="0">
                <a:latin typeface="Helvetica Neue" panose="02000503000000020004" pitchFamily="2" charset="0"/>
              </a:rPr>
              <a:t>PLS methods for single and multi-omics</a:t>
            </a:r>
          </a:p>
          <a:p>
            <a:endParaRPr lang="en-US" dirty="0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F00A0672-A1A4-2F5A-9BEA-3EC4F044BAE5}"/>
              </a:ext>
            </a:extLst>
          </p:cNvPr>
          <p:cNvSpPr txBox="1">
            <a:spLocks/>
          </p:cNvSpPr>
          <p:nvPr/>
        </p:nvSpPr>
        <p:spPr>
          <a:xfrm>
            <a:off x="336980" y="6644025"/>
            <a:ext cx="5767559" cy="582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dirty="0">
                <a:latin typeface="Helvetica Neue" panose="02000503000000020004" pitchFamily="2" charset="0"/>
                <a:hlinkClick r:id="rId5"/>
              </a:rPr>
              <a:t>https://www.scilifelab.se/event/biostatistics-and-machine-learning-ii/</a:t>
            </a:r>
            <a:endParaRPr lang="en-GB" sz="1400" dirty="0">
              <a:latin typeface="Helvetica Neue" panose="02000503000000020004" pitchFamily="2" charset="0"/>
            </a:endParaRPr>
          </a:p>
          <a:p>
            <a:pPr algn="l"/>
            <a:endParaRPr lang="en-US" sz="1400" dirty="0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77B0E5CB-43D4-A17F-6834-067DC7CBA515}"/>
              </a:ext>
            </a:extLst>
          </p:cNvPr>
          <p:cNvSpPr txBox="1">
            <a:spLocks/>
          </p:cNvSpPr>
          <p:nvPr/>
        </p:nvSpPr>
        <p:spPr>
          <a:xfrm>
            <a:off x="412267" y="5767810"/>
            <a:ext cx="5767559" cy="966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5C051BE-9420-F98E-95E7-77E090A4E7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273" y="4361186"/>
            <a:ext cx="1513733" cy="1513733"/>
          </a:xfrm>
          <a:prstGeom prst="rect">
            <a:avLst/>
          </a:prstGeom>
        </p:spPr>
      </p:pic>
      <p:sp>
        <p:nvSpPr>
          <p:cNvPr id="30" name="Subtitle 2">
            <a:extLst>
              <a:ext uri="{FF2B5EF4-FFF2-40B4-BE49-F238E27FC236}">
                <a16:creationId xmlns:a16="http://schemas.microsoft.com/office/drawing/2014/main" id="{05DDAAD9-E5E0-BB16-FE36-6433FFAD4E99}"/>
              </a:ext>
            </a:extLst>
          </p:cNvPr>
          <p:cNvSpPr txBox="1">
            <a:spLocks/>
          </p:cNvSpPr>
          <p:nvPr/>
        </p:nvSpPr>
        <p:spPr>
          <a:xfrm>
            <a:off x="336981" y="6054630"/>
            <a:ext cx="5767559" cy="618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dirty="0">
              <a:latin typeface="Helvetica Neue" panose="02000503000000020004" pitchFamily="2" charset="0"/>
            </a:endParaRPr>
          </a:p>
          <a:p>
            <a:pPr algn="l"/>
            <a:r>
              <a:rPr lang="en-GB" dirty="0">
                <a:latin typeface="Helvetica Neue" panose="02000503000000020004" pitchFamily="2" charset="0"/>
              </a:rPr>
              <a:t>Apply by October 18</a:t>
            </a:r>
            <a:r>
              <a:rPr lang="en-GB" baseline="30000" dirty="0">
                <a:latin typeface="Helvetica Neue" panose="02000503000000020004" pitchFamily="2" charset="0"/>
              </a:rPr>
              <a:t>th</a:t>
            </a:r>
            <a:endParaRPr lang="en-GB" dirty="0">
              <a:latin typeface="Helvetica Neue" panose="02000503000000020004" pitchFamily="2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410D7F0-3288-21DA-B0DE-1D017C2C6A06}"/>
              </a:ext>
            </a:extLst>
          </p:cNvPr>
          <p:cNvSpPr txBox="1">
            <a:spLocks/>
          </p:cNvSpPr>
          <p:nvPr/>
        </p:nvSpPr>
        <p:spPr>
          <a:xfrm>
            <a:off x="349859" y="6866959"/>
            <a:ext cx="5767559" cy="618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dirty="0">
              <a:latin typeface="Helvetica Neue" panose="02000503000000020004" pitchFamily="2" charset="0"/>
            </a:endParaRPr>
          </a:p>
          <a:p>
            <a:pPr algn="l"/>
            <a:r>
              <a:rPr lang="en-GB" dirty="0">
                <a:latin typeface="Helvetica Neue" panose="02000503000000020004" pitchFamily="2" charset="0"/>
              </a:rPr>
              <a:t>* Everyone is welcome to apply. See website for details.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971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176</TotalTime>
  <Words>84</Words>
  <Application>Microsoft Macintosh PowerPoint</Application>
  <PresentationFormat>A4 Paper (210x297 mm)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Helvetica Neue</vt:lpstr>
      <vt:lpstr>Lato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Olga</dc:creator>
  <cp:lastModifiedBy>Olga</cp:lastModifiedBy>
  <cp:revision>4</cp:revision>
  <dcterms:created xsi:type="dcterms:W3CDTF">2024-10-05T03:40:10Z</dcterms:created>
  <dcterms:modified xsi:type="dcterms:W3CDTF">2024-10-06T11:12:00Z</dcterms:modified>
</cp:coreProperties>
</file>