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9" r:id="rId1"/>
  </p:sldMasterIdLst>
  <p:notesMasterIdLst>
    <p:notesMasterId r:id="rId12"/>
  </p:notesMasterIdLst>
  <p:handoutMasterIdLst>
    <p:handoutMasterId r:id="rId13"/>
  </p:handoutMasterIdLst>
  <p:sldIdLst>
    <p:sldId id="256" r:id="rId2"/>
    <p:sldId id="1125" r:id="rId3"/>
    <p:sldId id="1121" r:id="rId4"/>
    <p:sldId id="1131" r:id="rId5"/>
    <p:sldId id="1138" r:id="rId6"/>
    <p:sldId id="1137" r:id="rId7"/>
    <p:sldId id="1135" r:id="rId8"/>
    <p:sldId id="1139" r:id="rId9"/>
    <p:sldId id="1140" r:id="rId10"/>
    <p:sldId id="1133" r:id="rId11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n Kronand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5C64"/>
    <a:srgbClr val="ACD7C9"/>
    <a:srgbClr val="A7C947"/>
    <a:srgbClr val="2C213E"/>
    <a:srgbClr val="193537"/>
    <a:srgbClr val="192736"/>
    <a:srgbClr val="193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8"/>
    <p:restoredTop sz="94752"/>
  </p:normalViewPr>
  <p:slideViewPr>
    <p:cSldViewPr snapToGrid="0" snapToObjects="1">
      <p:cViewPr varScale="1">
        <p:scale>
          <a:sx n="111" d="100"/>
          <a:sy n="111" d="100"/>
        </p:scale>
        <p:origin x="6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9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B0AB0B-397C-384A-80F3-24D7E6683B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FB158-5D5F-B441-8087-2A446C241B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9AD04-1A41-444B-B0A2-9229EA1CDE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8015E-433B-7744-8451-0A14B9989325}" type="slidenum">
              <a:rPr lang="en-SE" smtClean="0"/>
              <a:t>‹#›</a:t>
            </a:fld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D7CB2-029F-0E4C-9C18-5EBFA0C799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F295-D1F4-D54B-BA69-832D96C6432A}" type="datetimeFigureOut">
              <a:rPr lang="en-SE" smtClean="0"/>
              <a:t>2024-11-24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00149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88F62-802F-2448-8EA8-1562273BBAF4}" type="datetimeFigureOut">
              <a:rPr lang="en-SE" smtClean="0"/>
              <a:t>2024-11-24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BA1A2-6287-9245-9FC9-02081346748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40647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This</a:t>
            </a:r>
            <a:r>
              <a:rPr lang="sv-SE" dirty="0"/>
              <a:t> workshop is </a:t>
            </a:r>
            <a:r>
              <a:rPr lang="sv-SE" dirty="0" err="1"/>
              <a:t>organized</a:t>
            </a:r>
            <a:r>
              <a:rPr lang="sv-SE" dirty="0"/>
              <a:t> by </a:t>
            </a:r>
            <a:r>
              <a:rPr lang="sv-SE" dirty="0" err="1"/>
              <a:t>SciLifeLab</a:t>
            </a:r>
            <a:r>
              <a:rPr lang="sv-SE" dirty="0"/>
              <a:t>: NGI (national </a:t>
            </a:r>
            <a:r>
              <a:rPr lang="sv-SE" dirty="0" err="1"/>
              <a:t>genomics</a:t>
            </a:r>
            <a:r>
              <a:rPr lang="sv-SE" dirty="0"/>
              <a:t> </a:t>
            </a:r>
            <a:r>
              <a:rPr lang="sv-SE" dirty="0" err="1"/>
              <a:t>infrastructure</a:t>
            </a:r>
            <a:r>
              <a:rPr lang="sv-SE" dirty="0"/>
              <a:t>) is part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Genomics</a:t>
            </a:r>
            <a:r>
              <a:rPr lang="sv-SE" dirty="0"/>
              <a:t> </a:t>
            </a:r>
            <a:r>
              <a:rPr lang="sv-SE" dirty="0" err="1"/>
              <a:t>platform</a:t>
            </a:r>
            <a:r>
              <a:rPr lang="sv-SE" dirty="0"/>
              <a:t>, NBIS is the </a:t>
            </a:r>
            <a:r>
              <a:rPr lang="sv-SE" dirty="0" err="1"/>
              <a:t>bioinformatics</a:t>
            </a:r>
            <a:r>
              <a:rPr lang="sv-SE" dirty="0"/>
              <a:t> </a:t>
            </a:r>
            <a:r>
              <a:rPr lang="sv-SE" dirty="0" err="1"/>
              <a:t>platform</a:t>
            </a:r>
            <a:r>
              <a:rPr lang="sv-SE" dirty="0"/>
              <a:t>.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BA1A2-6287-9245-9FC9-020813467484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74640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Most teachers on this workshop work at NBIS. We are involved in planning of projects and project specific data analysis, and teaching. Teachers on Tuesday afternoon are from NGI; who are involved in producing data and implementing and running standard analyses. </a:t>
            </a:r>
          </a:p>
          <a:p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BA1A2-6287-9245-9FC9-020813467484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93844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D1C1D"/>
                </a:solidFill>
                <a:effectLst/>
                <a:latin typeface="Slack-Lato"/>
              </a:rPr>
              <a:t>We can add that in case someone needs to miss a part of the workshop please talk with us beforehand. Then we will take note of this and tell you how to compensate for the absence i.e. by watching the </a:t>
            </a:r>
            <a:r>
              <a:rPr lang="en-GB" b="0" i="0" dirty="0" err="1">
                <a:solidFill>
                  <a:srgbClr val="1D1C1D"/>
                </a:solidFill>
                <a:effectLst/>
                <a:latin typeface="Slack-Lato"/>
              </a:rPr>
              <a:t>prerecorded</a:t>
            </a:r>
            <a:r>
              <a:rPr lang="en-GB" b="0" i="0" dirty="0">
                <a:solidFill>
                  <a:srgbClr val="1D1C1D"/>
                </a:solidFill>
                <a:effectLst/>
                <a:latin typeface="Slack-Lato"/>
              </a:rPr>
              <a:t> video and run the lab on your own.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BA1A2-6287-9245-9FC9-020813467484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6507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without our host u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D4A6-89B8-F849-8A45-BBD23FEAA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909762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E71B-F89D-144C-9672-57D41B4B0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SE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345DF36-AF89-E948-AD71-90A926D69F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9434" y="171283"/>
            <a:ext cx="3605531" cy="7834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4EE3D4-6DB5-104B-856B-9E6A551B45BA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7EEC59C-A246-DA46-BAC3-ABD9C79C5F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3961" y="171283"/>
            <a:ext cx="1886147" cy="100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5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_no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7F6-ABC1-9148-900D-C08BC0D6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210" y="1067964"/>
            <a:ext cx="11329580" cy="51024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6A62D3F-A39F-6E47-97F2-2386939A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09" y="321323"/>
            <a:ext cx="11329579" cy="545864"/>
          </a:xfrm>
        </p:spPr>
        <p:txBody>
          <a:bodyPr bIns="46800"/>
          <a:lstStyle>
            <a:lvl1pPr algn="ctr">
              <a:defRPr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25" name="Picture 24" descr="A picture containing light&#10;&#10;Description automatically generated">
            <a:extLst>
              <a:ext uri="{FF2B5EF4-FFF2-40B4-BE49-F238E27FC236}">
                <a16:creationId xmlns:a16="http://schemas.microsoft.com/office/drawing/2014/main" id="{9C7AD4F0-3B83-734C-A210-0EF6423598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1756" y="6271485"/>
            <a:ext cx="505581" cy="478104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347D2B-A57F-964B-B32F-1405615FCCE5}"/>
              </a:ext>
            </a:extLst>
          </p:cNvPr>
          <p:cNvCxnSpPr>
            <a:cxnSpLocks/>
          </p:cNvCxnSpPr>
          <p:nvPr userDrawn="1"/>
        </p:nvCxnSpPr>
        <p:spPr>
          <a:xfrm>
            <a:off x="431210" y="881814"/>
            <a:ext cx="1132957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8B3C5AB-C742-1141-8C36-E5EC6F9B77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663" y="6271483"/>
            <a:ext cx="1296374" cy="47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8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7450B-7DB0-6549-B90C-D198DCA48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280" y="365125"/>
            <a:ext cx="65917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C81CA-B5B3-C24C-A670-8E2DF1085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07264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933" r:id="rId2"/>
  </p:sldLayoutIdLst>
  <p:hf sldNum="0"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bisweden.github.io/workshop-ngsintro/2411/index.html" TargetMode="External"/><Relationship Id="rId2" Type="http://schemas.openxmlformats.org/officeDocument/2006/relationships/hyperlink" Target="https://liu-se.zoom.us/j/6530789399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bisweden.github.io/workshop-ngsintro/2403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0BAF8D-75BB-6640-9BC5-D7EDFB672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Introduction</a:t>
            </a:r>
            <a:r>
              <a:rPr lang="sv-SE" dirty="0"/>
              <a:t> to </a:t>
            </a:r>
            <a:r>
              <a:rPr lang="sv-SE" dirty="0" err="1"/>
              <a:t>Bioinformatics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NGS data</a:t>
            </a:r>
            <a:endParaRPr lang="en-S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F9E807-C6A6-5948-9D36-61EB32EE3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20487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E43C49-E986-0845-A1CC-D1810C078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9E0F243-4187-4A48-85B7-4390215EB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Please ask questions and take part in discussions trough out the workshop! </a:t>
            </a:r>
          </a:p>
        </p:txBody>
      </p:sp>
    </p:spTree>
    <p:extLst>
      <p:ext uri="{BB962C8B-B14F-4D97-AF65-F5344CB8AC3E}">
        <p14:creationId xmlns:p14="http://schemas.microsoft.com/office/powerpoint/2010/main" val="345596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51B215-FB39-AF4D-B43E-A421E8DA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SciLifeLab</a:t>
            </a:r>
            <a:r>
              <a:rPr lang="en-GB" dirty="0"/>
              <a:t>, NBIS and NGI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63262D-E788-3543-A6C1-F666389AD74F}"/>
              </a:ext>
            </a:extLst>
          </p:cNvPr>
          <p:cNvGrpSpPr/>
          <p:nvPr/>
        </p:nvGrpSpPr>
        <p:grpSpPr>
          <a:xfrm>
            <a:off x="1176140" y="1154670"/>
            <a:ext cx="3189440" cy="4711263"/>
            <a:chOff x="1749793" y="1590097"/>
            <a:chExt cx="3189440" cy="47112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230DE4-D4DD-4B46-BBFF-1F974EA45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9793" y="1959429"/>
              <a:ext cx="3189440" cy="434193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CA2118-7BCA-8349-B357-78F9E601BEC9}"/>
                </a:ext>
              </a:extLst>
            </p:cNvPr>
            <p:cNvSpPr txBox="1"/>
            <p:nvPr/>
          </p:nvSpPr>
          <p:spPr>
            <a:xfrm>
              <a:off x="1792116" y="1590097"/>
              <a:ext cx="2339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SciLifeLab</a:t>
              </a:r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077B9B0-747C-244D-A2F1-A3D9622BAB0B}"/>
              </a:ext>
            </a:extLst>
          </p:cNvPr>
          <p:cNvSpPr/>
          <p:nvPr/>
        </p:nvSpPr>
        <p:spPr>
          <a:xfrm>
            <a:off x="1218463" y="5397397"/>
            <a:ext cx="3094535" cy="386060"/>
          </a:xfrm>
          <a:prstGeom prst="rect">
            <a:avLst/>
          </a:prstGeom>
          <a:noFill/>
          <a:ln w="50800">
            <a:solidFill>
              <a:srgbClr val="045C6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ontent Placeholder 1">
            <a:extLst>
              <a:ext uri="{FF2B5EF4-FFF2-40B4-BE49-F238E27FC236}">
                <a16:creationId xmlns:a16="http://schemas.microsoft.com/office/drawing/2014/main" id="{FAF581CC-C934-724B-AA39-C721A0293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950" y="4221758"/>
            <a:ext cx="1747217" cy="1644175"/>
          </a:xfrm>
        </p:spPr>
        <p:txBody>
          <a:bodyPr>
            <a:norm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Staff at six different sites across Sweden with expertise in many different omics-related areas</a:t>
            </a:r>
          </a:p>
          <a:p>
            <a:endParaRPr lang="en-US" sz="1800" dirty="0"/>
          </a:p>
        </p:txBody>
      </p:sp>
      <p:sp>
        <p:nvSpPr>
          <p:cNvPr id="42" name="Rectangle 10">
            <a:extLst>
              <a:ext uri="{FF2B5EF4-FFF2-40B4-BE49-F238E27FC236}">
                <a16:creationId xmlns:a16="http://schemas.microsoft.com/office/drawing/2014/main" id="{D297422B-CB9F-C245-A419-78CB89A40A7F}"/>
              </a:ext>
            </a:extLst>
          </p:cNvPr>
          <p:cNvSpPr/>
          <p:nvPr/>
        </p:nvSpPr>
        <p:spPr>
          <a:xfrm>
            <a:off x="1218463" y="1561267"/>
            <a:ext cx="3094535" cy="386060"/>
          </a:xfrm>
          <a:prstGeom prst="rect">
            <a:avLst/>
          </a:prstGeom>
          <a:noFill/>
          <a:ln w="50800">
            <a:solidFill>
              <a:srgbClr val="045C6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A1B21DF-EBBD-3C44-B422-317332E3BD50}"/>
              </a:ext>
            </a:extLst>
          </p:cNvPr>
          <p:cNvSpPr/>
          <p:nvPr/>
        </p:nvSpPr>
        <p:spPr>
          <a:xfrm>
            <a:off x="11408186" y="6074228"/>
            <a:ext cx="751156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Bild 3">
            <a:extLst>
              <a:ext uri="{FF2B5EF4-FFF2-40B4-BE49-F238E27FC236}">
                <a16:creationId xmlns:a16="http://schemas.microsoft.com/office/drawing/2014/main" id="{54567FE9-B3A6-F04A-8712-A975D9459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5269" y="6172028"/>
            <a:ext cx="2029037" cy="647134"/>
          </a:xfrm>
          <a:prstGeom prst="rect">
            <a:avLst/>
          </a:prstGeom>
        </p:spPr>
      </p:pic>
      <p:pic>
        <p:nvPicPr>
          <p:cNvPr id="2" name="Google Shape;32;p2">
            <a:extLst>
              <a:ext uri="{FF2B5EF4-FFF2-40B4-BE49-F238E27FC236}">
                <a16:creationId xmlns:a16="http://schemas.microsoft.com/office/drawing/2014/main" id="{0FEF334C-98DD-BB22-5B18-D039F5DB5E2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73117" y="1530902"/>
            <a:ext cx="4311705" cy="2573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3;p2" descr="A group of people standing outside a building&#10;&#10;Description automatically generated with medium confidence">
            <a:extLst>
              <a:ext uri="{FF2B5EF4-FFF2-40B4-BE49-F238E27FC236}">
                <a16:creationId xmlns:a16="http://schemas.microsoft.com/office/drawing/2014/main" id="{864D5F65-A3AA-31FC-2651-53C12D0A204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" y="-3043596"/>
            <a:ext cx="6173300" cy="263226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34;p2">
            <a:extLst>
              <a:ext uri="{FF2B5EF4-FFF2-40B4-BE49-F238E27FC236}">
                <a16:creationId xmlns:a16="http://schemas.microsoft.com/office/drawing/2014/main" id="{7AAD85EA-730D-FC64-787A-44CFAF64E985}"/>
              </a:ext>
            </a:extLst>
          </p:cNvPr>
          <p:cNvSpPr/>
          <p:nvPr/>
        </p:nvSpPr>
        <p:spPr>
          <a:xfrm>
            <a:off x="6533151" y="3769687"/>
            <a:ext cx="2181053" cy="21306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" name="Google Shape;36;p2">
            <a:extLst>
              <a:ext uri="{FF2B5EF4-FFF2-40B4-BE49-F238E27FC236}">
                <a16:creationId xmlns:a16="http://schemas.microsoft.com/office/drawing/2014/main" id="{49F82F9E-F989-90DE-4988-20A7C41F232B}"/>
              </a:ext>
            </a:extLst>
          </p:cNvPr>
          <p:cNvGrpSpPr/>
          <p:nvPr/>
        </p:nvGrpSpPr>
        <p:grpSpPr>
          <a:xfrm>
            <a:off x="9218875" y="2005581"/>
            <a:ext cx="2241712" cy="3860353"/>
            <a:chOff x="10032616" y="3903061"/>
            <a:chExt cx="1237035" cy="2321746"/>
          </a:xfrm>
        </p:grpSpPr>
        <p:grpSp>
          <p:nvGrpSpPr>
            <p:cNvPr id="16" name="Google Shape;37;p2">
              <a:extLst>
                <a:ext uri="{FF2B5EF4-FFF2-40B4-BE49-F238E27FC236}">
                  <a16:creationId xmlns:a16="http://schemas.microsoft.com/office/drawing/2014/main" id="{BD568171-37CC-94E6-3C6B-CE14EFA73B28}"/>
                </a:ext>
              </a:extLst>
            </p:cNvPr>
            <p:cNvGrpSpPr/>
            <p:nvPr/>
          </p:nvGrpSpPr>
          <p:grpSpPr>
            <a:xfrm>
              <a:off x="10226037" y="3903061"/>
              <a:ext cx="1043614" cy="2321746"/>
              <a:chOff x="3663675" y="-2"/>
              <a:chExt cx="2957700" cy="6580047"/>
            </a:xfrm>
          </p:grpSpPr>
          <p:pic>
            <p:nvPicPr>
              <p:cNvPr id="45" name="Google Shape;38;p2">
                <a:extLst>
                  <a:ext uri="{FF2B5EF4-FFF2-40B4-BE49-F238E27FC236}">
                    <a16:creationId xmlns:a16="http://schemas.microsoft.com/office/drawing/2014/main" id="{970E88E9-0A34-8E33-D502-07539FA03917}"/>
                  </a:ext>
                </a:extLst>
              </p:cNvPr>
              <p:cNvPicPr preferRelativeResize="0"/>
              <p:nvPr/>
            </p:nvPicPr>
            <p:blipFill rotWithShape="1">
              <a:blip r:embed="rId8">
                <a:alphaModFix amt="70000"/>
              </a:blip>
              <a:srcRect l="33353" r="32933"/>
              <a:stretch/>
            </p:blipFill>
            <p:spPr>
              <a:xfrm>
                <a:off x="3663675" y="-2"/>
                <a:ext cx="2957700" cy="65800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6" name="Google Shape;39;p2">
                <a:extLst>
                  <a:ext uri="{FF2B5EF4-FFF2-40B4-BE49-F238E27FC236}">
                    <a16:creationId xmlns:a16="http://schemas.microsoft.com/office/drawing/2014/main" id="{F4E8BEEC-DDD0-DDBE-4397-03BAC2747F74}"/>
                  </a:ext>
                </a:extLst>
              </p:cNvPr>
              <p:cNvSpPr/>
              <p:nvPr/>
            </p:nvSpPr>
            <p:spPr>
              <a:xfrm>
                <a:off x="4200315" y="6083610"/>
                <a:ext cx="93945" cy="9394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5959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0;p2">
                <a:extLst>
                  <a:ext uri="{FF2B5EF4-FFF2-40B4-BE49-F238E27FC236}">
                    <a16:creationId xmlns:a16="http://schemas.microsoft.com/office/drawing/2014/main" id="{37964A05-93D3-E8B3-26F4-96A9869C68CF}"/>
                  </a:ext>
                </a:extLst>
              </p:cNvPr>
              <p:cNvSpPr/>
              <p:nvPr/>
            </p:nvSpPr>
            <p:spPr>
              <a:xfrm>
                <a:off x="3966709" y="5389468"/>
                <a:ext cx="93945" cy="9394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5959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1;p2">
                <a:extLst>
                  <a:ext uri="{FF2B5EF4-FFF2-40B4-BE49-F238E27FC236}">
                    <a16:creationId xmlns:a16="http://schemas.microsoft.com/office/drawing/2014/main" id="{5FE75C28-565E-9CAE-937E-506D161C608E}"/>
                  </a:ext>
                </a:extLst>
              </p:cNvPr>
              <p:cNvSpPr/>
              <p:nvPr/>
            </p:nvSpPr>
            <p:spPr>
              <a:xfrm>
                <a:off x="5068602" y="4575183"/>
                <a:ext cx="93945" cy="9394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5959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2;p2">
                <a:extLst>
                  <a:ext uri="{FF2B5EF4-FFF2-40B4-BE49-F238E27FC236}">
                    <a16:creationId xmlns:a16="http://schemas.microsoft.com/office/drawing/2014/main" id="{A0E6389F-0A47-BCAD-5198-4614E466853F}"/>
                  </a:ext>
                </a:extLst>
              </p:cNvPr>
              <p:cNvSpPr/>
              <p:nvPr/>
            </p:nvSpPr>
            <p:spPr>
              <a:xfrm>
                <a:off x="5149199" y="4720909"/>
                <a:ext cx="93945" cy="9394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5959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43;p2">
                <a:extLst>
                  <a:ext uri="{FF2B5EF4-FFF2-40B4-BE49-F238E27FC236}">
                    <a16:creationId xmlns:a16="http://schemas.microsoft.com/office/drawing/2014/main" id="{E4901BDA-32FB-DBD7-1F1C-BFE524D3E754}"/>
                  </a:ext>
                </a:extLst>
              </p:cNvPr>
              <p:cNvSpPr/>
              <p:nvPr/>
            </p:nvSpPr>
            <p:spPr>
              <a:xfrm>
                <a:off x="4693722" y="5061305"/>
                <a:ext cx="93945" cy="9394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5959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44;p2">
                <a:extLst>
                  <a:ext uri="{FF2B5EF4-FFF2-40B4-BE49-F238E27FC236}">
                    <a16:creationId xmlns:a16="http://schemas.microsoft.com/office/drawing/2014/main" id="{D0EC715F-E380-F559-0C1B-150FB13BB44C}"/>
                  </a:ext>
                </a:extLst>
              </p:cNvPr>
              <p:cNvSpPr/>
              <p:nvPr/>
            </p:nvSpPr>
            <p:spPr>
              <a:xfrm>
                <a:off x="5614794" y="2805341"/>
                <a:ext cx="93945" cy="9394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5959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" name="Google Shape;45;p2">
              <a:extLst>
                <a:ext uri="{FF2B5EF4-FFF2-40B4-BE49-F238E27FC236}">
                  <a16:creationId xmlns:a16="http://schemas.microsoft.com/office/drawing/2014/main" id="{70A6D8FB-60CD-33C7-BF28-3C8BA576BD77}"/>
                </a:ext>
              </a:extLst>
            </p:cNvPr>
            <p:cNvSpPr txBox="1"/>
            <p:nvPr/>
          </p:nvSpPr>
          <p:spPr>
            <a:xfrm>
              <a:off x="10901429" y="4831690"/>
              <a:ext cx="280852" cy="117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500"/>
              </a:pPr>
              <a:r>
                <a:rPr lang="en" sz="667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Umeå</a:t>
              </a:r>
              <a:endParaRPr sz="6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46;p2">
              <a:extLst>
                <a:ext uri="{FF2B5EF4-FFF2-40B4-BE49-F238E27FC236}">
                  <a16:creationId xmlns:a16="http://schemas.microsoft.com/office/drawing/2014/main" id="{7248CDB4-2AB3-9A85-07DD-C471096ADF39}"/>
                </a:ext>
              </a:extLst>
            </p:cNvPr>
            <p:cNvSpPr txBox="1"/>
            <p:nvPr/>
          </p:nvSpPr>
          <p:spPr>
            <a:xfrm>
              <a:off x="10727667" y="5547385"/>
              <a:ext cx="373630" cy="117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500"/>
              </a:pPr>
              <a:r>
                <a:rPr lang="en" sz="667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Stockholm</a:t>
              </a:r>
              <a:endParaRPr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47;p2">
              <a:extLst>
                <a:ext uri="{FF2B5EF4-FFF2-40B4-BE49-F238E27FC236}">
                  <a16:creationId xmlns:a16="http://schemas.microsoft.com/office/drawing/2014/main" id="{426270D1-31A1-B2D5-2F04-27E2C5405B49}"/>
                </a:ext>
              </a:extLst>
            </p:cNvPr>
            <p:cNvSpPr txBox="1"/>
            <p:nvPr/>
          </p:nvSpPr>
          <p:spPr>
            <a:xfrm>
              <a:off x="10763039" y="5386702"/>
              <a:ext cx="282358" cy="117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500"/>
              </a:pPr>
              <a:r>
                <a:rPr lang="en" sz="667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Uppsala</a:t>
              </a:r>
              <a:endParaRPr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48;p2">
              <a:extLst>
                <a:ext uri="{FF2B5EF4-FFF2-40B4-BE49-F238E27FC236}">
                  <a16:creationId xmlns:a16="http://schemas.microsoft.com/office/drawing/2014/main" id="{3AB97C13-823D-0737-A30B-51E8038BAF72}"/>
                </a:ext>
              </a:extLst>
            </p:cNvPr>
            <p:cNvSpPr txBox="1"/>
            <p:nvPr/>
          </p:nvSpPr>
          <p:spPr>
            <a:xfrm>
              <a:off x="10648551" y="5649241"/>
              <a:ext cx="312433" cy="117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500"/>
              </a:pPr>
              <a:r>
                <a:rPr lang="en" sz="667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Linköping</a:t>
              </a:r>
              <a:endParaRPr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9;p2">
              <a:extLst>
                <a:ext uri="{FF2B5EF4-FFF2-40B4-BE49-F238E27FC236}">
                  <a16:creationId xmlns:a16="http://schemas.microsoft.com/office/drawing/2014/main" id="{40225E82-DE15-EA0C-2210-DE490BC9B2C5}"/>
                </a:ext>
              </a:extLst>
            </p:cNvPr>
            <p:cNvSpPr txBox="1"/>
            <p:nvPr/>
          </p:nvSpPr>
          <p:spPr>
            <a:xfrm>
              <a:off x="10032616" y="5713587"/>
              <a:ext cx="308895" cy="117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500"/>
              </a:pPr>
              <a:r>
                <a:rPr lang="en" sz="667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Göteborg</a:t>
              </a:r>
              <a:endParaRPr sz="6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0;p2">
              <a:extLst>
                <a:ext uri="{FF2B5EF4-FFF2-40B4-BE49-F238E27FC236}">
                  <a16:creationId xmlns:a16="http://schemas.microsoft.com/office/drawing/2014/main" id="{411535C6-3A3C-2272-635F-5271AB002763}"/>
                </a:ext>
              </a:extLst>
            </p:cNvPr>
            <p:cNvSpPr txBox="1"/>
            <p:nvPr/>
          </p:nvSpPr>
          <p:spPr>
            <a:xfrm>
              <a:off x="10227448" y="6047508"/>
              <a:ext cx="211592" cy="117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500"/>
              </a:pPr>
              <a:r>
                <a:rPr lang="en" sz="667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Lund</a:t>
              </a:r>
              <a:endParaRPr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1;p2">
            <a:extLst>
              <a:ext uri="{FF2B5EF4-FFF2-40B4-BE49-F238E27FC236}">
                <a16:creationId xmlns:a16="http://schemas.microsoft.com/office/drawing/2014/main" id="{F050D0D0-7C58-1877-86B3-20E0041F8AB1}"/>
              </a:ext>
            </a:extLst>
          </p:cNvPr>
          <p:cNvSpPr txBox="1">
            <a:spLocks/>
          </p:cNvSpPr>
          <p:nvPr/>
        </p:nvSpPr>
        <p:spPr>
          <a:xfrm>
            <a:off x="6728952" y="4221758"/>
            <a:ext cx="1747217" cy="1644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Clr>
                <a:schemeClr val="lt1"/>
              </a:buClr>
              <a:buSzPts val="1100"/>
            </a:pPr>
            <a:r>
              <a:rPr lang="en-GB" sz="1467" dirty="0">
                <a:solidFill>
                  <a:schemeClr val="lt1"/>
                </a:solidFill>
              </a:rPr>
              <a:t>~120 staff at six different sites across Sweden with expertise in many different omics-related areas</a:t>
            </a:r>
            <a:endParaRPr lang="en-GB" dirty="0"/>
          </a:p>
          <a:p>
            <a:pPr>
              <a:buSzPts val="1400"/>
            </a:pPr>
            <a:endParaRPr lang="en-GB" sz="1867" dirty="0"/>
          </a:p>
        </p:txBody>
      </p:sp>
      <p:cxnSp>
        <p:nvCxnSpPr>
          <p:cNvPr id="53" name="Google Shape;52;p2">
            <a:extLst>
              <a:ext uri="{FF2B5EF4-FFF2-40B4-BE49-F238E27FC236}">
                <a16:creationId xmlns:a16="http://schemas.microsoft.com/office/drawing/2014/main" id="{1074BB0C-7E44-5536-1977-A74EEF4FB9D5}"/>
              </a:ext>
            </a:extLst>
          </p:cNvPr>
          <p:cNvCxnSpPr/>
          <p:nvPr/>
        </p:nvCxnSpPr>
        <p:spPr>
          <a:xfrm rot="10800000" flipH="1">
            <a:off x="8400259" y="3724147"/>
            <a:ext cx="2308963" cy="679687"/>
          </a:xfrm>
          <a:prstGeom prst="straightConnector1">
            <a:avLst/>
          </a:prstGeom>
          <a:noFill/>
          <a:ln w="28575" cap="rnd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54" name="Google Shape;53;p2">
            <a:extLst>
              <a:ext uri="{FF2B5EF4-FFF2-40B4-BE49-F238E27FC236}">
                <a16:creationId xmlns:a16="http://schemas.microsoft.com/office/drawing/2014/main" id="{53FF7348-7347-1A63-F356-9DA1FD00802E}"/>
              </a:ext>
            </a:extLst>
          </p:cNvPr>
          <p:cNvCxnSpPr/>
          <p:nvPr/>
        </p:nvCxnSpPr>
        <p:spPr>
          <a:xfrm>
            <a:off x="8397873" y="5234401"/>
            <a:ext cx="1485200" cy="368000"/>
          </a:xfrm>
          <a:prstGeom prst="straightConnector1">
            <a:avLst/>
          </a:prstGeom>
          <a:noFill/>
          <a:ln w="28575" cap="rnd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55" name="Google Shape;54;p2">
            <a:extLst>
              <a:ext uri="{FF2B5EF4-FFF2-40B4-BE49-F238E27FC236}">
                <a16:creationId xmlns:a16="http://schemas.microsoft.com/office/drawing/2014/main" id="{C462A66C-005D-3ABD-EA44-A8E347209258}"/>
              </a:ext>
            </a:extLst>
          </p:cNvPr>
          <p:cNvCxnSpPr/>
          <p:nvPr/>
        </p:nvCxnSpPr>
        <p:spPr>
          <a:xfrm>
            <a:off x="8544285" y="4710191"/>
            <a:ext cx="1837631" cy="22168"/>
          </a:xfrm>
          <a:prstGeom prst="straightConnector1">
            <a:avLst/>
          </a:prstGeom>
          <a:noFill/>
          <a:ln w="28575" cap="rnd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56" name="Google Shape;55;p2">
            <a:extLst>
              <a:ext uri="{FF2B5EF4-FFF2-40B4-BE49-F238E27FC236}">
                <a16:creationId xmlns:a16="http://schemas.microsoft.com/office/drawing/2014/main" id="{C9CEF8D4-93C9-A0F0-2B3D-66E8CFC7CD30}"/>
              </a:ext>
            </a:extLst>
          </p:cNvPr>
          <p:cNvCxnSpPr/>
          <p:nvPr/>
        </p:nvCxnSpPr>
        <p:spPr>
          <a:xfrm>
            <a:off x="8466342" y="5129338"/>
            <a:ext cx="1202245" cy="65669"/>
          </a:xfrm>
          <a:prstGeom prst="straightConnector1">
            <a:avLst/>
          </a:prstGeom>
          <a:noFill/>
          <a:ln w="28575" cap="rnd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57" name="Google Shape;56;p2">
            <a:extLst>
              <a:ext uri="{FF2B5EF4-FFF2-40B4-BE49-F238E27FC236}">
                <a16:creationId xmlns:a16="http://schemas.microsoft.com/office/drawing/2014/main" id="{A1D99E11-39F3-AF8A-EF57-E96C1A37F003}"/>
              </a:ext>
            </a:extLst>
          </p:cNvPr>
          <p:cNvCxnSpPr/>
          <p:nvPr/>
        </p:nvCxnSpPr>
        <p:spPr>
          <a:xfrm>
            <a:off x="8510834" y="4818867"/>
            <a:ext cx="1837631" cy="22168"/>
          </a:xfrm>
          <a:prstGeom prst="straightConnector1">
            <a:avLst/>
          </a:prstGeom>
          <a:noFill/>
          <a:ln w="28575" cap="rnd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58" name="Google Shape;57;p2">
            <a:extLst>
              <a:ext uri="{FF2B5EF4-FFF2-40B4-BE49-F238E27FC236}">
                <a16:creationId xmlns:a16="http://schemas.microsoft.com/office/drawing/2014/main" id="{5853E223-7693-EADB-5AA1-014C15B91966}"/>
              </a:ext>
            </a:extLst>
          </p:cNvPr>
          <p:cNvCxnSpPr/>
          <p:nvPr/>
        </p:nvCxnSpPr>
        <p:spPr>
          <a:xfrm>
            <a:off x="8499473" y="4941385"/>
            <a:ext cx="1607136" cy="57763"/>
          </a:xfrm>
          <a:prstGeom prst="straightConnector1">
            <a:avLst/>
          </a:prstGeom>
          <a:noFill/>
          <a:ln w="28575" cap="rnd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71365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7" grpId="0" build="p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D77DA8-D2A7-064C-9B7D-D445ED4D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Teachers on this workshop are from NBIS and NGI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4D5496-A36F-8A4C-892B-59C7D47AD676}"/>
              </a:ext>
            </a:extLst>
          </p:cNvPr>
          <p:cNvGrpSpPr/>
          <p:nvPr/>
        </p:nvGrpSpPr>
        <p:grpSpPr>
          <a:xfrm>
            <a:off x="1752634" y="3010178"/>
            <a:ext cx="8696512" cy="1044181"/>
            <a:chOff x="2063562" y="2816619"/>
            <a:chExt cx="8696512" cy="1044181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A76970D6-570D-0A47-833C-DC2304891F9B}"/>
                </a:ext>
              </a:extLst>
            </p:cNvPr>
            <p:cNvSpPr/>
            <p:nvPr/>
          </p:nvSpPr>
          <p:spPr>
            <a:xfrm>
              <a:off x="8616279" y="2816619"/>
              <a:ext cx="2143795" cy="1044181"/>
            </a:xfrm>
            <a:prstGeom prst="rightArrow">
              <a:avLst/>
            </a:prstGeom>
            <a:solidFill>
              <a:srgbClr val="A7C94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Publication</a:t>
              </a:r>
              <a:endParaRPr lang="sv-S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68754BB-4187-1848-B925-37E076FBE021}"/>
                </a:ext>
              </a:extLst>
            </p:cNvPr>
            <p:cNvSpPr/>
            <p:nvPr/>
          </p:nvSpPr>
          <p:spPr>
            <a:xfrm>
              <a:off x="3045980" y="3074890"/>
              <a:ext cx="1321828" cy="524652"/>
            </a:xfrm>
            <a:prstGeom prst="rect">
              <a:avLst/>
            </a:prstGeom>
            <a:solidFill>
              <a:srgbClr val="A7C947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</a:t>
              </a:r>
              <a:b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0F14C7-06E0-CA48-8E63-124CC22E1C05}"/>
                </a:ext>
              </a:extLst>
            </p:cNvPr>
            <p:cNvSpPr/>
            <p:nvPr/>
          </p:nvSpPr>
          <p:spPr>
            <a:xfrm>
              <a:off x="4367808" y="3074890"/>
              <a:ext cx="1224136" cy="524652"/>
            </a:xfrm>
            <a:prstGeom prst="rect">
              <a:avLst/>
            </a:prstGeom>
            <a:solidFill>
              <a:srgbClr val="A7C947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Standard analyses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28A719-E48D-9547-ACDA-F8C8E393EB88}"/>
                </a:ext>
              </a:extLst>
            </p:cNvPr>
            <p:cNvSpPr/>
            <p:nvPr/>
          </p:nvSpPr>
          <p:spPr>
            <a:xfrm>
              <a:off x="5591944" y="3074890"/>
              <a:ext cx="3024336" cy="524652"/>
            </a:xfrm>
            <a:prstGeom prst="rect">
              <a:avLst/>
            </a:prstGeom>
            <a:solidFill>
              <a:srgbClr val="A7C947">
                <a:alpha val="8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Project-specific analyses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3CB812-7BDC-7E41-8698-CBF7EB36C316}"/>
                </a:ext>
              </a:extLst>
            </p:cNvPr>
            <p:cNvSpPr/>
            <p:nvPr/>
          </p:nvSpPr>
          <p:spPr>
            <a:xfrm>
              <a:off x="2063562" y="3074890"/>
              <a:ext cx="982418" cy="524652"/>
            </a:xfrm>
            <a:prstGeom prst="rect">
              <a:avLst/>
            </a:prstGeom>
            <a:solidFill>
              <a:srgbClr val="A7C947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Study</a:t>
              </a:r>
              <a: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design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519C5B0-FF42-4D48-8A56-DFAF9E1EB2C9}"/>
              </a:ext>
            </a:extLst>
          </p:cNvPr>
          <p:cNvGrpSpPr/>
          <p:nvPr/>
        </p:nvGrpSpPr>
        <p:grpSpPr>
          <a:xfrm>
            <a:off x="5281018" y="2251376"/>
            <a:ext cx="4639994" cy="651685"/>
            <a:chOff x="5591946" y="2057817"/>
            <a:chExt cx="4639994" cy="651685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7A52578C-9087-EF48-9C14-D3A3A894F531}"/>
                </a:ext>
              </a:extLst>
            </p:cNvPr>
            <p:cNvSpPr/>
            <p:nvPr/>
          </p:nvSpPr>
          <p:spPr>
            <a:xfrm rot="16200000">
              <a:off x="7761351" y="238913"/>
              <a:ext cx="301184" cy="4639994"/>
            </a:xfrm>
            <a:prstGeom prst="rightBrace">
              <a:avLst>
                <a:gd name="adj1" fmla="val 5022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0AE6A2B-40BA-794E-9BF0-C9592FF163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03616" y="2057817"/>
              <a:ext cx="816653" cy="301184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53562D-5531-334C-8408-0101D418C57C}"/>
              </a:ext>
            </a:extLst>
          </p:cNvPr>
          <p:cNvGrpSpPr/>
          <p:nvPr/>
        </p:nvGrpSpPr>
        <p:grpSpPr>
          <a:xfrm>
            <a:off x="1774997" y="2251376"/>
            <a:ext cx="937691" cy="688426"/>
            <a:chOff x="2085925" y="2057817"/>
            <a:chExt cx="937691" cy="688426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D2169BD-45C6-2647-98A5-E5D9ADCB06ED}"/>
                </a:ext>
              </a:extLst>
            </p:cNvPr>
            <p:cNvSpPr/>
            <p:nvPr/>
          </p:nvSpPr>
          <p:spPr>
            <a:xfrm rot="16200000">
              <a:off x="2388679" y="2111305"/>
              <a:ext cx="332184" cy="937691"/>
            </a:xfrm>
            <a:prstGeom prst="rightBrace">
              <a:avLst>
                <a:gd name="adj1" fmla="val 5022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8D992F0-1129-204B-AD6B-B0347E6C60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140864" y="2057817"/>
              <a:ext cx="816653" cy="301184"/>
            </a:xfrm>
            <a:prstGeom prst="rect">
              <a:avLst/>
            </a:prstGeom>
          </p:spPr>
        </p:pic>
      </p:grpSp>
      <p:sp>
        <p:nvSpPr>
          <p:cNvPr id="8" name="Right Brace 7">
            <a:extLst>
              <a:ext uri="{FF2B5EF4-FFF2-40B4-BE49-F238E27FC236}">
                <a16:creationId xmlns:a16="http://schemas.microsoft.com/office/drawing/2014/main" id="{EC1763E4-D169-D644-B9F1-9138D6D023DD}"/>
              </a:ext>
            </a:extLst>
          </p:cNvPr>
          <p:cNvSpPr/>
          <p:nvPr/>
        </p:nvSpPr>
        <p:spPr>
          <a:xfrm rot="5400000">
            <a:off x="3345841" y="2530720"/>
            <a:ext cx="332184" cy="3538166"/>
          </a:xfrm>
          <a:prstGeom prst="rightBrace">
            <a:avLst>
              <a:gd name="adj1" fmla="val 5022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1" name="Bild 10">
            <a:extLst>
              <a:ext uri="{FF2B5EF4-FFF2-40B4-BE49-F238E27FC236}">
                <a16:creationId xmlns:a16="http://schemas.microsoft.com/office/drawing/2014/main" id="{316394D5-FC98-F548-90D8-2B4E169D3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97612" y="4534636"/>
            <a:ext cx="2628642" cy="83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1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DBA3224D-F176-4C4C-982F-D1E97551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Workshop organizers 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5DEE3E39-49E5-4143-B9EF-A22A6DAE6DDA}"/>
              </a:ext>
            </a:extLst>
          </p:cNvPr>
          <p:cNvSpPr txBox="1"/>
          <p:nvPr/>
        </p:nvSpPr>
        <p:spPr>
          <a:xfrm>
            <a:off x="2069607" y="527708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Roy Francis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E9817284-BDCA-8341-8DC2-0BF86F4C6198}"/>
              </a:ext>
            </a:extLst>
          </p:cNvPr>
          <p:cNvSpPr txBox="1"/>
          <p:nvPr/>
        </p:nvSpPr>
        <p:spPr>
          <a:xfrm>
            <a:off x="5182717" y="5277088"/>
            <a:ext cx="1620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Malin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Larsson	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B37B6094-44E0-6748-B1BB-DED9F0EE6355}"/>
              </a:ext>
            </a:extLst>
          </p:cNvPr>
          <p:cNvSpPr txBox="1"/>
          <p:nvPr/>
        </p:nvSpPr>
        <p:spPr>
          <a:xfrm>
            <a:off x="8492892" y="527708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Martin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Dahlö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83C18ED-2B99-6CF8-31F8-9B5582375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399" y="2170216"/>
            <a:ext cx="2717800" cy="271780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4A3D32-4D4F-C005-B896-40355635AA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31100" y="1823185"/>
            <a:ext cx="3511593" cy="35169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E15635-5423-11A1-378A-87B416AA276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749516" y="2058615"/>
            <a:ext cx="2960524" cy="296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4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D6560-B0E5-6A39-9DCA-D602C46CE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60" y="867187"/>
            <a:ext cx="11100121" cy="5669489"/>
          </a:xfrm>
        </p:spPr>
        <p:txBody>
          <a:bodyPr numCol="2">
            <a:normAutofit fontScale="92500" lnSpcReduction="10000"/>
          </a:bodyPr>
          <a:lstStyle/>
          <a:p>
            <a:r>
              <a:rPr lang="en-GB" sz="3600" b="0" i="0" u="none" strike="noStrike" dirty="0" err="1">
                <a:solidFill>
                  <a:srgbClr val="1D1D1B"/>
                </a:solidFill>
                <a:effectLst/>
                <a:latin typeface="+mn-lt"/>
              </a:rPr>
              <a:t>Jyotirmoy</a:t>
            </a:r>
            <a:r>
              <a:rPr lang="en-GB" sz="3600" b="0" i="0" u="none" strike="noStrike" dirty="0">
                <a:solidFill>
                  <a:srgbClr val="1D1D1B"/>
                </a:solidFill>
                <a:effectLst/>
                <a:latin typeface="+mn-lt"/>
              </a:rPr>
              <a:t> Das</a:t>
            </a:r>
          </a:p>
          <a:p>
            <a:r>
              <a:rPr lang="en-SE" sz="3600" dirty="0">
                <a:latin typeface="+mn-lt"/>
              </a:rPr>
              <a:t>Core Facility, Clinical Genomics SciLifeLab Linköping</a:t>
            </a:r>
          </a:p>
          <a:p>
            <a:endParaRPr lang="en-SE" sz="1900" dirty="0">
              <a:latin typeface="+mn-lt"/>
            </a:endParaRPr>
          </a:p>
          <a:p>
            <a:r>
              <a:rPr lang="en-SE" sz="3600" dirty="0">
                <a:latin typeface="+mn-lt"/>
              </a:rPr>
              <a:t>Claudio Mirabello</a:t>
            </a:r>
          </a:p>
          <a:p>
            <a:r>
              <a:rPr lang="en-SE" sz="3600" dirty="0">
                <a:latin typeface="+mn-lt"/>
              </a:rPr>
              <a:t>NBIS SciLifeLab Linköping</a:t>
            </a:r>
          </a:p>
          <a:p>
            <a:endParaRPr lang="en-SE" sz="1700" dirty="0">
              <a:latin typeface="+mn-lt"/>
            </a:endParaRPr>
          </a:p>
          <a:p>
            <a:r>
              <a:rPr lang="en-SE" sz="3600" dirty="0">
                <a:latin typeface="+mn-lt"/>
              </a:rPr>
              <a:t>Johanna Lagensjö</a:t>
            </a:r>
          </a:p>
          <a:p>
            <a:r>
              <a:rPr lang="en-SE" sz="3600" dirty="0">
                <a:latin typeface="+mn-lt"/>
              </a:rPr>
              <a:t>NGI SciLifeLab Uppsala</a:t>
            </a:r>
          </a:p>
          <a:p>
            <a:endParaRPr lang="en-SE" sz="1700" dirty="0">
              <a:latin typeface="+mn-lt"/>
            </a:endParaRPr>
          </a:p>
          <a:p>
            <a:r>
              <a:rPr lang="en-SE" sz="3600" dirty="0">
                <a:latin typeface="+mn-lt"/>
              </a:rPr>
              <a:t>Adam Ameur </a:t>
            </a:r>
          </a:p>
          <a:p>
            <a:r>
              <a:rPr lang="en-SE" sz="3600" dirty="0">
                <a:latin typeface="+mn-lt"/>
              </a:rPr>
              <a:t>NGI SciLifeLab Uppsala</a:t>
            </a:r>
          </a:p>
          <a:p>
            <a:pPr marL="400050"/>
            <a:endParaRPr lang="en-SE" sz="3600" dirty="0">
              <a:latin typeface="+mn-lt"/>
            </a:endParaRPr>
          </a:p>
          <a:p>
            <a:pPr marL="400050"/>
            <a:r>
              <a:rPr lang="en-SE" sz="3600" dirty="0">
                <a:latin typeface="+mn-lt"/>
              </a:rPr>
              <a:t>Diana Ekman </a:t>
            </a:r>
          </a:p>
          <a:p>
            <a:pPr marL="400050"/>
            <a:r>
              <a:rPr lang="en-SE" sz="3600" dirty="0">
                <a:latin typeface="+mn-lt"/>
              </a:rPr>
              <a:t>NBIS SciLifeLab Stockholm</a:t>
            </a:r>
          </a:p>
          <a:p>
            <a:pPr marL="400050"/>
            <a:br>
              <a:rPr lang="en-SE" sz="3600" dirty="0">
                <a:latin typeface="+mn-lt"/>
              </a:rPr>
            </a:br>
            <a:r>
              <a:rPr lang="en-SE" sz="3600" dirty="0">
                <a:latin typeface="+mn-lt"/>
              </a:rPr>
              <a:t>Dag Ahren</a:t>
            </a:r>
          </a:p>
          <a:p>
            <a:pPr marL="400050"/>
            <a:r>
              <a:rPr lang="en-SE" sz="3600" dirty="0">
                <a:latin typeface="+mn-lt"/>
              </a:rPr>
              <a:t>NBIS SciLifeLab Lund</a:t>
            </a:r>
          </a:p>
          <a:p>
            <a:pPr marL="400050"/>
            <a:endParaRPr lang="en-SE" sz="3600" dirty="0">
              <a:latin typeface="+mn-lt"/>
            </a:endParaRPr>
          </a:p>
          <a:p>
            <a:pPr marL="400050"/>
            <a:r>
              <a:rPr lang="en-SE" sz="3600" dirty="0">
                <a:latin typeface="+mn-lt"/>
              </a:rPr>
              <a:t>Elin Kronander </a:t>
            </a:r>
          </a:p>
          <a:p>
            <a:pPr marL="400050"/>
            <a:r>
              <a:rPr lang="en-SE" sz="3600" dirty="0">
                <a:latin typeface="+mn-lt"/>
              </a:rPr>
              <a:t>NBIS ScilIifeLab Uppsala </a:t>
            </a:r>
          </a:p>
          <a:p>
            <a:endParaRPr lang="en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4E6BEE-29B6-9EB3-5D85-B8E1BC3F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E" dirty="0"/>
              <a:t>Teachers</a:t>
            </a:r>
          </a:p>
        </p:txBody>
      </p:sp>
    </p:spTree>
    <p:extLst>
      <p:ext uri="{BB962C8B-B14F-4D97-AF65-F5344CB8AC3E}">
        <p14:creationId xmlns:p14="http://schemas.microsoft.com/office/powerpoint/2010/main" val="397603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A79CA0-88DC-72F5-37E2-EEEF4A122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210" y="1357331"/>
            <a:ext cx="11329579" cy="498559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E" sz="2800" dirty="0"/>
              <a:t>Zoom Monday: </a:t>
            </a:r>
            <a:r>
              <a:rPr lang="en-GB" sz="2800" dirty="0">
                <a:solidFill>
                  <a:srgbClr val="616074"/>
                </a:solidFill>
                <a:effectLst/>
                <a:latin typeface="Helvetica Neue" panose="02000503000000020004" pitchFamily="2" charset="0"/>
                <a:hlinkClick r:id="rId2"/>
              </a:rPr>
              <a:t>https://liu-se.zoom.us/j/65307893994</a:t>
            </a:r>
            <a:endParaRPr lang="en-GB" sz="2800" dirty="0">
              <a:solidFill>
                <a:srgbClr val="616074"/>
              </a:solidFill>
              <a:effectLst/>
              <a:latin typeface="Helvetica Neue" panose="02000503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E" sz="2800" dirty="0"/>
              <a:t>Course web page: </a:t>
            </a:r>
            <a:r>
              <a:rPr lang="en-GB" sz="2800" dirty="0">
                <a:hlinkClick r:id="rId3"/>
              </a:rPr>
              <a:t>https://nbisweden.github.io/workshop-ngsintro/2411/index.html</a:t>
            </a:r>
            <a:endParaRPr lang="en-GB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E" sz="2800" dirty="0"/>
              <a:t>Lunch ~12:00 every day at Tropikhuset (</a:t>
            </a:r>
            <a:r>
              <a:rPr lang="en-GB" sz="2800" dirty="0"/>
              <a:t>https://</a:t>
            </a:r>
            <a:r>
              <a:rPr lang="en-GB" sz="2800" dirty="0" err="1"/>
              <a:t>belvederen-tropikhuset.se</a:t>
            </a:r>
            <a:r>
              <a:rPr lang="en-GB" sz="2800" dirty="0"/>
              <a:t>)</a:t>
            </a:r>
            <a:endParaRPr lang="en-SE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E" sz="2800" dirty="0"/>
              <a:t>Coffee breaks in the morning and afternoon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E" sz="2800" dirty="0"/>
              <a:t>Times in schedule may be adjusted slightly depending on breaks. Start time in the morning and after lunch is “fixed”.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E" sz="2800" dirty="0"/>
              <a:t>C</a:t>
            </a:r>
            <a:r>
              <a:rPr lang="en-GB" sz="2800" dirty="0"/>
              <a:t>o</a:t>
            </a:r>
            <a:r>
              <a:rPr lang="en-SE" sz="2800" dirty="0"/>
              <a:t>urse dinner Thursday 18:00 at PappaGrappa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5C4A6F-E249-AD4F-05AB-1C5BAE7E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E" dirty="0"/>
              <a:t>Practical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06793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A19674-0785-988B-CAE8-B69C6C1D9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208" y="1172136"/>
            <a:ext cx="11329580" cy="5102491"/>
          </a:xfrm>
        </p:spPr>
        <p:txBody>
          <a:bodyPr>
            <a:normAutofit/>
          </a:bodyPr>
          <a:lstStyle/>
          <a:p>
            <a:r>
              <a:rPr lang="en-SE" sz="2400" dirty="0"/>
              <a:t>Those that attend the full workshop* will get a certificate.</a:t>
            </a:r>
          </a:p>
          <a:p>
            <a:r>
              <a:rPr lang="en-SE" sz="2400" dirty="0"/>
              <a:t>	*Attendence at all lectures and labs</a:t>
            </a:r>
          </a:p>
          <a:p>
            <a:r>
              <a:rPr lang="en-SE" sz="2400" dirty="0"/>
              <a:t>	*Labs done to the basic level</a:t>
            </a:r>
          </a:p>
          <a:p>
            <a:r>
              <a:rPr lang="en-SE" sz="2400" dirty="0"/>
              <a:t>	*Let us know if you need to miss a session</a:t>
            </a:r>
          </a:p>
          <a:p>
            <a:endParaRPr lang="en-SE" sz="2400" dirty="0"/>
          </a:p>
          <a:p>
            <a:r>
              <a:rPr lang="en-SE" sz="2400" dirty="0"/>
              <a:t>The certificate will not state number of credits. It will say that this was a full weeks workshop and what topics were covered.</a:t>
            </a:r>
          </a:p>
          <a:p>
            <a:endParaRPr lang="en-SE" sz="2400" dirty="0"/>
          </a:p>
          <a:p>
            <a:r>
              <a:rPr lang="en-SE" sz="2400" dirty="0"/>
              <a:t>Please mark your attendance on the sheet in the classroom every day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20F98B-1903-2E1B-1CC1-DFE396E5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E" dirty="0"/>
              <a:t>Attendence and certificate</a:t>
            </a:r>
          </a:p>
        </p:txBody>
      </p:sp>
    </p:spTree>
    <p:extLst>
      <p:ext uri="{BB962C8B-B14F-4D97-AF65-F5344CB8AC3E}">
        <p14:creationId xmlns:p14="http://schemas.microsoft.com/office/powerpoint/2010/main" val="401008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3BB4E1-31B9-F40F-A67F-394910042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hlinkClick r:id="rId2"/>
              </a:rPr>
              <a:t>https://nbisweden.github.io/workshop-ngsintro/2403/</a:t>
            </a:r>
            <a:endParaRPr lang="en-GB" sz="3600" dirty="0"/>
          </a:p>
          <a:p>
            <a:endParaRPr lang="en-GB" sz="3600" dirty="0"/>
          </a:p>
          <a:p>
            <a:r>
              <a:rPr lang="en-GB" sz="3600" dirty="0" err="1"/>
              <a:t>Uppmax</a:t>
            </a:r>
            <a:r>
              <a:rPr lang="en-GB" sz="3600" dirty="0"/>
              <a:t> project ID: </a:t>
            </a:r>
            <a:r>
              <a:rPr lang="en-GB" sz="3600" b="1" i="0" u="none" strike="noStrike" dirty="0">
                <a:solidFill>
                  <a:schemeClr val="tx1"/>
                </a:solidFill>
                <a:effectLst/>
                <a:latin typeface="Nunito" pitchFamily="2" charset="77"/>
              </a:rPr>
              <a:t>naiss2024-22-1375</a:t>
            </a:r>
            <a:endParaRPr lang="en-SE" sz="36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0042B7-22AB-AB05-2166-7E707421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E" dirty="0"/>
              <a:t>Rackham</a:t>
            </a:r>
          </a:p>
        </p:txBody>
      </p:sp>
    </p:spTree>
    <p:extLst>
      <p:ext uri="{BB962C8B-B14F-4D97-AF65-F5344CB8AC3E}">
        <p14:creationId xmlns:p14="http://schemas.microsoft.com/office/powerpoint/2010/main" val="1685880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947FFE-37D8-DC16-2E10-F3D95A0B7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0" y="2711569"/>
            <a:ext cx="11329580" cy="5102491"/>
          </a:xfrm>
        </p:spPr>
        <p:txBody>
          <a:bodyPr>
            <a:normAutofit/>
          </a:bodyPr>
          <a:lstStyle/>
          <a:p>
            <a:r>
              <a:rPr lang="en-GB" sz="4400" dirty="0"/>
              <a:t>https://</a:t>
            </a:r>
            <a:r>
              <a:rPr lang="en-GB" sz="4400" dirty="0" err="1"/>
              <a:t>belvederen-tropikhuset.se</a:t>
            </a:r>
            <a:endParaRPr lang="en-SE" sz="4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152471-426C-E37F-69F5-61D3B05D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</a:t>
            </a:r>
            <a:r>
              <a:rPr lang="en-SE" dirty="0"/>
              <a:t>unch menu</a:t>
            </a:r>
          </a:p>
        </p:txBody>
      </p:sp>
    </p:spTree>
    <p:extLst>
      <p:ext uri="{BB962C8B-B14F-4D97-AF65-F5344CB8AC3E}">
        <p14:creationId xmlns:p14="http://schemas.microsoft.com/office/powerpoint/2010/main" val="323466697"/>
      </p:ext>
    </p:extLst>
  </p:cSld>
  <p:clrMapOvr>
    <a:masterClrMapping/>
  </p:clrMapOvr>
</p:sld>
</file>

<file path=ppt/theme/theme1.xml><?xml version="1.0" encoding="utf-8"?>
<a:theme xmlns:a="http://schemas.openxmlformats.org/drawingml/2006/main" name="SciLifeLab PPT_light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7C947"/>
      </a:accent1>
      <a:accent2>
        <a:srgbClr val="045C64"/>
      </a:accent2>
      <a:accent3>
        <a:srgbClr val="4C979F"/>
      </a:accent3>
      <a:accent4>
        <a:srgbClr val="491F53"/>
      </a:accent4>
      <a:accent5>
        <a:srgbClr val="E5E5E5"/>
      </a:accent5>
      <a:accent6>
        <a:srgbClr val="A6A6A6"/>
      </a:accent6>
      <a:hlink>
        <a:srgbClr val="045B63"/>
      </a:hlink>
      <a:folHlink>
        <a:srgbClr val="045C6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 cap="rnd">
          <a:round/>
          <a:tailEnd type="stealt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5680</TotalTime>
  <Words>455</Words>
  <Application>Microsoft Macintosh PowerPoint</Application>
  <PresentationFormat>Widescreen</PresentationFormat>
  <Paragraphs>71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Helvetica Neue</vt:lpstr>
      <vt:lpstr>Nunito</vt:lpstr>
      <vt:lpstr>Slack-Lato</vt:lpstr>
      <vt:lpstr>SciLifeLab PPT_light</vt:lpstr>
      <vt:lpstr>Introduction to Bioinformatics using NGS data</vt:lpstr>
      <vt:lpstr>SciLifeLab, NBIS and NGI</vt:lpstr>
      <vt:lpstr>Teachers on this workshop are from NBIS and NGI</vt:lpstr>
      <vt:lpstr>Workshop organizers </vt:lpstr>
      <vt:lpstr>Teachers</vt:lpstr>
      <vt:lpstr>Practical information</vt:lpstr>
      <vt:lpstr>Attendence and certificate</vt:lpstr>
      <vt:lpstr>Rackham</vt:lpstr>
      <vt:lpstr>Lunch menu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Karin Nedler</dc:creator>
  <cp:keywords/>
  <dc:description/>
  <cp:lastModifiedBy>Malin Larsson</cp:lastModifiedBy>
  <cp:revision>235</cp:revision>
  <cp:lastPrinted>2024-11-24T10:44:31Z</cp:lastPrinted>
  <dcterms:created xsi:type="dcterms:W3CDTF">2020-04-23T10:16:21Z</dcterms:created>
  <dcterms:modified xsi:type="dcterms:W3CDTF">2024-11-26T13:34:58Z</dcterms:modified>
  <cp:category/>
</cp:coreProperties>
</file>