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png" ContentType="image/png"/>
  <Override PartName="/ppt/media/image8.jpeg" ContentType="image/jpeg"/>
  <Override PartName="/ppt/media/image13.jpeg" ContentType="image/jpeg"/>
  <Override PartName="/ppt/media/image6.png" ContentType="image/png"/>
  <Override PartName="/ppt/media/image10.png" ContentType="image/png"/>
  <Override PartName="/ppt/media/image7.svg" ContentType="image/svg"/>
  <Override PartName="/ppt/media/image11.jpeg" ContentType="image/jpeg"/>
  <Override PartName="/ppt/media/image1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2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AA8FEF05-983E-44BC-8D5E-6CCD00E32E2D}"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685800" y="1143000"/>
            <a:ext cx="5485320" cy="3085200"/>
          </a:xfrm>
          <a:prstGeom prst="rect">
            <a:avLst/>
          </a:prstGeom>
          <a:ln w="0">
            <a:noFill/>
          </a:ln>
        </p:spPr>
      </p:sp>
      <p:sp>
        <p:nvSpPr>
          <p:cNvPr id="93"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sv-SE" sz="2000" strike="noStrike" u="none">
                <a:solidFill>
                  <a:srgbClr val="000000"/>
                </a:solidFill>
                <a:uFillTx/>
                <a:latin typeface="Arial"/>
              </a:rPr>
              <a:t>This workshop is organized by SciLifeLab: NGI (national genomics infrastructure) is part of the Genomics platform, NBIS is the bioinformatics platform. </a:t>
            </a:r>
            <a:endParaRPr b="0" lang="en-US" sz="2000" strike="noStrike" u="none">
              <a:solidFill>
                <a:srgbClr val="000000"/>
              </a:solidFill>
              <a:uFillTx/>
              <a:latin typeface="Arial"/>
            </a:endParaRPr>
          </a:p>
        </p:txBody>
      </p:sp>
      <p:sp>
        <p:nvSpPr>
          <p:cNvPr id="94" name="PlaceHolder 3"/>
          <p:cNvSpPr>
            <a:spLocks noGrp="1"/>
          </p:cNvSpPr>
          <p:nvPr>
            <p:ph type="sldNum" idx="4"/>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SE" sz="1200" strike="noStrike" u="none">
                <a:solidFill>
                  <a:srgbClr val="000000"/>
                </a:solidFill>
                <a:uFillTx/>
                <a:latin typeface="Times New Roman"/>
              </a:defRPr>
            </a:lvl1pPr>
          </a:lstStyle>
          <a:p>
            <a:pPr indent="0" algn="r">
              <a:lnSpc>
                <a:spcPct val="100000"/>
              </a:lnSpc>
              <a:buNone/>
              <a:tabLst>
                <a:tab algn="l" pos="0"/>
              </a:tabLst>
            </a:pPr>
            <a:fld id="{5D26C5C8-47EE-4D22-BCD8-469A8A1C892C}" type="slidenum">
              <a:rPr b="0" lang="en-SE" sz="1200" strike="noStrike" u="none">
                <a:solidFill>
                  <a:srgbClr val="000000"/>
                </a:solidFill>
                <a:uFillTx/>
                <a:latin typeface="Times New Roman"/>
              </a:rPr>
              <a:t>8</a:t>
            </a:fld>
            <a:endParaRPr b="0" lang="en-US"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Img"/>
          </p:nvPr>
        </p:nvSpPr>
        <p:spPr>
          <a:xfrm>
            <a:off x="685800" y="1143000"/>
            <a:ext cx="5485320" cy="3085200"/>
          </a:xfrm>
          <a:prstGeom prst="rect">
            <a:avLst/>
          </a:prstGeom>
          <a:ln w="0">
            <a:noFill/>
          </a:ln>
        </p:spPr>
      </p:sp>
      <p:sp>
        <p:nvSpPr>
          <p:cNvPr id="96"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GB" sz="2000" strike="noStrike" u="none">
                <a:solidFill>
                  <a:srgbClr val="000000"/>
                </a:solidFill>
                <a:uFillTx/>
                <a:latin typeface="Arial"/>
              </a:rPr>
              <a:t>Most teachers on this workshop work at NBIS. We are involved in planning of projects and project specific data analysis, and teaching. Teachers on Tuesday afternoon are from NGI; who are involved in producing data and implementing and running standard analyses. </a:t>
            </a:r>
            <a:endParaRPr b="0" lang="en-US" sz="2000" strike="noStrike" u="none">
              <a:solidFill>
                <a:srgbClr val="000000"/>
              </a:solidFill>
              <a:uFillTx/>
              <a:latin typeface="Arial"/>
            </a:endParaRPr>
          </a:p>
          <a:p>
            <a:pPr marL="216000" indent="0">
              <a:lnSpc>
                <a:spcPct val="100000"/>
              </a:lnSpc>
              <a:buNone/>
              <a:tabLst>
                <a:tab algn="l" pos="0"/>
              </a:tabLst>
            </a:pPr>
            <a:endParaRPr b="0" lang="en-US" sz="2000" strike="noStrike" u="none">
              <a:solidFill>
                <a:srgbClr val="000000"/>
              </a:solidFill>
              <a:uFillTx/>
              <a:latin typeface="Arial"/>
            </a:endParaRPr>
          </a:p>
        </p:txBody>
      </p:sp>
      <p:sp>
        <p:nvSpPr>
          <p:cNvPr id="97" name="PlaceHolder 3"/>
          <p:cNvSpPr>
            <a:spLocks noGrp="1"/>
          </p:cNvSpPr>
          <p:nvPr>
            <p:ph type="sldNum" idx="5"/>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SE" sz="1200" strike="noStrike" u="none">
                <a:solidFill>
                  <a:srgbClr val="000000"/>
                </a:solidFill>
                <a:uFillTx/>
                <a:latin typeface="Times New Roman"/>
              </a:defRPr>
            </a:lvl1pPr>
          </a:lstStyle>
          <a:p>
            <a:pPr indent="0" algn="r">
              <a:lnSpc>
                <a:spcPct val="100000"/>
              </a:lnSpc>
              <a:buNone/>
              <a:tabLst>
                <a:tab algn="l" pos="0"/>
              </a:tabLst>
            </a:pPr>
            <a:fld id="{14DBB5FA-B6D1-48BF-B93C-EA59F9C1D85C}" type="slidenum">
              <a:rPr b="0" lang="en-SE" sz="1200" strike="noStrike" u="none">
                <a:solidFill>
                  <a:srgbClr val="000000"/>
                </a:solidFill>
                <a:uFillTx/>
                <a:latin typeface="Times New Roman"/>
              </a:rPr>
              <a:t>8</a:t>
            </a:fld>
            <a:endParaRPr b="0" lang="en-US"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685800" y="1143000"/>
            <a:ext cx="5485320" cy="3085200"/>
          </a:xfrm>
          <a:prstGeom prst="rect">
            <a:avLst/>
          </a:prstGeom>
          <a:ln w="0">
            <a:noFill/>
          </a:ln>
        </p:spPr>
      </p:sp>
      <p:sp>
        <p:nvSpPr>
          <p:cNvPr id="99"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GB" sz="2000" strike="noStrike" u="none">
                <a:solidFill>
                  <a:srgbClr val="000000"/>
                </a:solidFill>
                <a:uFillTx/>
                <a:latin typeface="Arial"/>
              </a:rPr>
              <a:t>Show how to edit hackmd</a:t>
            </a:r>
            <a:endParaRPr b="0" lang="en-US" sz="2000" strike="noStrike" u="none">
              <a:solidFill>
                <a:srgbClr val="000000"/>
              </a:solidFill>
              <a:uFillTx/>
              <a:latin typeface="Arial"/>
            </a:endParaRPr>
          </a:p>
        </p:txBody>
      </p:sp>
      <p:sp>
        <p:nvSpPr>
          <p:cNvPr id="100" name="PlaceHolder 3"/>
          <p:cNvSpPr>
            <a:spLocks noGrp="1"/>
          </p:cNvSpPr>
          <p:nvPr>
            <p:ph type="sldNum" idx="6"/>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SE" sz="1200" strike="noStrike" u="none">
                <a:solidFill>
                  <a:srgbClr val="000000"/>
                </a:solidFill>
                <a:uFillTx/>
                <a:latin typeface="Times New Roman"/>
              </a:defRPr>
            </a:lvl1pPr>
          </a:lstStyle>
          <a:p>
            <a:pPr indent="0" algn="r">
              <a:lnSpc>
                <a:spcPct val="100000"/>
              </a:lnSpc>
              <a:buNone/>
              <a:tabLst>
                <a:tab algn="l" pos="0"/>
              </a:tabLst>
            </a:pPr>
            <a:fld id="{90F5FEA4-1582-49C6-8235-119E2FC376C3}" type="slidenum">
              <a:rPr b="0" lang="en-SE" sz="1200" strike="noStrike" u="none">
                <a:solidFill>
                  <a:srgbClr val="000000"/>
                </a:solidFill>
                <a:uFillTx/>
                <a:latin typeface="Times New Roman"/>
              </a:rPr>
              <a:t>8</a:t>
            </a:fld>
            <a:endParaRPr b="0" lang="en-US"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685800" y="1143000"/>
            <a:ext cx="5485320" cy="3085200"/>
          </a:xfrm>
          <a:prstGeom prst="rect">
            <a:avLst/>
          </a:prstGeom>
          <a:ln w="0">
            <a:noFill/>
          </a:ln>
        </p:spPr>
      </p:sp>
      <p:sp>
        <p:nvSpPr>
          <p:cNvPr id="10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GB" sz="2000" strike="noStrike" u="none">
                <a:solidFill>
                  <a:srgbClr val="000000"/>
                </a:solidFill>
                <a:uFillTx/>
                <a:latin typeface="Arial"/>
              </a:rPr>
              <a:t>Show how to edit hackmd</a:t>
            </a:r>
            <a:endParaRPr b="0" lang="en-US" sz="2000" strike="noStrike" u="none">
              <a:solidFill>
                <a:srgbClr val="000000"/>
              </a:solidFill>
              <a:uFillTx/>
              <a:latin typeface="Arial"/>
            </a:endParaRPr>
          </a:p>
        </p:txBody>
      </p:sp>
      <p:sp>
        <p:nvSpPr>
          <p:cNvPr id="103" name="PlaceHolder 3"/>
          <p:cNvSpPr>
            <a:spLocks noGrp="1"/>
          </p:cNvSpPr>
          <p:nvPr>
            <p:ph type="sldNum" idx="7"/>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SE" sz="1200" strike="noStrike" u="none">
                <a:solidFill>
                  <a:srgbClr val="000000"/>
                </a:solidFill>
                <a:uFillTx/>
                <a:latin typeface="Times New Roman"/>
              </a:defRPr>
            </a:lvl1pPr>
          </a:lstStyle>
          <a:p>
            <a:pPr indent="0" algn="r">
              <a:lnSpc>
                <a:spcPct val="100000"/>
              </a:lnSpc>
              <a:buNone/>
              <a:tabLst>
                <a:tab algn="l" pos="0"/>
              </a:tabLst>
            </a:pPr>
            <a:fld id="{90E84C3F-6495-41AD-81D5-8A491BA226D9}" type="slidenum">
              <a:rPr b="0" lang="en-SE" sz="1200" strike="noStrike" u="none">
                <a:solidFill>
                  <a:srgbClr val="000000"/>
                </a:solidFill>
                <a:uFillTx/>
                <a:latin typeface="Times New Roman"/>
              </a:rPr>
              <a:t>8</a:t>
            </a:fld>
            <a:endParaRPr b="0" lang="en-US"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5320" cy="3085200"/>
          </a:xfrm>
          <a:prstGeom prst="rect">
            <a:avLst/>
          </a:prstGeom>
          <a:ln w="0">
            <a:noFill/>
          </a:ln>
        </p:spPr>
      </p:sp>
      <p:sp>
        <p:nvSpPr>
          <p:cNvPr id="105"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GB" sz="2000" strike="noStrike" u="none">
                <a:solidFill>
                  <a:srgbClr val="1d1c1d"/>
                </a:solidFill>
                <a:uFillTx/>
                <a:latin typeface="Slack-Lato"/>
              </a:rPr>
              <a:t>We can add that in case someone needs to miss a part of the workshop please talk with us beforehand. Then we will take note of this and tell you how to compensate for the absence i.e. by watching the prerecorded video and run the lab on your own.</a:t>
            </a:r>
            <a:endParaRPr b="0" lang="en-US" sz="2000" strike="noStrike" u="none">
              <a:solidFill>
                <a:srgbClr val="000000"/>
              </a:solidFill>
              <a:uFillTx/>
              <a:latin typeface="Arial"/>
            </a:endParaRPr>
          </a:p>
        </p:txBody>
      </p:sp>
      <p:sp>
        <p:nvSpPr>
          <p:cNvPr id="106" name="PlaceHolder 3"/>
          <p:cNvSpPr>
            <a:spLocks noGrp="1"/>
          </p:cNvSpPr>
          <p:nvPr>
            <p:ph type="sldNum" idx="8"/>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SE" sz="1200" strike="noStrike" u="none">
                <a:solidFill>
                  <a:srgbClr val="000000"/>
                </a:solidFill>
                <a:uFillTx/>
                <a:latin typeface="Times New Roman"/>
              </a:defRPr>
            </a:lvl1pPr>
          </a:lstStyle>
          <a:p>
            <a:pPr indent="0" algn="r">
              <a:lnSpc>
                <a:spcPct val="100000"/>
              </a:lnSpc>
              <a:buNone/>
              <a:tabLst>
                <a:tab algn="l" pos="0"/>
              </a:tabLst>
            </a:pPr>
            <a:fld id="{C37DFE5C-78D6-4B3E-BA75-9E3929D98ED2}" type="slidenum">
              <a:rPr b="0" lang="en-SE"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without our host unis">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600200"/>
            <a:ext cx="9142920" cy="19087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olumn_no bulletpoints">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A close up of a logo&#10;&#10;Description automatically generated"/>
          <p:cNvPicPr/>
          <p:nvPr/>
        </p:nvPicPr>
        <p:blipFill>
          <a:blip r:embed="rId2"/>
          <a:stretch/>
        </p:blipFill>
        <p:spPr>
          <a:xfrm>
            <a:off x="8179560" y="171360"/>
            <a:ext cx="3604320" cy="782280"/>
          </a:xfrm>
          <a:prstGeom prst="rect">
            <a:avLst/>
          </a:prstGeom>
          <a:noFill/>
          <a:ln w="0">
            <a:noFill/>
          </a:ln>
        </p:spPr>
      </p:pic>
      <p:cxnSp>
        <p:nvCxnSpPr>
          <p:cNvPr id="1" name="Straight Connector 8"/>
          <p:cNvCxnSpPr/>
          <p:nvPr/>
        </p:nvCxnSpPr>
        <p:spPr>
          <a:xfrm flipH="1">
            <a:off x="0" y="6811560"/>
            <a:ext cx="12192840" cy="1080"/>
          </a:xfrm>
          <a:prstGeom prst="straightConnector1">
            <a:avLst/>
          </a:prstGeom>
          <a:ln w="101600">
            <a:solidFill>
              <a:srgbClr val="a7c947"/>
            </a:solidFill>
            <a:round/>
          </a:ln>
        </p:spPr>
      </p:cxnSp>
      <p:pic>
        <p:nvPicPr>
          <p:cNvPr id="2" name="Picture 9" descr=""/>
          <p:cNvPicPr/>
          <p:nvPr/>
        </p:nvPicPr>
        <p:blipFill>
          <a:blip r:embed="rId3"/>
          <a:stretch/>
        </p:blipFill>
        <p:spPr>
          <a:xfrm>
            <a:off x="194040" y="171360"/>
            <a:ext cx="1884960" cy="100548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 name="Picture 7" descr="A close up of a logo&#10;&#10;Description automatically generated"/>
          <p:cNvPicPr/>
          <p:nvPr/>
        </p:nvPicPr>
        <p:blipFill>
          <a:blip r:embed="rId2"/>
          <a:stretch/>
        </p:blipFill>
        <p:spPr>
          <a:xfrm>
            <a:off x="8179560" y="171360"/>
            <a:ext cx="3604320" cy="782280"/>
          </a:xfrm>
          <a:prstGeom prst="rect">
            <a:avLst/>
          </a:prstGeom>
          <a:noFill/>
          <a:ln w="0">
            <a:noFill/>
          </a:ln>
        </p:spPr>
      </p:pic>
      <p:cxnSp>
        <p:nvCxnSpPr>
          <p:cNvPr id="4" name="Straight Connector 8"/>
          <p:cNvCxnSpPr/>
          <p:nvPr/>
        </p:nvCxnSpPr>
        <p:spPr>
          <a:xfrm flipH="1">
            <a:off x="0" y="6811560"/>
            <a:ext cx="12192840" cy="1080"/>
          </a:xfrm>
          <a:prstGeom prst="straightConnector1">
            <a:avLst/>
          </a:prstGeom>
          <a:ln w="101600">
            <a:solidFill>
              <a:srgbClr val="a7c947"/>
            </a:solidFill>
            <a:round/>
          </a:ln>
        </p:spPr>
      </p:cxnSp>
      <p:pic>
        <p:nvPicPr>
          <p:cNvPr id="5" name="Picture 9" descr=""/>
          <p:cNvPicPr/>
          <p:nvPr/>
        </p:nvPicPr>
        <p:blipFill>
          <a:blip r:embed="rId3"/>
          <a:stretch/>
        </p:blipFill>
        <p:spPr>
          <a:xfrm>
            <a:off x="194040" y="171360"/>
            <a:ext cx="1884960" cy="100548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Picture 7" descr="A close up of a logo&#10;&#10;Description automatically generated"/>
          <p:cNvPicPr/>
          <p:nvPr/>
        </p:nvPicPr>
        <p:blipFill>
          <a:blip r:embed="rId2"/>
          <a:stretch/>
        </p:blipFill>
        <p:spPr>
          <a:xfrm>
            <a:off x="8179560" y="171360"/>
            <a:ext cx="3604320" cy="782280"/>
          </a:xfrm>
          <a:prstGeom prst="rect">
            <a:avLst/>
          </a:prstGeom>
          <a:noFill/>
          <a:ln w="0">
            <a:noFill/>
          </a:ln>
        </p:spPr>
      </p:pic>
      <p:cxnSp>
        <p:nvCxnSpPr>
          <p:cNvPr id="7" name="Straight Connector 8"/>
          <p:cNvCxnSpPr/>
          <p:nvPr/>
        </p:nvCxnSpPr>
        <p:spPr>
          <a:xfrm flipH="1">
            <a:off x="0" y="6811560"/>
            <a:ext cx="12192840" cy="1080"/>
          </a:xfrm>
          <a:prstGeom prst="straightConnector1">
            <a:avLst/>
          </a:prstGeom>
          <a:ln w="101600">
            <a:solidFill>
              <a:srgbClr val="a7c947"/>
            </a:solidFill>
            <a:round/>
          </a:ln>
        </p:spPr>
      </p:cxnSp>
      <p:pic>
        <p:nvPicPr>
          <p:cNvPr id="8" name="Picture 9" descr=""/>
          <p:cNvPicPr/>
          <p:nvPr/>
        </p:nvPicPr>
        <p:blipFill>
          <a:blip r:embed="rId3"/>
          <a:stretch/>
        </p:blipFill>
        <p:spPr>
          <a:xfrm>
            <a:off x="194040" y="171360"/>
            <a:ext cx="1884960" cy="1005480"/>
          </a:xfrm>
          <a:prstGeom prst="rect">
            <a:avLst/>
          </a:prstGeom>
          <a:noFill/>
          <a:ln w="0">
            <a:noFill/>
          </a:ln>
        </p:spPr>
      </p:pic>
      <p:sp>
        <p:nvSpPr>
          <p:cNvPr id="9" name="PlaceHolder 1"/>
          <p:cNvSpPr>
            <a:spLocks noGrp="1"/>
          </p:cNvSpPr>
          <p:nvPr>
            <p:ph type="title"/>
          </p:nvPr>
        </p:nvSpPr>
        <p:spPr>
          <a:xfrm>
            <a:off x="1523880" y="1600200"/>
            <a:ext cx="9142920" cy="19087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4"/>
    <p:sldLayoutId id="2147483654"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 name="Picture 24" descr="A picture containing light&#10;&#10;Description automatically generated"/>
          <p:cNvPicPr/>
          <p:nvPr/>
        </p:nvPicPr>
        <p:blipFill>
          <a:blip r:embed="rId2"/>
          <a:stretch/>
        </p:blipFill>
        <p:spPr>
          <a:xfrm>
            <a:off x="11541600" y="6271560"/>
            <a:ext cx="504360" cy="477000"/>
          </a:xfrm>
          <a:prstGeom prst="rect">
            <a:avLst/>
          </a:prstGeom>
          <a:noFill/>
          <a:ln w="0">
            <a:noFill/>
          </a:ln>
        </p:spPr>
      </p:pic>
      <p:cxnSp>
        <p:nvCxnSpPr>
          <p:cNvPr id="14" name="Straight Connector 25"/>
          <p:cNvCxnSpPr/>
          <p:nvPr/>
        </p:nvCxnSpPr>
        <p:spPr>
          <a:xfrm>
            <a:off x="430920" y="881640"/>
            <a:ext cx="11330640" cy="1080"/>
          </a:xfrm>
          <a:prstGeom prst="straightConnector1">
            <a:avLst/>
          </a:prstGeom>
          <a:ln w="12700">
            <a:solidFill>
              <a:srgbClr val="a7c947"/>
            </a:solidFill>
            <a:round/>
          </a:ln>
        </p:spPr>
      </p:cxnSp>
      <p:pic>
        <p:nvPicPr>
          <p:cNvPr id="15" name="Picture 8" descr=""/>
          <p:cNvPicPr/>
          <p:nvPr/>
        </p:nvPicPr>
        <p:blipFill>
          <a:blip r:embed="rId3"/>
          <a:stretch/>
        </p:blipFill>
        <p:spPr>
          <a:xfrm>
            <a:off x="144720" y="6271560"/>
            <a:ext cx="1295280" cy="477000"/>
          </a:xfrm>
          <a:prstGeom prst="rect">
            <a:avLst/>
          </a:prstGeom>
          <a:noFill/>
          <a:ln w="0">
            <a:noFill/>
          </a:ln>
        </p:spPr>
      </p:pic>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6"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sv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png"/><Relationship Id="rId7" Type="http://schemas.openxmlformats.org/officeDocument/2006/relationships/slideLayout" Target="../slideLayouts/slideLayout5.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svg"/><Relationship Id="rId5" Type="http://schemas.openxmlformats.org/officeDocument/2006/relationships/slideLayout" Target="../slideLayouts/slideLayout5.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jpe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hyperlink" Target="https://uu-se.zoom.us/j/68573661988" TargetMode="External"/><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hyperlink" Target="https://nbisweden.github.io/workshop-ngsintro/2503/" TargetMode="External"/><Relationship Id="rId2" Type="http://schemas.openxmlformats.org/officeDocument/2006/relationships/slideLayout" Target="../slideLayouts/slideLayout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app.slack.com/client/T02N0SD19/C01ECL65JJ0" TargetMode="External"/><Relationship Id="rId2" Type="http://schemas.openxmlformats.org/officeDocument/2006/relationships/slideLayout" Target="../slideLayouts/slideLayout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600200"/>
            <a:ext cx="9142920" cy="190872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1" lang="sv-SE" sz="4000" strike="noStrike" u="none">
                <a:solidFill>
                  <a:schemeClr val="lt2">
                    <a:lumMod val="10000"/>
                  </a:schemeClr>
                </a:solidFill>
                <a:uFillTx/>
                <a:latin typeface="Arial"/>
              </a:rPr>
              <a:t>Introduction to Bioinformatics using NGS data</a:t>
            </a:r>
            <a:endParaRPr b="0" lang="en-US" sz="4000" strike="noStrike" u="none">
              <a:solidFill>
                <a:srgbClr val="000000"/>
              </a:solidFill>
              <a:uFillTx/>
              <a:latin typeface="Arial"/>
            </a:endParaRPr>
          </a:p>
        </p:txBody>
      </p:sp>
      <p:sp>
        <p:nvSpPr>
          <p:cNvPr id="25" name="PlaceHolder 2"/>
          <p:cNvSpPr>
            <a:spLocks noGrp="1"/>
          </p:cNvSpPr>
          <p:nvPr>
            <p:ph type="subTitle"/>
          </p:nvPr>
        </p:nvSpPr>
        <p:spPr>
          <a:xfrm>
            <a:off x="1523880" y="3602160"/>
            <a:ext cx="9142920" cy="1654560"/>
          </a:xfrm>
          <a:prstGeom prst="rect">
            <a:avLst/>
          </a:prstGeom>
          <a:noFill/>
          <a:ln w="0">
            <a:noFill/>
          </a:ln>
        </p:spPr>
        <p:txBody>
          <a:bodyPr lIns="91440" rIns="91440" tIns="45720" bIns="45720" anchor="t">
            <a:noAutofit/>
          </a:bodyPr>
          <a:p>
            <a:pPr indent="0" algn="ctr">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92500" lnSpcReduction="19999"/>
          </a:bodyPr>
          <a:p>
            <a:pPr indent="0" algn="ctr" defTabSz="914400">
              <a:lnSpc>
                <a:spcPct val="90000"/>
              </a:lnSpc>
              <a:buNone/>
              <a:tabLst>
                <a:tab algn="l" pos="0"/>
              </a:tabLst>
            </a:pPr>
            <a:r>
              <a:rPr b="1" lang="en-GB" sz="4000" strike="noStrike" u="none">
                <a:solidFill>
                  <a:schemeClr val="lt2">
                    <a:lumMod val="10000"/>
                  </a:schemeClr>
                </a:solidFill>
                <a:uFillTx/>
                <a:latin typeface="Arial"/>
              </a:rPr>
              <a:t>SciLifeLab, NBIS and NGI</a:t>
            </a:r>
            <a:endParaRPr b="0" lang="en-US" sz="4000" strike="noStrike" u="none">
              <a:solidFill>
                <a:srgbClr val="000000"/>
              </a:solidFill>
              <a:uFillTx/>
              <a:latin typeface="Arial"/>
            </a:endParaRPr>
          </a:p>
        </p:txBody>
      </p:sp>
      <p:grpSp>
        <p:nvGrpSpPr>
          <p:cNvPr id="27" name="Group 13"/>
          <p:cNvGrpSpPr/>
          <p:nvPr/>
        </p:nvGrpSpPr>
        <p:grpSpPr>
          <a:xfrm>
            <a:off x="1176120" y="1154520"/>
            <a:ext cx="3188520" cy="4710240"/>
            <a:chOff x="1176120" y="1154520"/>
            <a:chExt cx="3188520" cy="4710240"/>
          </a:xfrm>
        </p:grpSpPr>
        <p:pic>
          <p:nvPicPr>
            <p:cNvPr id="28" name="Picture 4" descr=""/>
            <p:cNvPicPr/>
            <p:nvPr/>
          </p:nvPicPr>
          <p:blipFill>
            <a:blip r:embed="rId1"/>
            <a:stretch/>
          </p:blipFill>
          <p:spPr>
            <a:xfrm>
              <a:off x="1176120" y="1523880"/>
              <a:ext cx="3188520" cy="4340880"/>
            </a:xfrm>
            <a:prstGeom prst="rect">
              <a:avLst/>
            </a:prstGeom>
            <a:noFill/>
            <a:ln w="0">
              <a:noFill/>
            </a:ln>
          </p:spPr>
        </p:pic>
        <p:sp>
          <p:nvSpPr>
            <p:cNvPr id="29" name="TextBox 11"/>
            <p:cNvSpPr/>
            <p:nvPr/>
          </p:nvSpPr>
          <p:spPr>
            <a:xfrm>
              <a:off x="1230120" y="1154520"/>
              <a:ext cx="23151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dk1"/>
                  </a:solidFill>
                  <a:uFillTx/>
                  <a:latin typeface="Arial"/>
                </a:rPr>
                <a:t>SciLifeLab services</a:t>
              </a:r>
              <a:endParaRPr b="0" lang="en-US" sz="1800" strike="noStrike" u="none">
                <a:solidFill>
                  <a:srgbClr val="000000"/>
                </a:solidFill>
                <a:uFillTx/>
                <a:latin typeface="Arial"/>
              </a:endParaRPr>
            </a:p>
          </p:txBody>
        </p:sp>
      </p:grpSp>
      <p:sp>
        <p:nvSpPr>
          <p:cNvPr id="30" name="Rectangle 10"/>
          <p:cNvSpPr/>
          <p:nvPr/>
        </p:nvSpPr>
        <p:spPr>
          <a:xfrm>
            <a:off x="1218600" y="5397480"/>
            <a:ext cx="3093480" cy="384840"/>
          </a:xfrm>
          <a:prstGeom prst="rect">
            <a:avLst/>
          </a:prstGeom>
          <a:noFill/>
          <a:ln w="50800">
            <a:solidFill>
              <a:srgbClr val="045c6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uFillTx/>
              <a:latin typeface="Calibri"/>
            </a:endParaRPr>
          </a:p>
        </p:txBody>
      </p:sp>
      <p:sp>
        <p:nvSpPr>
          <p:cNvPr id="31" name="PlaceHolder 2"/>
          <p:cNvSpPr>
            <a:spLocks noGrp="1"/>
          </p:cNvSpPr>
          <p:nvPr>
            <p:ph/>
          </p:nvPr>
        </p:nvSpPr>
        <p:spPr>
          <a:xfrm>
            <a:off x="6729120" y="4221720"/>
            <a:ext cx="1746000" cy="164304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US" sz="1400" strike="noStrike" u="none">
                <a:solidFill>
                  <a:schemeClr val="lt1"/>
                </a:solidFill>
                <a:uFillTx/>
                <a:latin typeface="Arial"/>
              </a:rPr>
              <a:t>Staff at six different sites across Sweden with expertise in many different omics-related areas</a:t>
            </a:r>
            <a:endParaRPr b="0" lang="en-US" sz="1400" strike="noStrike" u="none">
              <a:solidFill>
                <a:srgbClr val="000000"/>
              </a:solidFill>
              <a:uFillTx/>
              <a:latin typeface="Arial"/>
            </a:endParaRPr>
          </a:p>
          <a:p>
            <a:pPr indent="0" defTabSz="914400">
              <a:lnSpc>
                <a:spcPct val="90000"/>
              </a:lnSpc>
              <a:spcBef>
                <a:spcPts val="1001"/>
              </a:spcBef>
              <a:buNone/>
              <a:tabLst>
                <a:tab algn="l" pos="0"/>
              </a:tabLst>
            </a:pPr>
            <a:endParaRPr b="0" lang="en-US" sz="1800" strike="noStrike" u="none">
              <a:solidFill>
                <a:srgbClr val="000000"/>
              </a:solidFill>
              <a:uFillTx/>
              <a:latin typeface="Arial"/>
            </a:endParaRPr>
          </a:p>
        </p:txBody>
      </p:sp>
      <p:sp>
        <p:nvSpPr>
          <p:cNvPr id="32" name="Rectangle 10"/>
          <p:cNvSpPr/>
          <p:nvPr/>
        </p:nvSpPr>
        <p:spPr>
          <a:xfrm>
            <a:off x="1218600" y="1561320"/>
            <a:ext cx="3093480" cy="384840"/>
          </a:xfrm>
          <a:prstGeom prst="rect">
            <a:avLst/>
          </a:prstGeom>
          <a:noFill/>
          <a:ln w="50800">
            <a:solidFill>
              <a:srgbClr val="045c6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uFillTx/>
              <a:latin typeface="Calibri"/>
            </a:endParaRPr>
          </a:p>
        </p:txBody>
      </p:sp>
      <p:sp>
        <p:nvSpPr>
          <p:cNvPr id="33" name="Rektangel 6"/>
          <p:cNvSpPr/>
          <p:nvPr/>
        </p:nvSpPr>
        <p:spPr>
          <a:xfrm>
            <a:off x="11408040" y="6074280"/>
            <a:ext cx="750240" cy="76104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trike="noStrike" u="none">
              <a:solidFill>
                <a:schemeClr val="lt1"/>
              </a:solidFill>
              <a:uFillTx/>
              <a:latin typeface="Calibri"/>
            </a:endParaRPr>
          </a:p>
        </p:txBody>
      </p:sp>
      <p:pic>
        <p:nvPicPr>
          <p:cNvPr id="34" name="Bild 3" descr=""/>
          <p:cNvPicPr/>
          <p:nvPr/>
        </p:nvPicPr>
        <p:blipFill>
          <a:blip r:embed="rId2">
            <a:extLst>
              <a:ext uri="{96DAC541-7B7A-43D3-8B79-37D633B846F1}">
                <asvg:svgBlip xmlns:asvg="http://schemas.microsoft.com/office/drawing/2016/SVG/main" r:embed="rId3"/>
              </a:ext>
            </a:extLst>
          </a:blip>
          <a:stretch/>
        </p:blipFill>
        <p:spPr>
          <a:xfrm>
            <a:off x="10055160" y="6172200"/>
            <a:ext cx="2027880" cy="646200"/>
          </a:xfrm>
          <a:prstGeom prst="rect">
            <a:avLst/>
          </a:prstGeom>
          <a:noFill/>
          <a:ln w="0">
            <a:noFill/>
          </a:ln>
        </p:spPr>
      </p:pic>
      <p:pic>
        <p:nvPicPr>
          <p:cNvPr id="35" name="Google Shape;32;p2" descr=""/>
          <p:cNvPicPr/>
          <p:nvPr/>
        </p:nvPicPr>
        <p:blipFill>
          <a:blip r:embed="rId4"/>
          <a:stretch/>
        </p:blipFill>
        <p:spPr>
          <a:xfrm>
            <a:off x="4673160" y="1531080"/>
            <a:ext cx="4310640" cy="2572200"/>
          </a:xfrm>
          <a:prstGeom prst="rect">
            <a:avLst/>
          </a:prstGeom>
          <a:noFill/>
          <a:ln w="0">
            <a:noFill/>
          </a:ln>
        </p:spPr>
      </p:pic>
      <p:pic>
        <p:nvPicPr>
          <p:cNvPr id="36" name="Google Shape;33;p2" descr="A group of people standing outside a building&#10;&#10;Description automatically generated with medium confidence"/>
          <p:cNvPicPr/>
          <p:nvPr/>
        </p:nvPicPr>
        <p:blipFill>
          <a:blip r:embed="rId5"/>
          <a:stretch/>
        </p:blipFill>
        <p:spPr>
          <a:xfrm>
            <a:off x="0" y="-3043440"/>
            <a:ext cx="6172200" cy="2631240"/>
          </a:xfrm>
          <a:prstGeom prst="rect">
            <a:avLst/>
          </a:prstGeom>
          <a:noFill/>
          <a:ln w="0">
            <a:noFill/>
          </a:ln>
        </p:spPr>
      </p:pic>
      <p:sp>
        <p:nvSpPr>
          <p:cNvPr id="37" name="Google Shape;34;p2"/>
          <p:cNvSpPr/>
          <p:nvPr/>
        </p:nvSpPr>
        <p:spPr>
          <a:xfrm>
            <a:off x="6533280" y="3769560"/>
            <a:ext cx="2179800" cy="2129400"/>
          </a:xfrm>
          <a:prstGeom prst="ellipse">
            <a:avLst/>
          </a:prstGeom>
          <a:solidFill>
            <a:schemeClr val="accent1"/>
          </a:solidFill>
          <a:ln w="0">
            <a:noFill/>
          </a:ln>
        </p:spPr>
        <p:style>
          <a:lnRef idx="0"/>
          <a:fillRef idx="0"/>
          <a:effectRef idx="0"/>
          <a:fontRef idx="minor"/>
        </p:style>
        <p:txBody>
          <a:bodyPr lIns="90000" rIns="90000" tIns="45000" bIns="45000" anchor="ctr">
            <a:noAutofit/>
          </a:bodyPr>
          <a:p>
            <a:pPr algn="ctr" defTabSz="914400">
              <a:lnSpc>
                <a:spcPct val="100000"/>
              </a:lnSpc>
            </a:pPr>
            <a:endParaRPr b="0" lang="en-SE" sz="1870" strike="noStrike" u="none">
              <a:solidFill>
                <a:schemeClr val="lt1"/>
              </a:solidFill>
              <a:uFillTx/>
              <a:latin typeface="Calibri"/>
              <a:ea typeface="Calibri"/>
            </a:endParaRPr>
          </a:p>
        </p:txBody>
      </p:sp>
      <p:grpSp>
        <p:nvGrpSpPr>
          <p:cNvPr id="38" name="Google Shape;36;p2"/>
          <p:cNvGrpSpPr/>
          <p:nvPr/>
        </p:nvGrpSpPr>
        <p:grpSpPr>
          <a:xfrm>
            <a:off x="9218880" y="2005560"/>
            <a:ext cx="2240640" cy="3859200"/>
            <a:chOff x="9218880" y="2005560"/>
            <a:chExt cx="2240640" cy="3859200"/>
          </a:xfrm>
        </p:grpSpPr>
        <p:grpSp>
          <p:nvGrpSpPr>
            <p:cNvPr id="39" name="Google Shape;37;p2"/>
            <p:cNvGrpSpPr/>
            <p:nvPr/>
          </p:nvGrpSpPr>
          <p:grpSpPr>
            <a:xfrm>
              <a:off x="9569520" y="2005560"/>
              <a:ext cx="1890000" cy="3859200"/>
              <a:chOff x="9569520" y="2005560"/>
              <a:chExt cx="1890000" cy="3859200"/>
            </a:xfrm>
          </p:grpSpPr>
          <p:pic>
            <p:nvPicPr>
              <p:cNvPr id="40" name="Google Shape;38;p2" descr=""/>
              <p:cNvPicPr/>
              <p:nvPr/>
            </p:nvPicPr>
            <p:blipFill>
              <a:blip r:embed="rId6">
                <a:alphaModFix amt="70000"/>
              </a:blip>
              <a:srcRect l="33340" t="0" r="32923" b="0"/>
              <a:stretch/>
            </p:blipFill>
            <p:spPr>
              <a:xfrm>
                <a:off x="9569520" y="2005560"/>
                <a:ext cx="1890000" cy="3859200"/>
              </a:xfrm>
              <a:prstGeom prst="rect">
                <a:avLst/>
              </a:prstGeom>
              <a:noFill/>
              <a:ln w="0">
                <a:noFill/>
              </a:ln>
            </p:spPr>
          </p:pic>
          <p:sp>
            <p:nvSpPr>
              <p:cNvPr id="41" name="Google Shape;39;p2"/>
              <p:cNvSpPr/>
              <p:nvPr/>
            </p:nvSpPr>
            <p:spPr>
              <a:xfrm>
                <a:off x="9912600" y="5574600"/>
                <a:ext cx="59040" cy="54000"/>
              </a:xfrm>
              <a:prstGeom prst="ellipse">
                <a:avLst/>
              </a:prstGeom>
              <a:solidFill>
                <a:schemeClr val="accent1"/>
              </a:solidFill>
              <a:ln w="12700">
                <a:solidFill>
                  <a:srgbClr val="595959"/>
                </a:solidFill>
                <a:miter/>
              </a:ln>
            </p:spPr>
            <p:style>
              <a:lnRef idx="0"/>
              <a:fillRef idx="0"/>
              <a:effectRef idx="0"/>
              <a:fontRef idx="minor"/>
            </p:style>
            <p:txBody>
              <a:bodyPr lIns="90000" rIns="90000" tIns="19080" bIns="19080" anchor="ctr">
                <a:noAutofit/>
              </a:bodyPr>
              <a:p>
                <a:pPr algn="ctr" defTabSz="914400">
                  <a:lnSpc>
                    <a:spcPct val="100000"/>
                  </a:lnSpc>
                </a:pPr>
                <a:endParaRPr b="0" lang="en-SE" sz="1870" strike="noStrike" u="none">
                  <a:solidFill>
                    <a:schemeClr val="lt1"/>
                  </a:solidFill>
                  <a:uFillTx/>
                  <a:latin typeface="Calibri"/>
                  <a:ea typeface="Calibri"/>
                </a:endParaRPr>
              </a:p>
            </p:txBody>
          </p:sp>
          <p:sp>
            <p:nvSpPr>
              <p:cNvPr id="42" name="Google Shape;40;p2"/>
              <p:cNvSpPr/>
              <p:nvPr/>
            </p:nvSpPr>
            <p:spPr>
              <a:xfrm>
                <a:off x="9763200" y="5167440"/>
                <a:ext cx="59040" cy="54000"/>
              </a:xfrm>
              <a:prstGeom prst="ellipse">
                <a:avLst/>
              </a:prstGeom>
              <a:solidFill>
                <a:schemeClr val="accent1"/>
              </a:solidFill>
              <a:ln w="12700">
                <a:solidFill>
                  <a:srgbClr val="595959"/>
                </a:solidFill>
                <a:miter/>
              </a:ln>
            </p:spPr>
            <p:style>
              <a:lnRef idx="0"/>
              <a:fillRef idx="0"/>
              <a:effectRef idx="0"/>
              <a:fontRef idx="minor"/>
            </p:style>
            <p:txBody>
              <a:bodyPr lIns="90000" rIns="90000" tIns="19080" bIns="19080" anchor="ctr">
                <a:noAutofit/>
              </a:bodyPr>
              <a:p>
                <a:pPr algn="ctr" defTabSz="914400">
                  <a:lnSpc>
                    <a:spcPct val="100000"/>
                  </a:lnSpc>
                </a:pPr>
                <a:endParaRPr b="0" lang="en-SE" sz="1870" strike="noStrike" u="none">
                  <a:solidFill>
                    <a:schemeClr val="lt1"/>
                  </a:solidFill>
                  <a:uFillTx/>
                  <a:latin typeface="Calibri"/>
                  <a:ea typeface="Calibri"/>
                </a:endParaRPr>
              </a:p>
            </p:txBody>
          </p:sp>
          <p:sp>
            <p:nvSpPr>
              <p:cNvPr id="43" name="Google Shape;41;p2"/>
              <p:cNvSpPr/>
              <p:nvPr/>
            </p:nvSpPr>
            <p:spPr>
              <a:xfrm>
                <a:off x="10467720" y="4689720"/>
                <a:ext cx="59040" cy="54000"/>
              </a:xfrm>
              <a:prstGeom prst="ellipse">
                <a:avLst/>
              </a:prstGeom>
              <a:solidFill>
                <a:schemeClr val="accent1"/>
              </a:solidFill>
              <a:ln w="12700">
                <a:solidFill>
                  <a:srgbClr val="595959"/>
                </a:solidFill>
                <a:miter/>
              </a:ln>
            </p:spPr>
            <p:style>
              <a:lnRef idx="0"/>
              <a:fillRef idx="0"/>
              <a:effectRef idx="0"/>
              <a:fontRef idx="minor"/>
            </p:style>
            <p:txBody>
              <a:bodyPr lIns="90000" rIns="90000" tIns="19080" bIns="19080" anchor="ctr">
                <a:noAutofit/>
              </a:bodyPr>
              <a:p>
                <a:pPr algn="ctr" defTabSz="914400">
                  <a:lnSpc>
                    <a:spcPct val="100000"/>
                  </a:lnSpc>
                </a:pPr>
                <a:endParaRPr b="0" lang="en-SE" sz="1870" strike="noStrike" u="none">
                  <a:solidFill>
                    <a:schemeClr val="lt1"/>
                  </a:solidFill>
                  <a:uFillTx/>
                  <a:latin typeface="Calibri"/>
                  <a:ea typeface="Calibri"/>
                </a:endParaRPr>
              </a:p>
            </p:txBody>
          </p:sp>
          <p:sp>
            <p:nvSpPr>
              <p:cNvPr id="44" name="Google Shape;42;p2"/>
              <p:cNvSpPr/>
              <p:nvPr/>
            </p:nvSpPr>
            <p:spPr>
              <a:xfrm>
                <a:off x="10519200" y="4775400"/>
                <a:ext cx="59040" cy="54000"/>
              </a:xfrm>
              <a:prstGeom prst="ellipse">
                <a:avLst/>
              </a:prstGeom>
              <a:solidFill>
                <a:schemeClr val="accent1"/>
              </a:solidFill>
              <a:ln w="12700">
                <a:solidFill>
                  <a:srgbClr val="595959"/>
                </a:solidFill>
                <a:miter/>
              </a:ln>
            </p:spPr>
            <p:style>
              <a:lnRef idx="0"/>
              <a:fillRef idx="0"/>
              <a:effectRef idx="0"/>
              <a:fontRef idx="minor"/>
            </p:style>
            <p:txBody>
              <a:bodyPr lIns="90000" rIns="90000" tIns="19080" bIns="19080" anchor="ctr">
                <a:noAutofit/>
              </a:bodyPr>
              <a:p>
                <a:pPr algn="ctr" defTabSz="914400">
                  <a:lnSpc>
                    <a:spcPct val="100000"/>
                  </a:lnSpc>
                </a:pPr>
                <a:endParaRPr b="0" lang="en-SE" sz="1870" strike="noStrike" u="none">
                  <a:solidFill>
                    <a:schemeClr val="lt1"/>
                  </a:solidFill>
                  <a:uFillTx/>
                  <a:latin typeface="Calibri"/>
                  <a:ea typeface="Calibri"/>
                </a:endParaRPr>
              </a:p>
            </p:txBody>
          </p:sp>
          <p:sp>
            <p:nvSpPr>
              <p:cNvPr id="45" name="Google Shape;43;p2"/>
              <p:cNvSpPr/>
              <p:nvPr/>
            </p:nvSpPr>
            <p:spPr>
              <a:xfrm>
                <a:off x="10227960" y="4974840"/>
                <a:ext cx="59040" cy="54000"/>
              </a:xfrm>
              <a:prstGeom prst="ellipse">
                <a:avLst/>
              </a:prstGeom>
              <a:solidFill>
                <a:schemeClr val="accent1"/>
              </a:solidFill>
              <a:ln w="12700">
                <a:solidFill>
                  <a:srgbClr val="595959"/>
                </a:solidFill>
                <a:miter/>
              </a:ln>
            </p:spPr>
            <p:style>
              <a:lnRef idx="0"/>
              <a:fillRef idx="0"/>
              <a:effectRef idx="0"/>
              <a:fontRef idx="minor"/>
            </p:style>
            <p:txBody>
              <a:bodyPr lIns="90000" rIns="90000" tIns="19080" bIns="19080" anchor="ctr">
                <a:noAutofit/>
              </a:bodyPr>
              <a:p>
                <a:pPr algn="ctr" defTabSz="914400">
                  <a:lnSpc>
                    <a:spcPct val="100000"/>
                  </a:lnSpc>
                </a:pPr>
                <a:endParaRPr b="0" lang="en-SE" sz="1870" strike="noStrike" u="none">
                  <a:solidFill>
                    <a:schemeClr val="lt1"/>
                  </a:solidFill>
                  <a:uFillTx/>
                  <a:latin typeface="Calibri"/>
                  <a:ea typeface="Calibri"/>
                </a:endParaRPr>
              </a:p>
            </p:txBody>
          </p:sp>
          <p:sp>
            <p:nvSpPr>
              <p:cNvPr id="46" name="Google Shape;44;p2"/>
              <p:cNvSpPr/>
              <p:nvPr/>
            </p:nvSpPr>
            <p:spPr>
              <a:xfrm>
                <a:off x="10816920" y="3651480"/>
                <a:ext cx="59040" cy="54000"/>
              </a:xfrm>
              <a:prstGeom prst="ellipse">
                <a:avLst/>
              </a:prstGeom>
              <a:solidFill>
                <a:schemeClr val="accent1"/>
              </a:solidFill>
              <a:ln w="12700">
                <a:solidFill>
                  <a:srgbClr val="595959"/>
                </a:solidFill>
                <a:miter/>
              </a:ln>
            </p:spPr>
            <p:style>
              <a:lnRef idx="0"/>
              <a:fillRef idx="0"/>
              <a:effectRef idx="0"/>
              <a:fontRef idx="minor"/>
            </p:style>
            <p:txBody>
              <a:bodyPr lIns="90000" rIns="90000" tIns="19080" bIns="19080" anchor="ctr">
                <a:noAutofit/>
              </a:bodyPr>
              <a:p>
                <a:pPr algn="ctr" defTabSz="914400">
                  <a:lnSpc>
                    <a:spcPct val="100000"/>
                  </a:lnSpc>
                </a:pPr>
                <a:endParaRPr b="0" lang="en-SE" sz="1870" strike="noStrike" u="none">
                  <a:solidFill>
                    <a:schemeClr val="lt1"/>
                  </a:solidFill>
                  <a:uFillTx/>
                  <a:latin typeface="Calibri"/>
                  <a:ea typeface="Calibri"/>
                </a:endParaRPr>
              </a:p>
            </p:txBody>
          </p:sp>
        </p:grpSp>
        <p:sp>
          <p:nvSpPr>
            <p:cNvPr id="47" name="Google Shape;45;p2"/>
            <p:cNvSpPr/>
            <p:nvPr/>
          </p:nvSpPr>
          <p:spPr>
            <a:xfrm>
              <a:off x="10793160" y="3549600"/>
              <a:ext cx="507960" cy="191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 sz="670" strike="noStrike" u="none">
                  <a:solidFill>
                    <a:schemeClr val="dk1"/>
                  </a:solidFill>
                  <a:uFillTx/>
                  <a:latin typeface="Arial"/>
                  <a:ea typeface="Arial"/>
                </a:rPr>
                <a:t>Umeå</a:t>
              </a:r>
              <a:endParaRPr b="0" lang="en-US" sz="670" strike="noStrike" u="none">
                <a:solidFill>
                  <a:srgbClr val="000000"/>
                </a:solidFill>
                <a:uFillTx/>
                <a:latin typeface="Arial"/>
              </a:endParaRPr>
            </a:p>
          </p:txBody>
        </p:sp>
        <p:sp>
          <p:nvSpPr>
            <p:cNvPr id="48" name="Google Shape;46;p2"/>
            <p:cNvSpPr/>
            <p:nvPr/>
          </p:nvSpPr>
          <p:spPr>
            <a:xfrm>
              <a:off x="10478520" y="4739760"/>
              <a:ext cx="676080" cy="191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 sz="670" strike="noStrike" u="none">
                  <a:solidFill>
                    <a:schemeClr val="dk1"/>
                  </a:solidFill>
                  <a:uFillTx/>
                  <a:latin typeface="Arial"/>
                  <a:ea typeface="Arial"/>
                </a:rPr>
                <a:t>Stockholm</a:t>
              </a:r>
              <a:endParaRPr b="0" lang="en-US" sz="670" strike="noStrike" u="none">
                <a:solidFill>
                  <a:srgbClr val="000000"/>
                </a:solidFill>
                <a:uFillTx/>
                <a:latin typeface="Arial"/>
              </a:endParaRPr>
            </a:p>
          </p:txBody>
        </p:sp>
        <p:sp>
          <p:nvSpPr>
            <p:cNvPr id="49" name="Google Shape;47;p2"/>
            <p:cNvSpPr/>
            <p:nvPr/>
          </p:nvSpPr>
          <p:spPr>
            <a:xfrm>
              <a:off x="10542600" y="4472280"/>
              <a:ext cx="510480" cy="191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 sz="670" strike="noStrike" u="none">
                  <a:solidFill>
                    <a:schemeClr val="dk1"/>
                  </a:solidFill>
                  <a:uFillTx/>
                  <a:latin typeface="Arial"/>
                  <a:ea typeface="Arial"/>
                </a:rPr>
                <a:t>Uppsala</a:t>
              </a:r>
              <a:endParaRPr b="0" lang="en-US" sz="670" strike="noStrike" u="none">
                <a:solidFill>
                  <a:srgbClr val="000000"/>
                </a:solidFill>
                <a:uFillTx/>
                <a:latin typeface="Arial"/>
              </a:endParaRPr>
            </a:p>
          </p:txBody>
        </p:sp>
        <p:sp>
          <p:nvSpPr>
            <p:cNvPr id="50" name="Google Shape;48;p2"/>
            <p:cNvSpPr/>
            <p:nvPr/>
          </p:nvSpPr>
          <p:spPr>
            <a:xfrm>
              <a:off x="10334880" y="4908960"/>
              <a:ext cx="565200" cy="191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 sz="670" strike="noStrike" u="none">
                  <a:solidFill>
                    <a:schemeClr val="dk1"/>
                  </a:solidFill>
                  <a:uFillTx/>
                  <a:latin typeface="Arial"/>
                  <a:ea typeface="Arial"/>
                </a:rPr>
                <a:t>Linköping</a:t>
              </a:r>
              <a:endParaRPr b="0" lang="en-US" sz="670" strike="noStrike" u="none">
                <a:solidFill>
                  <a:srgbClr val="000000"/>
                </a:solidFill>
                <a:uFillTx/>
                <a:latin typeface="Arial"/>
              </a:endParaRPr>
            </a:p>
          </p:txBody>
        </p:sp>
        <p:sp>
          <p:nvSpPr>
            <p:cNvPr id="51" name="Google Shape;49;p2"/>
            <p:cNvSpPr/>
            <p:nvPr/>
          </p:nvSpPr>
          <p:spPr>
            <a:xfrm>
              <a:off x="9218880" y="5015880"/>
              <a:ext cx="558720" cy="191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 sz="670" strike="noStrike" u="none">
                  <a:solidFill>
                    <a:schemeClr val="dk1"/>
                  </a:solidFill>
                  <a:uFillTx/>
                  <a:latin typeface="Arial"/>
                  <a:ea typeface="Arial"/>
                </a:rPr>
                <a:t>Göteborg</a:t>
              </a:r>
              <a:endParaRPr b="0" lang="en-US" sz="670" strike="noStrike" u="none">
                <a:solidFill>
                  <a:srgbClr val="000000"/>
                </a:solidFill>
                <a:uFillTx/>
                <a:latin typeface="Arial"/>
              </a:endParaRPr>
            </a:p>
          </p:txBody>
        </p:sp>
        <p:sp>
          <p:nvSpPr>
            <p:cNvPr id="52" name="Google Shape;50;p2"/>
            <p:cNvSpPr/>
            <p:nvPr/>
          </p:nvSpPr>
          <p:spPr>
            <a:xfrm>
              <a:off x="9572040" y="5571000"/>
              <a:ext cx="382320" cy="191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 sz="670" strike="noStrike" u="none">
                  <a:solidFill>
                    <a:schemeClr val="dk1"/>
                  </a:solidFill>
                  <a:uFillTx/>
                  <a:latin typeface="Arial"/>
                  <a:ea typeface="Arial"/>
                </a:rPr>
                <a:t>Lund</a:t>
              </a:r>
              <a:endParaRPr b="0" lang="en-US" sz="670" strike="noStrike" u="none">
                <a:solidFill>
                  <a:srgbClr val="000000"/>
                </a:solidFill>
                <a:uFillTx/>
                <a:latin typeface="Arial"/>
              </a:endParaRPr>
            </a:p>
          </p:txBody>
        </p:sp>
      </p:grpSp>
      <p:sp>
        <p:nvSpPr>
          <p:cNvPr id="53" name="Google Shape;51;p2"/>
          <p:cNvSpPr/>
          <p:nvPr/>
        </p:nvSpPr>
        <p:spPr>
          <a:xfrm>
            <a:off x="6729120" y="4221720"/>
            <a:ext cx="1746000" cy="164304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tabLst>
                <a:tab algn="l" pos="0"/>
              </a:tabLst>
            </a:pPr>
            <a:r>
              <a:rPr b="0" lang="en-GB" sz="1470" strike="noStrike" u="none">
                <a:solidFill>
                  <a:schemeClr val="lt1"/>
                </a:solidFill>
                <a:uFillTx/>
                <a:latin typeface="Arial"/>
              </a:rPr>
              <a:t>~120 staff at six different sites across Sweden with expertise in many different omics-related areas</a:t>
            </a:r>
            <a:endParaRPr b="0" lang="en-US" sz="1470" strike="noStrike" u="none">
              <a:solidFill>
                <a:srgbClr val="000000"/>
              </a:solidFill>
              <a:uFillTx/>
              <a:latin typeface="Arial"/>
            </a:endParaRPr>
          </a:p>
          <a:p>
            <a:pPr defTabSz="914400">
              <a:lnSpc>
                <a:spcPct val="90000"/>
              </a:lnSpc>
              <a:spcBef>
                <a:spcPts val="1001"/>
              </a:spcBef>
              <a:tabLst>
                <a:tab algn="l" pos="0"/>
              </a:tabLst>
            </a:pPr>
            <a:endParaRPr b="0" lang="en-US" sz="1870" strike="noStrike" u="none">
              <a:solidFill>
                <a:srgbClr val="000000"/>
              </a:solidFill>
              <a:uFillTx/>
              <a:latin typeface="Arial"/>
            </a:endParaRPr>
          </a:p>
        </p:txBody>
      </p:sp>
      <p:cxnSp>
        <p:nvCxnSpPr>
          <p:cNvPr id="54" name="Google Shape;52;p2"/>
          <p:cNvCxnSpPr/>
          <p:nvPr/>
        </p:nvCxnSpPr>
        <p:spPr>
          <a:xfrm flipV="1">
            <a:off x="8400240" y="3723840"/>
            <a:ext cx="2309760" cy="680760"/>
          </a:xfrm>
          <a:prstGeom prst="straightConnector1">
            <a:avLst/>
          </a:prstGeom>
          <a:ln cap="rnd" w="28575">
            <a:solidFill>
              <a:srgbClr val="a7c947"/>
            </a:solidFill>
            <a:prstDash val="dot"/>
            <a:round/>
          </a:ln>
        </p:spPr>
      </p:cxnSp>
      <p:cxnSp>
        <p:nvCxnSpPr>
          <p:cNvPr id="55" name="Google Shape;53;p2"/>
          <p:cNvCxnSpPr/>
          <p:nvPr/>
        </p:nvCxnSpPr>
        <p:spPr>
          <a:xfrm>
            <a:off x="8397720" y="5234400"/>
            <a:ext cx="1486080" cy="369000"/>
          </a:xfrm>
          <a:prstGeom prst="straightConnector1">
            <a:avLst/>
          </a:prstGeom>
          <a:ln cap="rnd" w="28575">
            <a:solidFill>
              <a:srgbClr val="a7c947"/>
            </a:solidFill>
            <a:prstDash val="dot"/>
            <a:round/>
          </a:ln>
        </p:spPr>
      </p:cxnSp>
      <p:cxnSp>
        <p:nvCxnSpPr>
          <p:cNvPr id="56" name="Google Shape;54;p2"/>
          <p:cNvCxnSpPr/>
          <p:nvPr/>
        </p:nvCxnSpPr>
        <p:spPr>
          <a:xfrm>
            <a:off x="8544240" y="4709880"/>
            <a:ext cx="1838520" cy="23400"/>
          </a:xfrm>
          <a:prstGeom prst="straightConnector1">
            <a:avLst/>
          </a:prstGeom>
          <a:ln cap="rnd" w="28575">
            <a:solidFill>
              <a:srgbClr val="a7c947"/>
            </a:solidFill>
            <a:prstDash val="dot"/>
            <a:round/>
          </a:ln>
        </p:spPr>
      </p:cxnSp>
      <p:cxnSp>
        <p:nvCxnSpPr>
          <p:cNvPr id="57" name="Google Shape;55;p2"/>
          <p:cNvCxnSpPr/>
          <p:nvPr/>
        </p:nvCxnSpPr>
        <p:spPr>
          <a:xfrm>
            <a:off x="8466120" y="5129280"/>
            <a:ext cx="1203480" cy="66600"/>
          </a:xfrm>
          <a:prstGeom prst="straightConnector1">
            <a:avLst/>
          </a:prstGeom>
          <a:ln cap="rnd" w="28575">
            <a:solidFill>
              <a:srgbClr val="a7c947"/>
            </a:solidFill>
            <a:prstDash val="dot"/>
            <a:round/>
          </a:ln>
        </p:spPr>
      </p:cxnSp>
      <p:cxnSp>
        <p:nvCxnSpPr>
          <p:cNvPr id="58" name="Google Shape;56;p2"/>
          <p:cNvCxnSpPr/>
          <p:nvPr/>
        </p:nvCxnSpPr>
        <p:spPr>
          <a:xfrm>
            <a:off x="8510760" y="4818600"/>
            <a:ext cx="1838520" cy="23400"/>
          </a:xfrm>
          <a:prstGeom prst="straightConnector1">
            <a:avLst/>
          </a:prstGeom>
          <a:ln cap="rnd" w="28575">
            <a:solidFill>
              <a:srgbClr val="a7c947"/>
            </a:solidFill>
            <a:prstDash val="dot"/>
            <a:round/>
          </a:ln>
        </p:spPr>
      </p:cxnSp>
      <p:cxnSp>
        <p:nvCxnSpPr>
          <p:cNvPr id="59" name="Google Shape;57;p2"/>
          <p:cNvCxnSpPr/>
          <p:nvPr/>
        </p:nvCxnSpPr>
        <p:spPr>
          <a:xfrm>
            <a:off x="8499240" y="4941360"/>
            <a:ext cx="1608120" cy="58680"/>
          </a:xfrm>
          <a:prstGeom prst="straightConnector1">
            <a:avLst/>
          </a:prstGeom>
          <a:ln cap="rnd" w="28575">
            <a:solidFill>
              <a:srgbClr val="a7c947"/>
            </a:solidFill>
            <a:prstDash val="dot"/>
            <a:round/>
          </a:ln>
        </p:spPr>
      </p:cxn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85000" lnSpcReduction="9999"/>
          </a:bodyPr>
          <a:p>
            <a:pPr indent="0" algn="ctr" defTabSz="914400">
              <a:lnSpc>
                <a:spcPct val="90000"/>
              </a:lnSpc>
              <a:buNone/>
              <a:tabLst>
                <a:tab algn="l" pos="0"/>
              </a:tabLst>
            </a:pPr>
            <a:r>
              <a:rPr b="1" lang="en-GB" sz="4000" strike="noStrike" u="none">
                <a:solidFill>
                  <a:schemeClr val="lt2">
                    <a:lumMod val="10000"/>
                  </a:schemeClr>
                </a:solidFill>
                <a:uFillTx/>
                <a:latin typeface="Arial"/>
              </a:rPr>
              <a:t>Teachers on this workshop are from </a:t>
            </a:r>
            <a:r>
              <a:rPr b="1" lang="en-GB" sz="4000" strike="noStrike" u="none">
                <a:solidFill>
                  <a:schemeClr val="lt2">
                    <a:lumMod val="10000"/>
                  </a:schemeClr>
                </a:solidFill>
                <a:uFillTx/>
                <a:latin typeface="Arial"/>
              </a:rPr>
              <a:t>NBIS and NGI</a:t>
            </a:r>
            <a:endParaRPr b="0" lang="en-US" sz="4000" strike="noStrike" u="none">
              <a:solidFill>
                <a:srgbClr val="000000"/>
              </a:solidFill>
              <a:uFillTx/>
              <a:latin typeface="Arial"/>
            </a:endParaRPr>
          </a:p>
        </p:txBody>
      </p:sp>
      <p:grpSp>
        <p:nvGrpSpPr>
          <p:cNvPr id="61" name="Group 19"/>
          <p:cNvGrpSpPr/>
          <p:nvPr/>
        </p:nvGrpSpPr>
        <p:grpSpPr>
          <a:xfrm>
            <a:off x="1752480" y="3010320"/>
            <a:ext cx="8695440" cy="1043280"/>
            <a:chOff x="1752480" y="3010320"/>
            <a:chExt cx="8695440" cy="1043280"/>
          </a:xfrm>
        </p:grpSpPr>
        <p:sp>
          <p:nvSpPr>
            <p:cNvPr id="62" name="Right Arrow 3"/>
            <p:cNvSpPr/>
            <p:nvPr/>
          </p:nvSpPr>
          <p:spPr>
            <a:xfrm>
              <a:off x="8305200" y="3010320"/>
              <a:ext cx="2142720" cy="1043280"/>
            </a:xfrm>
            <a:prstGeom prst="rightArrow">
              <a:avLst>
                <a:gd name="adj1" fmla="val 50000"/>
                <a:gd name="adj2" fmla="val 50000"/>
              </a:avLst>
            </a:prstGeom>
            <a:solidFill>
              <a:srgbClr val="a7c947"/>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trike="noStrike" u="none">
                  <a:solidFill>
                    <a:schemeClr val="dk1"/>
                  </a:solidFill>
                  <a:uFillTx/>
                  <a:latin typeface="Arial"/>
                </a:rPr>
                <a:t>Publication</a:t>
              </a:r>
              <a:endParaRPr b="0" lang="en-US" sz="1400" strike="noStrike" u="none">
                <a:solidFill>
                  <a:srgbClr val="000000"/>
                </a:solidFill>
                <a:uFillTx/>
                <a:latin typeface="Arial"/>
              </a:endParaRPr>
            </a:p>
          </p:txBody>
        </p:sp>
        <p:sp>
          <p:nvSpPr>
            <p:cNvPr id="63" name="Rectangle 4"/>
            <p:cNvSpPr/>
            <p:nvPr/>
          </p:nvSpPr>
          <p:spPr>
            <a:xfrm>
              <a:off x="2734920" y="3268440"/>
              <a:ext cx="1320840" cy="523440"/>
            </a:xfrm>
            <a:prstGeom prst="rect">
              <a:avLst/>
            </a:prstGeom>
            <a:solidFill>
              <a:srgbClr val="a7c947">
                <a:alpha val="4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trike="noStrike" u="none">
                  <a:solidFill>
                    <a:schemeClr val="dk1"/>
                  </a:solidFill>
                  <a:uFillTx/>
                  <a:latin typeface="Arial"/>
                </a:rPr>
                <a:t>Data </a:t>
              </a:r>
              <a:br>
                <a:rPr sz="1400"/>
              </a:br>
              <a:r>
                <a:rPr b="0" lang="sv-SE" sz="1400" strike="noStrike" u="none">
                  <a:solidFill>
                    <a:schemeClr val="dk1"/>
                  </a:solidFill>
                  <a:uFillTx/>
                  <a:latin typeface="Arial"/>
                </a:rPr>
                <a:t>generation</a:t>
              </a:r>
              <a:endParaRPr b="0" lang="en-US" sz="1400" strike="noStrike" u="none">
                <a:solidFill>
                  <a:srgbClr val="000000"/>
                </a:solidFill>
                <a:uFillTx/>
                <a:latin typeface="Arial"/>
              </a:endParaRPr>
            </a:p>
          </p:txBody>
        </p:sp>
        <p:sp>
          <p:nvSpPr>
            <p:cNvPr id="64" name="Rectangle 5"/>
            <p:cNvSpPr/>
            <p:nvPr/>
          </p:nvSpPr>
          <p:spPr>
            <a:xfrm>
              <a:off x="4056840" y="3268440"/>
              <a:ext cx="1222920" cy="523440"/>
            </a:xfrm>
            <a:prstGeom prst="rect">
              <a:avLst/>
            </a:prstGeom>
            <a:solidFill>
              <a:srgbClr val="a7c947">
                <a:alpha val="6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trike="noStrike" u="none">
                  <a:solidFill>
                    <a:schemeClr val="dk1"/>
                  </a:solidFill>
                  <a:uFillTx/>
                  <a:latin typeface="Arial"/>
                </a:rPr>
                <a:t>Standard analyses</a:t>
              </a:r>
              <a:endParaRPr b="0" lang="en-US" sz="1400" strike="noStrike" u="none">
                <a:solidFill>
                  <a:srgbClr val="000000"/>
                </a:solidFill>
                <a:uFillTx/>
                <a:latin typeface="Arial"/>
              </a:endParaRPr>
            </a:p>
          </p:txBody>
        </p:sp>
        <p:sp>
          <p:nvSpPr>
            <p:cNvPr id="65" name="Rectangle 6"/>
            <p:cNvSpPr/>
            <p:nvPr/>
          </p:nvSpPr>
          <p:spPr>
            <a:xfrm>
              <a:off x="5280840" y="3268440"/>
              <a:ext cx="3023280" cy="523440"/>
            </a:xfrm>
            <a:prstGeom prst="rect">
              <a:avLst/>
            </a:prstGeom>
            <a:solidFill>
              <a:srgbClr val="a7c947">
                <a:alpha val="8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trike="noStrike" u="none">
                  <a:solidFill>
                    <a:schemeClr val="dk1"/>
                  </a:solidFill>
                  <a:uFillTx/>
                  <a:latin typeface="Arial"/>
                </a:rPr>
                <a:t>Project-specific analyses</a:t>
              </a:r>
              <a:endParaRPr b="0" lang="en-US" sz="1400" strike="noStrike" u="none">
                <a:solidFill>
                  <a:srgbClr val="000000"/>
                </a:solidFill>
                <a:uFillTx/>
                <a:latin typeface="Arial"/>
              </a:endParaRPr>
            </a:p>
          </p:txBody>
        </p:sp>
        <p:sp>
          <p:nvSpPr>
            <p:cNvPr id="66" name="Rectangle 11"/>
            <p:cNvSpPr/>
            <p:nvPr/>
          </p:nvSpPr>
          <p:spPr>
            <a:xfrm>
              <a:off x="1752480" y="3268440"/>
              <a:ext cx="981360" cy="523440"/>
            </a:xfrm>
            <a:prstGeom prst="rect">
              <a:avLst/>
            </a:prstGeom>
            <a:solidFill>
              <a:srgbClr val="a7c947">
                <a:alpha val="2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trike="noStrike" u="none">
                  <a:solidFill>
                    <a:schemeClr val="dk1"/>
                  </a:solidFill>
                  <a:uFillTx/>
                  <a:latin typeface="Arial"/>
                </a:rPr>
                <a:t>Study design</a:t>
              </a:r>
              <a:endParaRPr b="0" lang="en-US" sz="1400" strike="noStrike" u="none">
                <a:solidFill>
                  <a:srgbClr val="000000"/>
                </a:solidFill>
                <a:uFillTx/>
                <a:latin typeface="Arial"/>
              </a:endParaRPr>
            </a:p>
          </p:txBody>
        </p:sp>
      </p:grpSp>
      <p:grpSp>
        <p:nvGrpSpPr>
          <p:cNvPr id="67" name="Group 23"/>
          <p:cNvGrpSpPr/>
          <p:nvPr/>
        </p:nvGrpSpPr>
        <p:grpSpPr>
          <a:xfrm>
            <a:off x="5280840" y="2251440"/>
            <a:ext cx="4638960" cy="651600"/>
            <a:chOff x="5280840" y="2251440"/>
            <a:chExt cx="4638960" cy="651600"/>
          </a:xfrm>
        </p:grpSpPr>
        <p:sp>
          <p:nvSpPr>
            <p:cNvPr id="68" name="Right Brace 8"/>
            <p:cNvSpPr/>
            <p:nvPr/>
          </p:nvSpPr>
          <p:spPr>
            <a:xfrm rot="16200000">
              <a:off x="7450200" y="433440"/>
              <a:ext cx="300240" cy="463896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sv-SE" sz="1800" strike="noStrike" u="none">
                <a:solidFill>
                  <a:schemeClr val="dk1"/>
                </a:solidFill>
                <a:uFillTx/>
                <a:latin typeface="Calibri"/>
              </a:endParaRPr>
            </a:p>
          </p:txBody>
        </p:sp>
        <p:pic>
          <p:nvPicPr>
            <p:cNvPr id="69" name="Picture 16" descr=""/>
            <p:cNvPicPr/>
            <p:nvPr/>
          </p:nvPicPr>
          <p:blipFill>
            <a:blip r:embed="rId1"/>
            <a:stretch/>
          </p:blipFill>
          <p:spPr>
            <a:xfrm>
              <a:off x="7192800" y="2251440"/>
              <a:ext cx="815400" cy="300240"/>
            </a:xfrm>
            <a:prstGeom prst="rect">
              <a:avLst/>
            </a:prstGeom>
            <a:noFill/>
            <a:ln w="0">
              <a:noFill/>
            </a:ln>
          </p:spPr>
        </p:pic>
      </p:grpSp>
      <p:grpSp>
        <p:nvGrpSpPr>
          <p:cNvPr id="70" name="Group 22"/>
          <p:cNvGrpSpPr/>
          <p:nvPr/>
        </p:nvGrpSpPr>
        <p:grpSpPr>
          <a:xfrm>
            <a:off x="1775160" y="2251440"/>
            <a:ext cx="936720" cy="688320"/>
            <a:chOff x="1775160" y="2251440"/>
            <a:chExt cx="936720" cy="688320"/>
          </a:xfrm>
        </p:grpSpPr>
        <p:sp>
          <p:nvSpPr>
            <p:cNvPr id="71" name="Right Brace 17"/>
            <p:cNvSpPr/>
            <p:nvPr/>
          </p:nvSpPr>
          <p:spPr>
            <a:xfrm rot="16200000">
              <a:off x="2077920" y="2305800"/>
              <a:ext cx="331200" cy="93672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sv-SE" sz="1800" strike="noStrike" u="none">
                <a:solidFill>
                  <a:schemeClr val="dk1"/>
                </a:solidFill>
                <a:uFillTx/>
                <a:latin typeface="Calibri"/>
              </a:endParaRPr>
            </a:p>
          </p:txBody>
        </p:sp>
        <p:pic>
          <p:nvPicPr>
            <p:cNvPr id="72" name="Picture 18" descr=""/>
            <p:cNvPicPr/>
            <p:nvPr/>
          </p:nvPicPr>
          <p:blipFill>
            <a:blip r:embed="rId2"/>
            <a:stretch/>
          </p:blipFill>
          <p:spPr>
            <a:xfrm>
              <a:off x="1829880" y="2251440"/>
              <a:ext cx="815400" cy="300240"/>
            </a:xfrm>
            <a:prstGeom prst="rect">
              <a:avLst/>
            </a:prstGeom>
            <a:noFill/>
            <a:ln w="0">
              <a:noFill/>
            </a:ln>
          </p:spPr>
        </p:pic>
      </p:grpSp>
      <p:sp>
        <p:nvSpPr>
          <p:cNvPr id="73" name="Right Brace 7"/>
          <p:cNvSpPr/>
          <p:nvPr/>
        </p:nvSpPr>
        <p:spPr>
          <a:xfrm rot="5400000">
            <a:off x="3346560" y="2530800"/>
            <a:ext cx="331200" cy="353700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sv-SE" sz="1800" strike="noStrike" u="none">
              <a:solidFill>
                <a:schemeClr val="dk1"/>
              </a:solidFill>
              <a:uFillTx/>
              <a:latin typeface="Calibri"/>
            </a:endParaRPr>
          </a:p>
        </p:txBody>
      </p:sp>
      <p:pic>
        <p:nvPicPr>
          <p:cNvPr id="74" name="Bild 10" descr=""/>
          <p:cNvPicPr/>
          <p:nvPr/>
        </p:nvPicPr>
        <p:blipFill>
          <a:blip r:embed="rId3">
            <a:extLst>
              <a:ext uri="{96DAC541-7B7A-43D3-8B79-37D633B846F1}">
                <asvg:svgBlip xmlns:asvg="http://schemas.microsoft.com/office/drawing/2016/SVG/main" r:embed="rId4"/>
              </a:ext>
            </a:extLst>
          </a:blip>
          <a:stretch/>
        </p:blipFill>
        <p:spPr>
          <a:xfrm>
            <a:off x="2197440" y="4534560"/>
            <a:ext cx="2627640" cy="837360"/>
          </a:xfrm>
          <a:prstGeom prst="rect">
            <a:avLst/>
          </a:prstGeom>
          <a:noFill/>
          <a:ln w="0">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92500" lnSpcReduction="19999"/>
          </a:bodyPr>
          <a:p>
            <a:pPr indent="0" algn="ctr" defTabSz="914400">
              <a:lnSpc>
                <a:spcPct val="90000"/>
              </a:lnSpc>
              <a:buNone/>
              <a:tabLst>
                <a:tab algn="l" pos="0"/>
              </a:tabLst>
            </a:pPr>
            <a:r>
              <a:rPr b="1" lang="en-GB" sz="4000" strike="noStrike" u="none">
                <a:solidFill>
                  <a:schemeClr val="lt2">
                    <a:lumMod val="10000"/>
                  </a:schemeClr>
                </a:solidFill>
                <a:uFillTx/>
                <a:latin typeface="Arial"/>
              </a:rPr>
              <a:t>Workshop organizers </a:t>
            </a:r>
            <a:endParaRPr b="0" lang="en-US" sz="4000" strike="noStrike" u="none">
              <a:solidFill>
                <a:srgbClr val="000000"/>
              </a:solidFill>
              <a:uFillTx/>
              <a:latin typeface="Arial"/>
            </a:endParaRPr>
          </a:p>
        </p:txBody>
      </p:sp>
      <p:sp>
        <p:nvSpPr>
          <p:cNvPr id="76" name="textruta 5"/>
          <p:cNvSpPr/>
          <p:nvPr/>
        </p:nvSpPr>
        <p:spPr>
          <a:xfrm>
            <a:off x="2077200" y="5277240"/>
            <a:ext cx="139968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GB" sz="1800" strike="noStrike" u="none">
                <a:solidFill>
                  <a:schemeClr val="dk1"/>
                </a:solidFill>
                <a:uFillTx/>
                <a:latin typeface="Arial"/>
              </a:rPr>
              <a:t>Roy Francis</a:t>
            </a:r>
            <a:endParaRPr b="0" lang="en-US" sz="1800" strike="noStrike" u="none">
              <a:solidFill>
                <a:srgbClr val="000000"/>
              </a:solidFill>
              <a:uFillTx/>
              <a:latin typeface="Arial"/>
            </a:endParaRPr>
          </a:p>
        </p:txBody>
      </p:sp>
      <p:sp>
        <p:nvSpPr>
          <p:cNvPr id="77" name="textruta 6"/>
          <p:cNvSpPr/>
          <p:nvPr/>
        </p:nvSpPr>
        <p:spPr>
          <a:xfrm>
            <a:off x="4988880" y="5277240"/>
            <a:ext cx="200844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GB" sz="1800" strike="noStrike" u="none">
                <a:solidFill>
                  <a:schemeClr val="dk1"/>
                </a:solidFill>
                <a:uFillTx/>
                <a:latin typeface="Arial"/>
              </a:rPr>
              <a:t>Malin Larsson</a:t>
            </a:r>
            <a:r>
              <a:rPr b="0" lang="en-GB" sz="1800" strike="noStrike" u="none">
                <a:solidFill>
                  <a:schemeClr val="dk1"/>
                </a:solidFill>
                <a:uFillTx/>
                <a:latin typeface="Arial"/>
              </a:rPr>
              <a:t>	</a:t>
            </a:r>
            <a:endParaRPr b="0" lang="en-US" sz="1800" strike="noStrike" u="none">
              <a:solidFill>
                <a:srgbClr val="000000"/>
              </a:solidFill>
              <a:uFillTx/>
              <a:latin typeface="Arial"/>
            </a:endParaRPr>
          </a:p>
        </p:txBody>
      </p:sp>
      <p:sp>
        <p:nvSpPr>
          <p:cNvPr id="78" name="textruta 7"/>
          <p:cNvSpPr/>
          <p:nvPr/>
        </p:nvSpPr>
        <p:spPr>
          <a:xfrm>
            <a:off x="8500320" y="5277240"/>
            <a:ext cx="147636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GB" sz="1800" strike="noStrike" u="none">
                <a:solidFill>
                  <a:schemeClr val="dk1"/>
                </a:solidFill>
                <a:uFillTx/>
                <a:latin typeface="Arial"/>
              </a:rPr>
              <a:t>Martin Dahlö</a:t>
            </a:r>
            <a:endParaRPr b="0" lang="en-US" sz="1800" strike="noStrike" u="none">
              <a:solidFill>
                <a:srgbClr val="000000"/>
              </a:solidFill>
              <a:uFillTx/>
              <a:latin typeface="Arial"/>
            </a:endParaRPr>
          </a:p>
        </p:txBody>
      </p:sp>
      <p:pic>
        <p:nvPicPr>
          <p:cNvPr id="79" name="Content Placeholder 9" descr=""/>
          <p:cNvPicPr/>
          <p:nvPr/>
        </p:nvPicPr>
        <p:blipFill>
          <a:blip r:embed="rId1"/>
          <a:stretch/>
        </p:blipFill>
        <p:spPr>
          <a:xfrm>
            <a:off x="1422360" y="2170080"/>
            <a:ext cx="2716560" cy="2716560"/>
          </a:xfrm>
          <a:prstGeom prst="rect">
            <a:avLst/>
          </a:prstGeom>
          <a:noFill/>
          <a:ln w="0">
            <a:noFill/>
          </a:ln>
        </p:spPr>
      </p:pic>
      <p:pic>
        <p:nvPicPr>
          <p:cNvPr id="80" name="Picture 14" descr=""/>
          <p:cNvPicPr/>
          <p:nvPr/>
        </p:nvPicPr>
        <p:blipFill>
          <a:blip r:embed="rId2"/>
          <a:stretch/>
        </p:blipFill>
        <p:spPr>
          <a:xfrm>
            <a:off x="4231080" y="1823040"/>
            <a:ext cx="3510360" cy="3515760"/>
          </a:xfrm>
          <a:prstGeom prst="rect">
            <a:avLst/>
          </a:prstGeom>
          <a:noFill/>
          <a:ln w="0">
            <a:noFill/>
          </a:ln>
        </p:spPr>
      </p:pic>
      <p:pic>
        <p:nvPicPr>
          <p:cNvPr id="81" name="" descr=""/>
          <p:cNvPicPr/>
          <p:nvPr/>
        </p:nvPicPr>
        <p:blipFill>
          <a:blip r:embed="rId3"/>
          <a:stretch/>
        </p:blipFill>
        <p:spPr>
          <a:xfrm>
            <a:off x="7900920" y="2214000"/>
            <a:ext cx="2613960" cy="261396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p:nvPr>
        </p:nvSpPr>
        <p:spPr>
          <a:xfrm>
            <a:off x="431280" y="1068120"/>
            <a:ext cx="11328480" cy="5101560"/>
          </a:xfrm>
          <a:prstGeom prst="rect">
            <a:avLst/>
          </a:prstGeom>
          <a:noFill/>
          <a:ln w="0">
            <a:noFill/>
          </a:ln>
        </p:spPr>
        <p:txBody>
          <a:bodyPr lIns="91440" rIns="91440" tIns="45720" bIns="45720" anchor="t">
            <a:normAutofit/>
          </a:bodyPr>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Zoom: </a:t>
            </a:r>
            <a:r>
              <a:rPr b="0" lang="en-SE" sz="2400" strike="noStrike" u="none">
                <a:solidFill>
                  <a:schemeClr val="lt2">
                    <a:lumMod val="10000"/>
                  </a:schemeClr>
                </a:solidFill>
                <a:uFillTx/>
                <a:latin typeface="Arial"/>
                <a:hlinkClick r:id="rId1"/>
              </a:rPr>
              <a:t>https://uu-se.zoom.us/j/68573661988</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Lunch ~12:00 every day</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Coffee breaks in the morning and afternoon (exact times decided per day)</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Times in schedule may be adjusted slightly depending on breaks. Start time in the morning and after lunch is “fixed”.</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Lectures in the main zoom room</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Labs in breakout rooms</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SE" sz="2400" strike="noStrike" u="none">
                <a:solidFill>
                  <a:schemeClr val="lt2">
                    <a:lumMod val="10000"/>
                  </a:schemeClr>
                </a:solidFill>
                <a:uFillTx/>
                <a:latin typeface="Arial"/>
              </a:rPr>
              <a:t>Please have cameras on</a:t>
            </a:r>
            <a:endParaRPr b="0" lang="en-US" sz="2400" strike="noStrike" u="none">
              <a:solidFill>
                <a:srgbClr val="000000"/>
              </a:solidFill>
              <a:uFillTx/>
              <a:latin typeface="Arial"/>
            </a:endParaRPr>
          </a:p>
          <a:p>
            <a:pPr indent="0" defTabSz="914400">
              <a:lnSpc>
                <a:spcPct val="90000"/>
              </a:lnSpc>
              <a:spcBef>
                <a:spcPts val="1001"/>
              </a:spcBef>
              <a:buNone/>
              <a:tabLst>
                <a:tab algn="l" pos="0"/>
              </a:tabLst>
            </a:pPr>
            <a:endParaRPr b="0" lang="en-US" sz="2400" strike="noStrike" u="none">
              <a:solidFill>
                <a:srgbClr val="000000"/>
              </a:solidFill>
              <a:uFillTx/>
              <a:latin typeface="Arial"/>
            </a:endParaRPr>
          </a:p>
          <a:p>
            <a:pPr indent="0" defTabSz="914400">
              <a:lnSpc>
                <a:spcPct val="90000"/>
              </a:lnSpc>
              <a:spcBef>
                <a:spcPts val="1001"/>
              </a:spcBef>
              <a:buNone/>
              <a:tabLst>
                <a:tab algn="l" pos="0"/>
              </a:tabLst>
            </a:pPr>
            <a:endParaRPr b="0" lang="en-US" sz="2400" strike="noStrike" u="none">
              <a:solidFill>
                <a:srgbClr val="000000"/>
              </a:solidFill>
              <a:uFillTx/>
              <a:latin typeface="Arial"/>
            </a:endParaRPr>
          </a:p>
        </p:txBody>
      </p:sp>
      <p:sp>
        <p:nvSpPr>
          <p:cNvPr id="83" name="PlaceHolder 2"/>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92500" lnSpcReduction="19999"/>
          </a:bodyPr>
          <a:p>
            <a:pPr indent="0" algn="ctr" defTabSz="914400">
              <a:lnSpc>
                <a:spcPct val="90000"/>
              </a:lnSpc>
              <a:buNone/>
              <a:tabLst>
                <a:tab algn="l" pos="0"/>
              </a:tabLst>
            </a:pPr>
            <a:r>
              <a:rPr b="1" lang="en-SE" sz="4000" strike="noStrike" u="none">
                <a:solidFill>
                  <a:schemeClr val="lt2">
                    <a:lumMod val="10000"/>
                  </a:schemeClr>
                </a:solidFill>
                <a:uFillTx/>
                <a:latin typeface="Arial"/>
              </a:rPr>
              <a:t>Practical information</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900720" y="1127880"/>
            <a:ext cx="8678880" cy="2991240"/>
          </a:xfrm>
          <a:prstGeom prst="rect">
            <a:avLst/>
          </a:prstGeom>
          <a:noFill/>
          <a:ln w="0">
            <a:noFill/>
          </a:ln>
        </p:spPr>
        <p:txBody>
          <a:bodyPr lIns="91440" rIns="91440" tIns="45720" bIns="45720" anchor="t">
            <a:noAutofit/>
          </a:bodyPr>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Instructions available in Canvas:</a:t>
            </a:r>
            <a:endParaRPr b="0" lang="en-US" sz="2400" strike="noStrike" u="none">
              <a:solidFill>
                <a:srgbClr val="000000"/>
              </a:solidFill>
              <a:uFillTx/>
              <a:latin typeface="Arial"/>
            </a:endParaRPr>
          </a:p>
          <a:p>
            <a:pPr lvl="1" marL="800280" indent="-343080" defTabSz="914400">
              <a:lnSpc>
                <a:spcPct val="90000"/>
              </a:lnSpc>
              <a:spcBef>
                <a:spcPts val="499"/>
              </a:spcBef>
              <a:buClr>
                <a:srgbClr val="181717"/>
              </a:buClr>
              <a:buFont typeface="Arial"/>
              <a:buChar char="•"/>
            </a:pPr>
            <a:r>
              <a:rPr b="0" lang="en-GB" sz="2400" strike="noStrike" u="none">
                <a:solidFill>
                  <a:schemeClr val="lt2">
                    <a:lumMod val="10000"/>
                  </a:schemeClr>
                </a:solidFill>
                <a:uFillTx/>
                <a:latin typeface="Arial"/>
                <a:hlinkClick r:id="rId1"/>
              </a:rPr>
              <a:t>https://nbisweden.github.io/workshop-ngsintro/2503/</a:t>
            </a:r>
            <a:r>
              <a:rPr b="0" lang="en-GB" sz="2400" strike="noStrike" u="none">
                <a:solidFill>
                  <a:schemeClr val="lt2">
                    <a:lumMod val="10000"/>
                  </a:schemeClr>
                </a:solidFill>
                <a:uFillTx/>
                <a:latin typeface="Arial"/>
              </a:rPr>
              <a:t> </a:t>
            </a:r>
            <a:endParaRPr b="0" lang="en-US" sz="2400" strike="noStrike" u="none">
              <a:solidFill>
                <a:srgbClr val="000000"/>
              </a:solidFill>
              <a:uFillTx/>
              <a:latin typeface="Arial"/>
            </a:endParaRPr>
          </a:p>
          <a:p>
            <a:pPr lvl="1" marL="800280" indent="-343080" defTabSz="914400">
              <a:lnSpc>
                <a:spcPct val="90000"/>
              </a:lnSpc>
              <a:spcBef>
                <a:spcPts val="499"/>
              </a:spcBef>
              <a:buClr>
                <a:srgbClr val="181717"/>
              </a:buClr>
              <a:buFont typeface="Arial"/>
              <a:buChar char="•"/>
            </a:pPr>
            <a:r>
              <a:rPr b="0" lang="en-GB" sz="2400" strike="noStrike" u="none">
                <a:solidFill>
                  <a:schemeClr val="lt2">
                    <a:lumMod val="10000"/>
                  </a:schemeClr>
                </a:solidFill>
                <a:uFillTx/>
                <a:latin typeface="Arial"/>
              </a:rPr>
              <a:t>All material linked from Schedule</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Work in breakout rooms</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Four persons in each room</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Help each other in the room because it improves the learning.</a:t>
            </a: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p:txBody>
      </p:sp>
      <p:sp>
        <p:nvSpPr>
          <p:cNvPr id="85" name="PlaceHolder 2"/>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92500" lnSpcReduction="19999"/>
          </a:bodyPr>
          <a:p>
            <a:pPr indent="0" algn="ctr" defTabSz="914400">
              <a:lnSpc>
                <a:spcPct val="90000"/>
              </a:lnSpc>
              <a:buNone/>
              <a:tabLst>
                <a:tab algn="l" pos="0"/>
              </a:tabLst>
            </a:pPr>
            <a:r>
              <a:rPr b="1" lang="en-GB" sz="4000" strike="noStrike" u="none">
                <a:solidFill>
                  <a:schemeClr val="lt2">
                    <a:lumMod val="10000"/>
                  </a:schemeClr>
                </a:solidFill>
                <a:uFillTx/>
                <a:latin typeface="Arial"/>
              </a:rPr>
              <a:t>Labs</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900720" y="1127880"/>
            <a:ext cx="8678880" cy="2991240"/>
          </a:xfrm>
          <a:prstGeom prst="rect">
            <a:avLst/>
          </a:prstGeom>
          <a:noFill/>
          <a:ln w="0">
            <a:noFill/>
          </a:ln>
        </p:spPr>
        <p:txBody>
          <a:bodyPr lIns="91440" rIns="91440" tIns="45720" bIns="45720" anchor="t">
            <a:noAutofit/>
          </a:bodyPr>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Breakout rooms will be announced in slack</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Start off with short introductions in room (&lt;3 min each)</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Ask TAs when you have problems! </a:t>
            </a:r>
            <a:endParaRPr b="0" lang="en-US" sz="2400" strike="noStrike" u="none">
              <a:solidFill>
                <a:srgbClr val="000000"/>
              </a:solidFill>
              <a:uFillTx/>
              <a:latin typeface="Arial"/>
            </a:endParaRPr>
          </a:p>
          <a:p>
            <a:pPr marL="343080" indent="-343080" defTabSz="914400">
              <a:lnSpc>
                <a:spcPct val="90000"/>
              </a:lnSpc>
              <a:spcBef>
                <a:spcPts val="1001"/>
              </a:spcBef>
              <a:buClr>
                <a:srgbClr val="181717"/>
              </a:buClr>
              <a:buFont typeface="Arial"/>
              <a:buChar char="•"/>
            </a:pPr>
            <a:r>
              <a:rPr b="0" lang="en-GB" sz="2400" strike="noStrike" u="none">
                <a:solidFill>
                  <a:schemeClr val="lt2">
                    <a:lumMod val="10000"/>
                  </a:schemeClr>
                </a:solidFill>
                <a:uFillTx/>
                <a:latin typeface="Arial"/>
              </a:rPr>
              <a:t>Use slack channel </a:t>
            </a:r>
            <a:r>
              <a:rPr b="1" lang="en-GB" sz="2400" strike="noStrike" u="none">
                <a:solidFill>
                  <a:schemeClr val="lt2">
                    <a:lumMod val="10000"/>
                  </a:schemeClr>
                </a:solidFill>
                <a:uFillTx/>
                <a:latin typeface="Arial"/>
              </a:rPr>
              <a:t>ngsintro_students </a:t>
            </a:r>
            <a:r>
              <a:rPr b="0" lang="en-GB" sz="2400" strike="noStrike" u="none">
                <a:solidFill>
                  <a:schemeClr val="lt2">
                    <a:lumMod val="10000"/>
                  </a:schemeClr>
                </a:solidFill>
                <a:uFillTx/>
                <a:latin typeface="Arial"/>
              </a:rPr>
              <a:t>to ask for help: </a:t>
            </a:r>
            <a:endParaRPr b="0" lang="en-US" sz="2400" strike="noStrike" u="none">
              <a:solidFill>
                <a:srgbClr val="000000"/>
              </a:solidFill>
              <a:uFillTx/>
              <a:latin typeface="Arial"/>
            </a:endParaRPr>
          </a:p>
          <a:p>
            <a:pPr marL="457200" indent="0" defTabSz="914400">
              <a:lnSpc>
                <a:spcPct val="90000"/>
              </a:lnSpc>
              <a:spcBef>
                <a:spcPts val="499"/>
              </a:spcBef>
              <a:buNone/>
              <a:tabLst>
                <a:tab algn="l" pos="0"/>
              </a:tabLst>
            </a:pPr>
            <a:r>
              <a:rPr b="0" lang="en-GB" sz="2400" strike="noStrike" u="none">
                <a:solidFill>
                  <a:schemeClr val="lt2">
                    <a:lumMod val="10000"/>
                  </a:schemeClr>
                </a:solidFill>
                <a:uFillTx/>
                <a:latin typeface="Arial"/>
              </a:rPr>
              <a:t>“</a:t>
            </a:r>
            <a:r>
              <a:rPr b="0" lang="en-GB" sz="2400" strike="noStrike" u="none">
                <a:solidFill>
                  <a:schemeClr val="lt2">
                    <a:lumMod val="10000"/>
                  </a:schemeClr>
                </a:solidFill>
                <a:uFillTx/>
                <a:latin typeface="Arial"/>
              </a:rPr>
              <a:t>Help needed in room 4”</a:t>
            </a:r>
            <a:endParaRPr b="0" lang="en-US" sz="2400" strike="noStrike" u="none">
              <a:solidFill>
                <a:srgbClr val="000000"/>
              </a:solidFill>
              <a:uFillTx/>
              <a:latin typeface="Arial"/>
            </a:endParaRPr>
          </a:p>
          <a:p>
            <a:pPr marL="457200" indent="0" defTabSz="914400">
              <a:lnSpc>
                <a:spcPct val="90000"/>
              </a:lnSpc>
              <a:spcBef>
                <a:spcPts val="499"/>
              </a:spcBef>
              <a:buNone/>
              <a:tabLst>
                <a:tab algn="l" pos="0"/>
              </a:tabLst>
            </a:pPr>
            <a:r>
              <a:rPr b="0" lang="en-GB" sz="2400" strike="noStrike" u="none">
                <a:solidFill>
                  <a:schemeClr val="lt2">
                    <a:lumMod val="10000"/>
                  </a:schemeClr>
                </a:solidFill>
                <a:uFillTx/>
                <a:latin typeface="Arial"/>
                <a:hlinkClick r:id="rId1"/>
              </a:rPr>
              <a:t>https://app.slack.com/client/T02N0SD19/C01ECL65JJ0</a:t>
            </a:r>
            <a:r>
              <a:rPr b="0" lang="en-GB" sz="2400" strike="noStrike" u="none">
                <a:solidFill>
                  <a:schemeClr val="lt2">
                    <a:lumMod val="10000"/>
                  </a:schemeClr>
                </a:solidFill>
                <a:uFillTx/>
                <a:latin typeface="Arial"/>
              </a:rPr>
              <a:t> </a:t>
            </a: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a:p>
            <a:pPr marL="457200" indent="0" defTabSz="914400">
              <a:lnSpc>
                <a:spcPct val="90000"/>
              </a:lnSpc>
              <a:spcBef>
                <a:spcPts val="1001"/>
              </a:spcBef>
              <a:buNone/>
              <a:tabLst>
                <a:tab algn="l" pos="0"/>
              </a:tabLst>
            </a:pPr>
            <a:endParaRPr b="0" lang="en-US" sz="2400" strike="noStrike" u="none">
              <a:solidFill>
                <a:srgbClr val="000000"/>
              </a:solidFill>
              <a:uFillTx/>
              <a:latin typeface="Arial"/>
            </a:endParaRPr>
          </a:p>
        </p:txBody>
      </p:sp>
      <p:sp>
        <p:nvSpPr>
          <p:cNvPr id="87" name="PlaceHolder 2"/>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92500" lnSpcReduction="19999"/>
          </a:bodyPr>
          <a:p>
            <a:pPr indent="0" algn="ctr" defTabSz="914400">
              <a:lnSpc>
                <a:spcPct val="90000"/>
              </a:lnSpc>
              <a:buNone/>
              <a:tabLst>
                <a:tab algn="l" pos="0"/>
              </a:tabLst>
            </a:pPr>
            <a:r>
              <a:rPr b="1" lang="en-GB" sz="4000" strike="noStrike" u="none">
                <a:solidFill>
                  <a:schemeClr val="lt2">
                    <a:lumMod val="10000"/>
                  </a:schemeClr>
                </a:solidFill>
                <a:uFillTx/>
                <a:latin typeface="Arial"/>
              </a:rPr>
              <a:t>Labs</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431280" y="1068120"/>
            <a:ext cx="11328480" cy="51015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SE" sz="2400" strike="noStrike" u="none">
                <a:solidFill>
                  <a:schemeClr val="lt2">
                    <a:lumMod val="10000"/>
                  </a:schemeClr>
                </a:solidFill>
                <a:uFillTx/>
                <a:latin typeface="Arial"/>
              </a:rPr>
              <a:t>Those that attend the full workshop* will get a certificate.</a:t>
            </a:r>
            <a:endParaRPr b="0" lang="en-US" sz="2400" strike="noStrike" u="none">
              <a:solidFill>
                <a:srgbClr val="000000"/>
              </a:solidFill>
              <a:uFillTx/>
              <a:latin typeface="Arial"/>
            </a:endParaRPr>
          </a:p>
          <a:p>
            <a:pPr lvl="1" marL="432000" indent="-216000" defTabSz="914400">
              <a:lnSpc>
                <a:spcPct val="90000"/>
              </a:lnSpc>
              <a:spcBef>
                <a:spcPts val="1134"/>
              </a:spcBef>
              <a:buClr>
                <a:srgbClr val="000000"/>
              </a:buClr>
              <a:buSzPct val="45000"/>
              <a:buFont typeface="Wingdings" charset="2"/>
              <a:buChar char=""/>
              <a:tabLst>
                <a:tab algn="l" pos="0"/>
              </a:tabLst>
            </a:pPr>
            <a:r>
              <a:rPr b="0" lang="en-SE" sz="2400" strike="noStrike" u="none">
                <a:solidFill>
                  <a:schemeClr val="lt2">
                    <a:lumMod val="10000"/>
                  </a:schemeClr>
                </a:solidFill>
                <a:uFillTx/>
                <a:latin typeface="Arial"/>
              </a:rPr>
              <a:t>Attendence at all lectures and labs</a:t>
            </a:r>
            <a:endParaRPr b="0" lang="en-US" sz="2400" strike="noStrike" u="none">
              <a:solidFill>
                <a:srgbClr val="000000"/>
              </a:solidFill>
              <a:uFillTx/>
              <a:latin typeface="Arial"/>
            </a:endParaRPr>
          </a:p>
          <a:p>
            <a:pPr lvl="1" marL="432000" indent="-216000" defTabSz="914400">
              <a:lnSpc>
                <a:spcPct val="90000"/>
              </a:lnSpc>
              <a:spcBef>
                <a:spcPts val="1134"/>
              </a:spcBef>
              <a:buClr>
                <a:srgbClr val="000000"/>
              </a:buClr>
              <a:buSzPct val="45000"/>
              <a:buFont typeface="Wingdings" charset="2"/>
              <a:buChar char=""/>
              <a:tabLst>
                <a:tab algn="l" pos="0"/>
              </a:tabLst>
            </a:pPr>
            <a:r>
              <a:rPr b="0" lang="en-SE" sz="2400" strike="noStrike" u="none">
                <a:solidFill>
                  <a:schemeClr val="lt2">
                    <a:lumMod val="10000"/>
                  </a:schemeClr>
                </a:solidFill>
                <a:uFillTx/>
                <a:latin typeface="Arial"/>
              </a:rPr>
              <a:t>Labs done to the basic level</a:t>
            </a:r>
            <a:endParaRPr b="0" lang="en-US" sz="2400" strike="noStrike" u="none">
              <a:solidFill>
                <a:srgbClr val="000000"/>
              </a:solidFill>
              <a:uFillTx/>
              <a:latin typeface="Arial"/>
            </a:endParaRPr>
          </a:p>
          <a:p>
            <a:pPr lvl="1" marL="432000" indent="-216000" defTabSz="914400">
              <a:lnSpc>
                <a:spcPct val="90000"/>
              </a:lnSpc>
              <a:spcBef>
                <a:spcPts val="1134"/>
              </a:spcBef>
              <a:buClr>
                <a:srgbClr val="000000"/>
              </a:buClr>
              <a:buSzPct val="45000"/>
              <a:buFont typeface="Wingdings" charset="2"/>
              <a:buChar char=""/>
              <a:tabLst>
                <a:tab algn="l" pos="0"/>
              </a:tabLst>
            </a:pPr>
            <a:r>
              <a:rPr b="0" lang="en-SE" sz="2400" strike="noStrike" u="none">
                <a:solidFill>
                  <a:schemeClr val="lt2">
                    <a:lumMod val="10000"/>
                  </a:schemeClr>
                </a:solidFill>
                <a:uFillTx/>
                <a:latin typeface="Arial"/>
              </a:rPr>
              <a:t>Let us know if you need to miss a session</a:t>
            </a:r>
            <a:endParaRPr b="0" lang="en-US" sz="2400" strike="noStrike" u="none">
              <a:solidFill>
                <a:srgbClr val="000000"/>
              </a:solidFill>
              <a:uFillTx/>
              <a:latin typeface="Arial"/>
            </a:endParaRPr>
          </a:p>
          <a:p>
            <a:pPr indent="0" defTabSz="914400">
              <a:lnSpc>
                <a:spcPct val="90000"/>
              </a:lnSpc>
              <a:spcBef>
                <a:spcPts val="1001"/>
              </a:spcBef>
              <a:buNone/>
              <a:tabLst>
                <a:tab algn="l" pos="0"/>
              </a:tabLst>
            </a:pPr>
            <a:endParaRPr b="0" lang="en-US" sz="2400" strike="noStrike" u="none">
              <a:solidFill>
                <a:srgbClr val="000000"/>
              </a:solidFill>
              <a:uFillTx/>
              <a:latin typeface="Arial"/>
            </a:endParaRPr>
          </a:p>
          <a:p>
            <a:pPr indent="0" defTabSz="914400">
              <a:lnSpc>
                <a:spcPct val="90000"/>
              </a:lnSpc>
              <a:spcBef>
                <a:spcPts val="1001"/>
              </a:spcBef>
              <a:buNone/>
              <a:tabLst>
                <a:tab algn="l" pos="0"/>
              </a:tabLst>
            </a:pPr>
            <a:r>
              <a:rPr b="0" lang="en-SE" sz="2400" strike="noStrike" u="none">
                <a:solidFill>
                  <a:schemeClr val="lt2">
                    <a:lumMod val="10000"/>
                  </a:schemeClr>
                </a:solidFill>
                <a:uFillTx/>
                <a:latin typeface="Arial"/>
              </a:rPr>
              <a:t>The certificate will not state number of credits. It will say that this was a full weeks workshop and what topics were covered.</a:t>
            </a:r>
            <a:endParaRPr b="0" lang="en-US" sz="2400" strike="noStrike" u="none">
              <a:solidFill>
                <a:srgbClr val="000000"/>
              </a:solidFill>
              <a:uFillTx/>
              <a:latin typeface="Arial"/>
            </a:endParaRPr>
          </a:p>
          <a:p>
            <a:pPr indent="0" defTabSz="914400">
              <a:lnSpc>
                <a:spcPct val="90000"/>
              </a:lnSpc>
              <a:spcBef>
                <a:spcPts val="1001"/>
              </a:spcBef>
              <a:buNone/>
              <a:tabLst>
                <a:tab algn="l" pos="0"/>
              </a:tabLst>
            </a:pPr>
            <a:endParaRPr b="0" lang="en-US" sz="2400" strike="noStrike" u="none">
              <a:solidFill>
                <a:srgbClr val="000000"/>
              </a:solidFill>
              <a:uFillTx/>
              <a:latin typeface="Arial"/>
            </a:endParaRPr>
          </a:p>
          <a:p>
            <a:pPr indent="0" defTabSz="914400">
              <a:lnSpc>
                <a:spcPct val="90000"/>
              </a:lnSpc>
              <a:spcBef>
                <a:spcPts val="1001"/>
              </a:spcBef>
              <a:buNone/>
              <a:tabLst>
                <a:tab algn="l" pos="0"/>
              </a:tabLst>
            </a:pPr>
            <a:r>
              <a:rPr b="0" lang="en-SE" sz="2400" strike="noStrike" u="none">
                <a:solidFill>
                  <a:schemeClr val="lt2">
                    <a:lumMod val="10000"/>
                  </a:schemeClr>
                </a:solidFill>
                <a:uFillTx/>
                <a:latin typeface="Arial"/>
              </a:rPr>
              <a:t>We will mark your attendance during the workshop</a:t>
            </a:r>
            <a:endParaRPr b="0" lang="en-US" sz="2400" strike="noStrike" u="none">
              <a:solidFill>
                <a:srgbClr val="000000"/>
              </a:solidFill>
              <a:uFillTx/>
              <a:latin typeface="Arial"/>
            </a:endParaRPr>
          </a:p>
        </p:txBody>
      </p:sp>
      <p:sp>
        <p:nvSpPr>
          <p:cNvPr id="89" name="PlaceHolder 2"/>
          <p:cNvSpPr>
            <a:spLocks noGrp="1"/>
          </p:cNvSpPr>
          <p:nvPr>
            <p:ph type="title"/>
          </p:nvPr>
        </p:nvSpPr>
        <p:spPr>
          <a:xfrm>
            <a:off x="431280" y="321480"/>
            <a:ext cx="11328480" cy="544680"/>
          </a:xfrm>
          <a:prstGeom prst="rect">
            <a:avLst/>
          </a:prstGeom>
          <a:noFill/>
          <a:ln w="0">
            <a:noFill/>
          </a:ln>
        </p:spPr>
        <p:txBody>
          <a:bodyPr lIns="91440" rIns="91440" tIns="45720" bIns="46800" anchor="ctr">
            <a:normAutofit fontScale="92500" lnSpcReduction="19999"/>
          </a:bodyPr>
          <a:p>
            <a:pPr indent="0" algn="ctr" defTabSz="914400">
              <a:lnSpc>
                <a:spcPct val="90000"/>
              </a:lnSpc>
              <a:buNone/>
              <a:tabLst>
                <a:tab algn="l" pos="0"/>
              </a:tabLst>
            </a:pPr>
            <a:r>
              <a:rPr b="1" lang="en-SE" sz="4000" strike="noStrike" u="none">
                <a:solidFill>
                  <a:schemeClr val="lt2">
                    <a:lumMod val="10000"/>
                  </a:schemeClr>
                </a:solidFill>
                <a:uFillTx/>
                <a:latin typeface="Arial"/>
              </a:rPr>
              <a:t>Attendence and certificate</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600200"/>
            <a:ext cx="9142920" cy="190872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1" lang="en-GB" sz="4000" strike="noStrike" u="none">
                <a:solidFill>
                  <a:schemeClr val="lt2">
                    <a:lumMod val="10000"/>
                  </a:schemeClr>
                </a:solidFill>
                <a:uFillTx/>
                <a:latin typeface="Arial"/>
              </a:rPr>
              <a:t>Questions?</a:t>
            </a:r>
            <a:endParaRPr b="0" lang="en-US" sz="4000" strike="noStrike" u="none">
              <a:solidFill>
                <a:srgbClr val="000000"/>
              </a:solidFill>
              <a:uFillTx/>
              <a:latin typeface="Arial"/>
            </a:endParaRPr>
          </a:p>
        </p:txBody>
      </p:sp>
      <p:sp>
        <p:nvSpPr>
          <p:cNvPr id="91" name="PlaceHolder 2"/>
          <p:cNvSpPr>
            <a:spLocks noGrp="1"/>
          </p:cNvSpPr>
          <p:nvPr>
            <p:ph type="subTitle"/>
          </p:nvPr>
        </p:nvSpPr>
        <p:spPr>
          <a:xfrm>
            <a:off x="1523880" y="3602160"/>
            <a:ext cx="9142920" cy="165456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GB" sz="2400" strike="noStrike" u="none">
                <a:solidFill>
                  <a:schemeClr val="lt2">
                    <a:lumMod val="50000"/>
                  </a:schemeClr>
                </a:solidFill>
                <a:uFillTx/>
                <a:latin typeface="Arial"/>
              </a:rPr>
              <a:t>Please ask questions and take part in discussions trough out the workshop!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2628</TotalTime>
  <Application>LibreOffice/24.8.5.2$Linux_X86_64 LibreOffice_project/480$Build-2</Application>
  <AppVersion>15.0000</AppVersion>
  <Words>472</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2020-04-23T10:16:21Z</dcterms:created>
  <dc:creator>Karin Nedler</dc:creator>
  <dc:description/>
  <dc:language>en-US</dc:language>
  <cp:lastModifiedBy/>
  <dcterms:modified xsi:type="dcterms:W3CDTF">2025-03-24T08:44:30Z</dcterms:modified>
  <cp:revision>236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8</vt:i4>
  </property>
</Properties>
</file>