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7.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_rels/presentation.xml.rels" ContentType="application/vnd.openxmlformats-package.relationships+xml"/>
  <Override PartName="/ppt/media/image12.png" ContentType="image/png"/>
  <Override PartName="/ppt/media/image9.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13.jpeg" ContentType="image/jpeg"/>
  <Override PartName="/ppt/media/image8.jpeg" ContentType="image/jpeg"/>
  <Override PartName="/ppt/media/image5.png" ContentType="image/png"/>
  <Override PartName="/ppt/media/image10.png" ContentType="image/png"/>
  <Override PartName="/ppt/media/image6.png" ContentType="image/png"/>
  <Override PartName="/ppt/media/image7.jpeg" ContentType="image/jpeg"/>
  <Override PartName="/ppt/media/image11.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SE" sz="1800" spc="-1" strike="noStrike">
                <a:solidFill>
                  <a:srgbClr val="000000"/>
                </a:solidFill>
                <a:latin typeface="Calibri"/>
              </a:rPr>
              <a:t>Click to move the slide</a:t>
            </a:r>
            <a:endParaRPr b="0" lang="en-SE" sz="1800" spc="-1" strike="noStrike">
              <a:solidFill>
                <a:srgbClr val="000000"/>
              </a:solidFill>
              <a:latin typeface="Calibri"/>
            </a:endParaRP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85"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86"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87"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6AF177B8-7AA1-4443-9951-96835A610BDC}"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sldImg"/>
          </p:nvPr>
        </p:nvSpPr>
        <p:spPr>
          <a:xfrm>
            <a:off x="685800" y="1143000"/>
            <a:ext cx="5486040" cy="3085920"/>
          </a:xfrm>
          <a:prstGeom prst="rect">
            <a:avLst/>
          </a:prstGeom>
          <a:ln w="0">
            <a:noFill/>
          </a:ln>
        </p:spPr>
      </p:sp>
      <p:sp>
        <p:nvSpPr>
          <p:cNvPr id="157"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sv-SE" sz="2000" spc="-1" strike="noStrike">
                <a:latin typeface="Arial"/>
              </a:rPr>
              <a:t>This workshop is organized by SciLifeLab: NGI (national genomics infrastructure) is part of the Genomics platform, NBIS is the bioinformatics platform. </a:t>
            </a:r>
            <a:endParaRPr b="0" lang="en-US" sz="2000" spc="-1" strike="noStrike">
              <a:latin typeface="Arial"/>
            </a:endParaRPr>
          </a:p>
        </p:txBody>
      </p:sp>
      <p:sp>
        <p:nvSpPr>
          <p:cNvPr id="158" name="PlaceHolder 3"/>
          <p:cNvSpPr>
            <a:spLocks noGrp="1"/>
          </p:cNvSpPr>
          <p:nvPr>
            <p:ph type="sldNum" idx="4"/>
          </p:nvPr>
        </p:nvSpPr>
        <p:spPr>
          <a:xfrm>
            <a:off x="3884760" y="8685360"/>
            <a:ext cx="2971440" cy="458280"/>
          </a:xfrm>
          <a:prstGeom prst="rect">
            <a:avLst/>
          </a:prstGeom>
          <a:noFill/>
          <a:ln w="0">
            <a:noFill/>
          </a:ln>
        </p:spPr>
        <p:txBody>
          <a:bodyPr anchor="b">
            <a:noAutofit/>
          </a:bodyPr>
          <a:lstStyle>
            <a:lvl1pPr algn="r">
              <a:lnSpc>
                <a:spcPct val="100000"/>
              </a:lnSpc>
              <a:buNone/>
              <a:defRPr b="0" lang="en-SE" sz="1200" spc="-1" strike="noStrike">
                <a:latin typeface="Times New Roman"/>
              </a:defRPr>
            </a:lvl1pPr>
          </a:lstStyle>
          <a:p>
            <a:pPr algn="r">
              <a:lnSpc>
                <a:spcPct val="100000"/>
              </a:lnSpc>
              <a:buNone/>
            </a:pPr>
            <a:fld id="{DA4F6175-F16A-4141-B547-D951CAC5262C}" type="slidenum">
              <a:rPr b="0" lang="en-SE" sz="1200" spc="-1" strike="noStrike">
                <a:latin typeface="Times New Roman"/>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Img"/>
          </p:nvPr>
        </p:nvSpPr>
        <p:spPr>
          <a:xfrm>
            <a:off x="685800" y="1143000"/>
            <a:ext cx="5486040" cy="3085920"/>
          </a:xfrm>
          <a:prstGeom prst="rect">
            <a:avLst/>
          </a:prstGeom>
          <a:ln w="0">
            <a:noFill/>
          </a:ln>
        </p:spPr>
      </p:sp>
      <p:sp>
        <p:nvSpPr>
          <p:cNvPr id="160"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n-GB" sz="2000" spc="-1" strike="noStrike">
                <a:latin typeface="Arial"/>
              </a:rPr>
              <a:t>Most teachers on this workshop work at NBIS. We are involved in planning of projects and project specific data analysis, and teaching. Teachers on Tuesday afternoon are from NGI; who are involved in producing data and implementing and running standard analyses. </a:t>
            </a:r>
            <a:endParaRPr b="0" lang="en-US" sz="2000" spc="-1" strike="noStrike">
              <a:latin typeface="Arial"/>
            </a:endParaRPr>
          </a:p>
          <a:p>
            <a:pPr marL="216000" indent="-216000">
              <a:lnSpc>
                <a:spcPct val="100000"/>
              </a:lnSpc>
              <a:buNone/>
            </a:pPr>
            <a:endParaRPr b="0" lang="en-US" sz="2000" spc="-1" strike="noStrike">
              <a:latin typeface="Arial"/>
            </a:endParaRPr>
          </a:p>
        </p:txBody>
      </p:sp>
      <p:sp>
        <p:nvSpPr>
          <p:cNvPr id="161" name="PlaceHolder 3"/>
          <p:cNvSpPr>
            <a:spLocks noGrp="1"/>
          </p:cNvSpPr>
          <p:nvPr>
            <p:ph type="sldNum" idx="5"/>
          </p:nvPr>
        </p:nvSpPr>
        <p:spPr>
          <a:xfrm>
            <a:off x="3884760" y="8685360"/>
            <a:ext cx="2971440" cy="458280"/>
          </a:xfrm>
          <a:prstGeom prst="rect">
            <a:avLst/>
          </a:prstGeom>
          <a:noFill/>
          <a:ln w="0">
            <a:noFill/>
          </a:ln>
        </p:spPr>
        <p:txBody>
          <a:bodyPr anchor="b">
            <a:noAutofit/>
          </a:bodyPr>
          <a:lstStyle>
            <a:lvl1pPr algn="r">
              <a:lnSpc>
                <a:spcPct val="100000"/>
              </a:lnSpc>
              <a:buNone/>
              <a:defRPr b="0" lang="en-SE" sz="1200" spc="-1" strike="noStrike">
                <a:latin typeface="Times New Roman"/>
              </a:defRPr>
            </a:lvl1pPr>
          </a:lstStyle>
          <a:p>
            <a:pPr algn="r">
              <a:lnSpc>
                <a:spcPct val="100000"/>
              </a:lnSpc>
              <a:buNone/>
            </a:pPr>
            <a:fld id="{96BE32F2-EB69-4E12-8576-AB8EAEA96D38}" type="slidenum">
              <a:rPr b="0" lang="en-SE" sz="1200" spc="-1" strike="noStrike">
                <a:latin typeface="Times New Roman"/>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sldImg"/>
          </p:nvPr>
        </p:nvSpPr>
        <p:spPr>
          <a:xfrm>
            <a:off x="685800" y="1143000"/>
            <a:ext cx="5486040" cy="3085920"/>
          </a:xfrm>
          <a:prstGeom prst="rect">
            <a:avLst/>
          </a:prstGeom>
          <a:ln w="0">
            <a:noFill/>
          </a:ln>
        </p:spPr>
      </p:sp>
      <p:sp>
        <p:nvSpPr>
          <p:cNvPr id="163"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n-GB" sz="2000" spc="-1" strike="noStrike">
                <a:solidFill>
                  <a:srgbClr val="1d1c1d"/>
                </a:solidFill>
                <a:latin typeface="Slack-Lato"/>
              </a:rPr>
              <a:t>We can add that in case someone needs to miss a part of the workshop please talk with us beforehand. Then we will take note of this and tell you how to compensate for the absence i.e. by watching the prerecorded video and run the lab on your own.</a:t>
            </a:r>
            <a:endParaRPr b="0" lang="en-US" sz="2000" spc="-1" strike="noStrike">
              <a:latin typeface="Arial"/>
            </a:endParaRPr>
          </a:p>
        </p:txBody>
      </p:sp>
      <p:sp>
        <p:nvSpPr>
          <p:cNvPr id="164" name="PlaceHolder 3"/>
          <p:cNvSpPr>
            <a:spLocks noGrp="1"/>
          </p:cNvSpPr>
          <p:nvPr>
            <p:ph type="sldNum" idx="6"/>
          </p:nvPr>
        </p:nvSpPr>
        <p:spPr>
          <a:xfrm>
            <a:off x="3884760" y="8685360"/>
            <a:ext cx="2971440" cy="458280"/>
          </a:xfrm>
          <a:prstGeom prst="rect">
            <a:avLst/>
          </a:prstGeom>
          <a:noFill/>
          <a:ln w="0">
            <a:noFill/>
          </a:ln>
        </p:spPr>
        <p:txBody>
          <a:bodyPr anchor="b">
            <a:noAutofit/>
          </a:bodyPr>
          <a:lstStyle>
            <a:lvl1pPr algn="r">
              <a:lnSpc>
                <a:spcPct val="100000"/>
              </a:lnSpc>
              <a:buNone/>
              <a:defRPr b="0" lang="en-SE" sz="1200" spc="-1" strike="noStrike">
                <a:latin typeface="Times New Roman"/>
              </a:defRPr>
            </a:lvl1pPr>
          </a:lstStyle>
          <a:p>
            <a:pPr algn="r">
              <a:lnSpc>
                <a:spcPct val="100000"/>
              </a:lnSpc>
              <a:buNone/>
            </a:pPr>
            <a:fld id="{E9CBD500-CA6A-4738-9967-F0D861A24DEA}" type="slidenum">
              <a:rPr b="0" lang="en-SE"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600200"/>
            <a:ext cx="9143640" cy="1909440"/>
          </a:xfrm>
          <a:prstGeom prst="rect">
            <a:avLst/>
          </a:prstGeom>
          <a:noFill/>
          <a:ln w="0">
            <a:noFill/>
          </a:ln>
        </p:spPr>
        <p:txBody>
          <a:bodyPr lIns="0" rIns="0" tIns="0" bIns="0" anchor="ctr">
            <a:noAutofit/>
          </a:bodyPr>
          <a:p>
            <a:endParaRPr b="0" lang="en-SE" sz="1800" spc="-1" strike="noStrike">
              <a:solidFill>
                <a:srgbClr val="000000"/>
              </a:solidFill>
              <a:latin typeface="Calibri"/>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600200"/>
            <a:ext cx="9143640" cy="1909440"/>
          </a:xfrm>
          <a:prstGeom prst="rect">
            <a:avLst/>
          </a:prstGeom>
          <a:noFill/>
          <a:ln w="0">
            <a:noFill/>
          </a:ln>
        </p:spPr>
        <p:txBody>
          <a:bodyPr lIns="0" rIns="0" tIns="0" bIns="0" anchor="ctr">
            <a:noAutofit/>
          </a:bodyPr>
          <a:p>
            <a:endParaRPr b="0" lang="en-SE" sz="1800" spc="-1" strike="noStrike">
              <a:solidFill>
                <a:srgbClr val="000000"/>
              </a:solidFill>
              <a:latin typeface="Calibri"/>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600200"/>
            <a:ext cx="9143640" cy="1909440"/>
          </a:xfrm>
          <a:prstGeom prst="rect">
            <a:avLst/>
          </a:prstGeom>
          <a:noFill/>
          <a:ln w="0">
            <a:noFill/>
          </a:ln>
        </p:spPr>
        <p:txBody>
          <a:bodyPr lIns="0" rIns="0" tIns="0" bIns="0" anchor="ctr">
            <a:noAutofit/>
          </a:bodyPr>
          <a:p>
            <a:endParaRPr b="0" lang="en-SE" sz="1800" spc="-1" strike="noStrike">
              <a:solidFill>
                <a:srgbClr val="000000"/>
              </a:solidFill>
              <a:latin typeface="Calibri"/>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600200"/>
            <a:ext cx="9143640" cy="1909440"/>
          </a:xfrm>
          <a:prstGeom prst="rect">
            <a:avLst/>
          </a:prstGeom>
          <a:noFill/>
          <a:ln w="0">
            <a:noFill/>
          </a:ln>
        </p:spPr>
        <p:txBody>
          <a:bodyPr lIns="0" rIns="0" tIns="0" bIns="0" anchor="ctr">
            <a:noAutofit/>
          </a:bodyPr>
          <a:p>
            <a:endParaRPr b="0" lang="en-SE" sz="1800" spc="-1" strike="noStrike">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600200"/>
            <a:ext cx="9143640" cy="1909440"/>
          </a:xfrm>
          <a:prstGeom prst="rect">
            <a:avLst/>
          </a:prstGeom>
          <a:noFill/>
          <a:ln w="0">
            <a:noFill/>
          </a:ln>
        </p:spPr>
        <p:txBody>
          <a:bodyPr lIns="0" rIns="0" tIns="0" bIns="0" anchor="ctr">
            <a:noAutofit/>
          </a:bodyPr>
          <a:p>
            <a:endParaRPr b="0" lang="en-SE" sz="1800" spc="-1" strike="noStrike">
              <a:solidFill>
                <a:srgbClr val="000000"/>
              </a:solidFill>
              <a:latin typeface="Calibri"/>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600200"/>
            <a:ext cx="9143640" cy="1909440"/>
          </a:xfrm>
          <a:prstGeom prst="rect">
            <a:avLst/>
          </a:prstGeom>
          <a:noFill/>
          <a:ln w="0">
            <a:noFill/>
          </a:ln>
        </p:spPr>
        <p:txBody>
          <a:bodyPr lIns="0" rIns="0" tIns="0" bIns="0" anchor="ctr">
            <a:noAutofit/>
          </a:bodyPr>
          <a:p>
            <a:endParaRPr b="0" lang="en-SE" sz="1800" spc="-1" strike="noStrike">
              <a:solidFill>
                <a:srgbClr val="000000"/>
              </a:solidFill>
              <a:latin typeface="Calibri"/>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600200"/>
            <a:ext cx="9143640" cy="1909440"/>
          </a:xfrm>
          <a:prstGeom prst="rect">
            <a:avLst/>
          </a:prstGeom>
          <a:noFill/>
          <a:ln w="0">
            <a:noFill/>
          </a:ln>
        </p:spPr>
        <p:txBody>
          <a:bodyPr lIns="0" rIns="0" tIns="0" bIns="0" anchor="ctr">
            <a:noAutofit/>
          </a:bodyPr>
          <a:p>
            <a:endParaRPr b="0" lang="en-SE"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23880" y="1600200"/>
            <a:ext cx="9143640" cy="8852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600200"/>
            <a:ext cx="9143640" cy="1909440"/>
          </a:xfrm>
          <a:prstGeom prst="rect">
            <a:avLst/>
          </a:prstGeom>
          <a:noFill/>
          <a:ln w="0">
            <a:noFill/>
          </a:ln>
        </p:spPr>
        <p:txBody>
          <a:bodyPr lIns="0" rIns="0" tIns="0" bIns="0" anchor="ctr">
            <a:noAutofit/>
          </a:bodyPr>
          <a:p>
            <a:endParaRPr b="0" lang="en-SE" sz="1800" spc="-1" strike="noStrike">
              <a:solidFill>
                <a:srgbClr val="000000"/>
              </a:solidFill>
              <a:latin typeface="Calibri"/>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600200"/>
            <a:ext cx="9143640" cy="1909440"/>
          </a:xfrm>
          <a:prstGeom prst="rect">
            <a:avLst/>
          </a:prstGeom>
          <a:noFill/>
          <a:ln w="0">
            <a:noFill/>
          </a:ln>
        </p:spPr>
        <p:txBody>
          <a:bodyPr lIns="0" rIns="0" tIns="0" bIns="0" anchor="ctr">
            <a:noAutofit/>
          </a:bodyPr>
          <a:p>
            <a:endParaRPr b="0" lang="en-SE"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600200"/>
            <a:ext cx="9143640" cy="1909440"/>
          </a:xfrm>
          <a:prstGeom prst="rect">
            <a:avLst/>
          </a:prstGeom>
          <a:noFill/>
          <a:ln w="0">
            <a:noFill/>
          </a:ln>
        </p:spPr>
        <p:txBody>
          <a:bodyPr lIns="0" rIns="0" tIns="0" bIns="0" anchor="ctr">
            <a:noAutofit/>
          </a:bodyPr>
          <a:p>
            <a:endParaRPr b="0" lang="en-SE" sz="1800" spc="-1" strike="noStrike">
              <a:solidFill>
                <a:srgbClr val="000000"/>
              </a:solidFill>
              <a:latin typeface="Calibri"/>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600200"/>
            <a:ext cx="9143640" cy="1909440"/>
          </a:xfrm>
          <a:prstGeom prst="rect">
            <a:avLst/>
          </a:prstGeom>
          <a:noFill/>
          <a:ln w="0">
            <a:noFill/>
          </a:ln>
        </p:spPr>
        <p:txBody>
          <a:bodyPr lIns="0" rIns="0" tIns="0" bIns="0" anchor="ctr">
            <a:noAutofit/>
          </a:bodyPr>
          <a:p>
            <a:endParaRPr b="0" lang="en-SE" sz="1800" spc="-1" strike="noStrike">
              <a:solidFill>
                <a:srgbClr val="000000"/>
              </a:solidFill>
              <a:latin typeface="Calibri"/>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1600200"/>
            <a:ext cx="9143640" cy="1909440"/>
          </a:xfrm>
          <a:prstGeom prst="rect">
            <a:avLst/>
          </a:prstGeom>
          <a:noFill/>
          <a:ln w="0">
            <a:noFill/>
          </a:ln>
        </p:spPr>
        <p:txBody>
          <a:bodyPr lIns="0" rIns="0" tIns="0" bIns="0" anchor="ctr">
            <a:noAutofit/>
          </a:bodyPr>
          <a:p>
            <a:endParaRPr b="0" lang="en-SE" sz="1800" spc="-1" strike="noStrike">
              <a:solidFill>
                <a:srgbClr val="000000"/>
              </a:solidFill>
              <a:latin typeface="Calibri"/>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600200"/>
            <a:ext cx="9143640" cy="1909440"/>
          </a:xfrm>
          <a:prstGeom prst="rect">
            <a:avLst/>
          </a:prstGeom>
          <a:noFill/>
          <a:ln w="0">
            <a:noFill/>
          </a:ln>
        </p:spPr>
        <p:txBody>
          <a:bodyPr lIns="0" rIns="0" tIns="0" bIns="0" anchor="ctr">
            <a:noAutofit/>
          </a:bodyPr>
          <a:p>
            <a:endParaRPr b="0" lang="en-SE" sz="1800" spc="-1" strike="noStrike">
              <a:solidFill>
                <a:srgbClr val="000000"/>
              </a:solidFill>
              <a:latin typeface="Calibri"/>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600200"/>
            <a:ext cx="9143640" cy="1909440"/>
          </a:xfrm>
          <a:prstGeom prst="rect">
            <a:avLst/>
          </a:prstGeom>
          <a:noFill/>
          <a:ln w="0">
            <a:noFill/>
          </a:ln>
        </p:spPr>
        <p:txBody>
          <a:bodyPr lIns="0" rIns="0" tIns="0" bIns="0" anchor="ctr">
            <a:noAutofit/>
          </a:bodyPr>
          <a:p>
            <a:endParaRPr b="0" lang="en-SE" sz="1800" spc="-1" strike="noStrike">
              <a:solidFill>
                <a:srgbClr val="000000"/>
              </a:solidFill>
              <a:latin typeface="Calibri"/>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600200"/>
            <a:ext cx="9143640" cy="1909440"/>
          </a:xfrm>
          <a:prstGeom prst="rect">
            <a:avLst/>
          </a:prstGeom>
          <a:noFill/>
          <a:ln w="0">
            <a:noFill/>
          </a:ln>
        </p:spPr>
        <p:txBody>
          <a:bodyPr lIns="0" rIns="0" tIns="0" bIns="0" anchor="ctr">
            <a:noAutofit/>
          </a:bodyPr>
          <a:p>
            <a:endParaRPr b="0" lang="en-SE" sz="1800" spc="-1" strike="noStrike">
              <a:solidFill>
                <a:srgbClr val="000000"/>
              </a:solidFill>
              <a:latin typeface="Calibri"/>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600200"/>
            <a:ext cx="9143640" cy="1909440"/>
          </a:xfrm>
          <a:prstGeom prst="rect">
            <a:avLst/>
          </a:prstGeom>
          <a:noFill/>
          <a:ln w="0">
            <a:noFill/>
          </a:ln>
        </p:spPr>
        <p:txBody>
          <a:bodyPr lIns="0" rIns="0" tIns="0" bIns="0" anchor="ctr">
            <a:noAutofit/>
          </a:bodyPr>
          <a:p>
            <a:endParaRPr b="0" lang="en-SE" sz="1800" spc="-1" strike="noStrike">
              <a:solidFill>
                <a:srgbClr val="000000"/>
              </a:solidFill>
              <a:latin typeface="Calibri"/>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600200"/>
            <a:ext cx="9143640" cy="1909440"/>
          </a:xfrm>
          <a:prstGeom prst="rect">
            <a:avLst/>
          </a:prstGeom>
          <a:noFill/>
          <a:ln w="0">
            <a:noFill/>
          </a:ln>
        </p:spPr>
        <p:txBody>
          <a:bodyPr lIns="0" rIns="0" tIns="0" bIns="0" anchor="ctr">
            <a:noAutofit/>
          </a:bodyPr>
          <a:p>
            <a:endParaRPr b="0" lang="en-SE"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600200"/>
            <a:ext cx="9143640" cy="8852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600200"/>
            <a:ext cx="9143640" cy="1909440"/>
          </a:xfrm>
          <a:prstGeom prst="rect">
            <a:avLst/>
          </a:prstGeom>
          <a:noFill/>
          <a:ln w="0">
            <a:noFill/>
          </a:ln>
        </p:spPr>
        <p:txBody>
          <a:bodyPr lIns="0" rIns="0" tIns="0" bIns="0" anchor="ctr">
            <a:noAutofit/>
          </a:bodyPr>
          <a:p>
            <a:endParaRPr b="0" lang="en-SE" sz="1800" spc="-1" strike="noStrike">
              <a:solidFill>
                <a:srgbClr val="000000"/>
              </a:solidFill>
              <a:latin typeface="Calibri"/>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600200"/>
            <a:ext cx="9143640" cy="1909440"/>
          </a:xfrm>
          <a:prstGeom prst="rect">
            <a:avLst/>
          </a:prstGeom>
          <a:noFill/>
          <a:ln w="0">
            <a:noFill/>
          </a:ln>
        </p:spPr>
        <p:txBody>
          <a:bodyPr lIns="0" rIns="0" tIns="0" bIns="0" anchor="ctr">
            <a:noAutofit/>
          </a:bodyPr>
          <a:p>
            <a:endParaRPr b="0" lang="en-SE" sz="1800" spc="-1" strike="noStrike">
              <a:solidFill>
                <a:srgbClr val="000000"/>
              </a:solidFill>
              <a:latin typeface="Calibri"/>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600200"/>
            <a:ext cx="9143640" cy="1909440"/>
          </a:xfrm>
          <a:prstGeom prst="rect">
            <a:avLst/>
          </a:prstGeom>
          <a:noFill/>
          <a:ln w="0">
            <a:noFill/>
          </a:ln>
        </p:spPr>
        <p:txBody>
          <a:bodyPr lIns="0" rIns="0" tIns="0" bIns="0" anchor="ctr">
            <a:noAutofit/>
          </a:bodyPr>
          <a:p>
            <a:endParaRPr b="0" lang="en-SE" sz="1800" spc="-1" strike="noStrike">
              <a:solidFill>
                <a:srgbClr val="000000"/>
              </a:solidFill>
              <a:latin typeface="Calibri"/>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SE" sz="2000" spc="-1" strike="noStrike">
              <a:solidFill>
                <a:srgbClr val="181717"/>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600200"/>
            <a:ext cx="9143640" cy="1909440"/>
          </a:xfrm>
          <a:prstGeom prst="rect">
            <a:avLst/>
          </a:prstGeom>
          <a:noFill/>
          <a:ln w="0">
            <a:noFill/>
          </a:ln>
        </p:spPr>
        <p:txBody>
          <a:bodyPr anchor="b">
            <a:normAutofit/>
          </a:bodyPr>
          <a:p>
            <a:pPr algn="ctr">
              <a:lnSpc>
                <a:spcPct val="90000"/>
              </a:lnSpc>
              <a:buNone/>
            </a:pPr>
            <a:r>
              <a:rPr b="1" lang="en-GB" sz="4000" spc="-1" strike="noStrike">
                <a:solidFill>
                  <a:srgbClr val="181717"/>
                </a:solidFill>
                <a:latin typeface="Arial"/>
              </a:rPr>
              <a:t>Click </a:t>
            </a:r>
            <a:r>
              <a:rPr b="1" lang="en-GB" sz="4000" spc="-1" strike="noStrike">
                <a:solidFill>
                  <a:srgbClr val="181717"/>
                </a:solidFill>
                <a:latin typeface="Arial"/>
              </a:rPr>
              <a:t>to </a:t>
            </a:r>
            <a:r>
              <a:rPr b="1" lang="en-GB" sz="4000" spc="-1" strike="noStrike">
                <a:solidFill>
                  <a:srgbClr val="181717"/>
                </a:solidFill>
                <a:latin typeface="Arial"/>
              </a:rPr>
              <a:t>edit </a:t>
            </a:r>
            <a:r>
              <a:rPr b="1" lang="en-GB" sz="4000" spc="-1" strike="noStrike">
                <a:solidFill>
                  <a:srgbClr val="181717"/>
                </a:solidFill>
                <a:latin typeface="Arial"/>
              </a:rPr>
              <a:t>Mast</a:t>
            </a:r>
            <a:r>
              <a:rPr b="1" lang="en-GB" sz="4000" spc="-1" strike="noStrike">
                <a:solidFill>
                  <a:srgbClr val="181717"/>
                </a:solidFill>
                <a:latin typeface="Arial"/>
              </a:rPr>
              <a:t>er </a:t>
            </a:r>
            <a:r>
              <a:rPr b="1" lang="en-GB" sz="4000" spc="-1" strike="noStrike">
                <a:solidFill>
                  <a:srgbClr val="181717"/>
                </a:solidFill>
                <a:latin typeface="Arial"/>
              </a:rPr>
              <a:t>title </a:t>
            </a:r>
            <a:r>
              <a:rPr b="1" lang="en-GB" sz="4000" spc="-1" strike="noStrike">
                <a:solidFill>
                  <a:srgbClr val="181717"/>
                </a:solidFill>
                <a:latin typeface="Arial"/>
              </a:rPr>
              <a:t>style</a:t>
            </a:r>
            <a:endParaRPr b="0" lang="en-SE" sz="4000" spc="-1" strike="noStrike">
              <a:solidFill>
                <a:srgbClr val="000000"/>
              </a:solidFill>
              <a:latin typeface="Calibri"/>
            </a:endParaRPr>
          </a:p>
        </p:txBody>
      </p:sp>
      <p:pic>
        <p:nvPicPr>
          <p:cNvPr id="1" name="Picture 7" descr="A close up of a logo&#10;&#10;Description automatically generated"/>
          <p:cNvPicPr/>
          <p:nvPr/>
        </p:nvPicPr>
        <p:blipFill>
          <a:blip r:embed="rId2"/>
          <a:stretch/>
        </p:blipFill>
        <p:spPr>
          <a:xfrm>
            <a:off x="8179560" y="171360"/>
            <a:ext cx="3605040" cy="783000"/>
          </a:xfrm>
          <a:prstGeom prst="rect">
            <a:avLst/>
          </a:prstGeom>
          <a:ln w="0">
            <a:noFill/>
          </a:ln>
        </p:spPr>
      </p:pic>
      <p:sp>
        <p:nvSpPr>
          <p:cNvPr id="2" name="Straight Connector 8"/>
          <p:cNvSpPr/>
          <p:nvPr/>
        </p:nvSpPr>
        <p:spPr>
          <a:xfrm flipH="1">
            <a:off x="0" y="6811560"/>
            <a:ext cx="12191760" cy="360"/>
          </a:xfrm>
          <a:prstGeom prst="line">
            <a:avLst/>
          </a:prstGeom>
          <a:ln w="101600">
            <a:solidFill>
              <a:srgbClr val="a7c947"/>
            </a:solidFill>
          </a:ln>
        </p:spPr>
        <p:style>
          <a:lnRef idx="1">
            <a:schemeClr val="accent1"/>
          </a:lnRef>
          <a:fillRef idx="0">
            <a:schemeClr val="accent1"/>
          </a:fillRef>
          <a:effectRef idx="0">
            <a:schemeClr val="accent1"/>
          </a:effectRef>
          <a:fontRef idx="minor"/>
        </p:style>
      </p:sp>
      <p:pic>
        <p:nvPicPr>
          <p:cNvPr id="3" name="Picture 9" descr=""/>
          <p:cNvPicPr/>
          <p:nvPr/>
        </p:nvPicPr>
        <p:blipFill>
          <a:blip r:embed="rId3"/>
          <a:stretch/>
        </p:blipFill>
        <p:spPr>
          <a:xfrm>
            <a:off x="194040" y="171360"/>
            <a:ext cx="1885680" cy="1006200"/>
          </a:xfrm>
          <a:prstGeom prst="rect">
            <a:avLst/>
          </a:prstGeom>
          <a:ln w="0">
            <a:noFill/>
          </a:ln>
        </p:spPr>
      </p:pic>
      <p:sp>
        <p:nvSpPr>
          <p:cNvPr id="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SE" sz="2000" spc="-1" strike="noStrike">
                <a:solidFill>
                  <a:srgbClr val="181717"/>
                </a:solidFill>
                <a:latin typeface="Arial"/>
              </a:rPr>
              <a:t>Click to edit the outline text format</a:t>
            </a:r>
            <a:endParaRPr b="0" lang="en-SE" sz="2000" spc="-1" strike="noStrike">
              <a:solidFill>
                <a:srgbClr val="181717"/>
              </a:solidFill>
              <a:latin typeface="Arial"/>
            </a:endParaRPr>
          </a:p>
          <a:p>
            <a:pPr lvl="1" marL="864000" indent="-324000">
              <a:lnSpc>
                <a:spcPct val="90000"/>
              </a:lnSpc>
              <a:spcBef>
                <a:spcPts val="1134"/>
              </a:spcBef>
              <a:buClr>
                <a:srgbClr val="000000"/>
              </a:buClr>
              <a:buSzPct val="75000"/>
              <a:buFont typeface="Symbol" charset="2"/>
              <a:buChar char=""/>
            </a:pPr>
            <a:r>
              <a:rPr b="0" lang="en-SE" sz="1400" spc="-1" strike="noStrike">
                <a:solidFill>
                  <a:srgbClr val="181717"/>
                </a:solidFill>
                <a:latin typeface="Arial"/>
              </a:rPr>
              <a:t>Second Outline Level</a:t>
            </a:r>
            <a:endParaRPr b="0" lang="en-SE" sz="1400" spc="-1" strike="noStrike">
              <a:solidFill>
                <a:srgbClr val="181717"/>
              </a:solidFill>
              <a:latin typeface="Arial"/>
            </a:endParaRPr>
          </a:p>
          <a:p>
            <a:pPr lvl="2" marL="1296000" indent="-288000">
              <a:lnSpc>
                <a:spcPct val="90000"/>
              </a:lnSpc>
              <a:spcBef>
                <a:spcPts val="850"/>
              </a:spcBef>
              <a:buClr>
                <a:srgbClr val="000000"/>
              </a:buClr>
              <a:buSzPct val="45000"/>
              <a:buFont typeface="Wingdings" charset="2"/>
              <a:buChar char=""/>
            </a:pPr>
            <a:r>
              <a:rPr b="0" lang="en-SE" sz="1400" spc="-1" strike="noStrike">
                <a:solidFill>
                  <a:srgbClr val="181717"/>
                </a:solidFill>
                <a:latin typeface="Arial"/>
              </a:rPr>
              <a:t>Third Outline Level</a:t>
            </a:r>
            <a:endParaRPr b="0" lang="en-SE" sz="1400" spc="-1" strike="noStrike">
              <a:solidFill>
                <a:srgbClr val="181717"/>
              </a:solidFill>
              <a:latin typeface="Arial"/>
            </a:endParaRPr>
          </a:p>
          <a:p>
            <a:pPr lvl="3" marL="1728000" indent="-216000">
              <a:lnSpc>
                <a:spcPct val="90000"/>
              </a:lnSpc>
              <a:spcBef>
                <a:spcPts val="567"/>
              </a:spcBef>
              <a:buClr>
                <a:srgbClr val="000000"/>
              </a:buClr>
              <a:buSzPct val="75000"/>
              <a:buFont typeface="Symbol" charset="2"/>
              <a:buChar char=""/>
            </a:pPr>
            <a:r>
              <a:rPr b="0" lang="en-SE" sz="1400" spc="-1" strike="noStrike">
                <a:solidFill>
                  <a:srgbClr val="181717"/>
                </a:solidFill>
                <a:latin typeface="Arial"/>
              </a:rPr>
              <a:t>Fourth Outline Level</a:t>
            </a:r>
            <a:endParaRPr b="0" lang="en-SE" sz="1400" spc="-1" strike="noStrike">
              <a:solidFill>
                <a:srgbClr val="181717"/>
              </a:solidFill>
              <a:latin typeface="Arial"/>
            </a:endParaRPr>
          </a:p>
          <a:p>
            <a:pPr lvl="4" marL="2160000" indent="-216000">
              <a:lnSpc>
                <a:spcPct val="90000"/>
              </a:lnSpc>
              <a:spcBef>
                <a:spcPts val="283"/>
              </a:spcBef>
              <a:buClr>
                <a:srgbClr val="000000"/>
              </a:buClr>
              <a:buSzPct val="45000"/>
              <a:buFont typeface="Wingdings" charset="2"/>
              <a:buChar char=""/>
            </a:pPr>
            <a:r>
              <a:rPr b="0" lang="en-SE" sz="2000" spc="-1" strike="noStrike">
                <a:solidFill>
                  <a:srgbClr val="181717"/>
                </a:solidFill>
                <a:latin typeface="Arial"/>
              </a:rPr>
              <a:t>Fifth Outline Level</a:t>
            </a:r>
            <a:endParaRPr b="0" lang="en-SE" sz="2000" spc="-1" strike="noStrike">
              <a:solidFill>
                <a:srgbClr val="181717"/>
              </a:solidFill>
              <a:latin typeface="Arial"/>
            </a:endParaRPr>
          </a:p>
          <a:p>
            <a:pPr lvl="5" marL="2592000" indent="-216000">
              <a:lnSpc>
                <a:spcPct val="90000"/>
              </a:lnSpc>
              <a:spcBef>
                <a:spcPts val="283"/>
              </a:spcBef>
              <a:buClr>
                <a:srgbClr val="000000"/>
              </a:buClr>
              <a:buSzPct val="45000"/>
              <a:buFont typeface="Wingdings" charset="2"/>
              <a:buChar char=""/>
            </a:pPr>
            <a:r>
              <a:rPr b="0" lang="en-SE" sz="2000" spc="-1" strike="noStrike">
                <a:solidFill>
                  <a:srgbClr val="181717"/>
                </a:solidFill>
                <a:latin typeface="Arial"/>
              </a:rPr>
              <a:t>Sixth Outline Level</a:t>
            </a:r>
            <a:endParaRPr b="0" lang="en-SE" sz="2000" spc="-1" strike="noStrike">
              <a:solidFill>
                <a:srgbClr val="181717"/>
              </a:solidFill>
              <a:latin typeface="Arial"/>
            </a:endParaRPr>
          </a:p>
          <a:p>
            <a:pPr lvl="6" marL="3024000" indent="-216000">
              <a:lnSpc>
                <a:spcPct val="90000"/>
              </a:lnSpc>
              <a:spcBef>
                <a:spcPts val="283"/>
              </a:spcBef>
              <a:buClr>
                <a:srgbClr val="000000"/>
              </a:buClr>
              <a:buSzPct val="45000"/>
              <a:buFont typeface="Wingdings" charset="2"/>
              <a:buChar char=""/>
            </a:pPr>
            <a:r>
              <a:rPr b="0" lang="en-SE" sz="2000" spc="-1" strike="noStrike">
                <a:solidFill>
                  <a:srgbClr val="181717"/>
                </a:solidFill>
                <a:latin typeface="Arial"/>
              </a:rPr>
              <a:t>Seventh Outline Level</a:t>
            </a:r>
            <a:endParaRPr b="0" lang="en-SE" sz="2000" spc="-1" strike="noStrike">
              <a:solidFill>
                <a:srgbClr val="181717"/>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body"/>
          </p:nvPr>
        </p:nvSpPr>
        <p:spPr>
          <a:xfrm>
            <a:off x="431280" y="1068120"/>
            <a:ext cx="11329200" cy="5102280"/>
          </a:xfrm>
          <a:prstGeom prst="rect">
            <a:avLst/>
          </a:prstGeom>
          <a:noFill/>
          <a:ln w="0">
            <a:noFill/>
          </a:ln>
        </p:spPr>
        <p:txBody>
          <a:bodyPr anchor="t">
            <a:normAutofit/>
          </a:bodyPr>
          <a:p>
            <a:pPr>
              <a:lnSpc>
                <a:spcPct val="90000"/>
              </a:lnSpc>
              <a:spcBef>
                <a:spcPts val="1001"/>
              </a:spcBef>
              <a:buNone/>
              <a:tabLst>
                <a:tab algn="l" pos="0"/>
              </a:tabLst>
            </a:pPr>
            <a:r>
              <a:rPr b="0" lang="en-GB" sz="2000" spc="-1" strike="noStrike">
                <a:solidFill>
                  <a:srgbClr val="181717"/>
                </a:solidFill>
                <a:latin typeface="Arial"/>
              </a:rPr>
              <a:t>Click to edit Master text styles</a:t>
            </a:r>
            <a:endParaRPr b="0" lang="en-SE" sz="2000" spc="-1" strike="noStrike">
              <a:solidFill>
                <a:srgbClr val="181717"/>
              </a:solidFill>
              <a:latin typeface="Arial"/>
            </a:endParaRPr>
          </a:p>
        </p:txBody>
      </p:sp>
      <p:sp>
        <p:nvSpPr>
          <p:cNvPr id="42" name="PlaceHolder 2"/>
          <p:cNvSpPr>
            <a:spLocks noGrp="1"/>
          </p:cNvSpPr>
          <p:nvPr>
            <p:ph type="title"/>
          </p:nvPr>
        </p:nvSpPr>
        <p:spPr>
          <a:xfrm>
            <a:off x="431280" y="321480"/>
            <a:ext cx="11329200" cy="545400"/>
          </a:xfrm>
          <a:prstGeom prst="rect">
            <a:avLst/>
          </a:prstGeom>
          <a:noFill/>
          <a:ln w="0">
            <a:noFill/>
          </a:ln>
        </p:spPr>
        <p:txBody>
          <a:bodyPr bIns="46800" anchor="ctr">
            <a:noAutofit/>
          </a:bodyPr>
          <a:p>
            <a:pPr algn="ctr">
              <a:lnSpc>
                <a:spcPct val="90000"/>
              </a:lnSpc>
              <a:buNone/>
            </a:pPr>
            <a:r>
              <a:rPr b="1" lang="en-GB" sz="4000" spc="-1" strike="noStrike">
                <a:solidFill>
                  <a:srgbClr val="181717"/>
                </a:solidFill>
                <a:latin typeface="Arial"/>
              </a:rPr>
              <a:t>C</a:t>
            </a:r>
            <a:r>
              <a:rPr b="1" lang="en-GB" sz="4000" spc="-1" strike="noStrike">
                <a:solidFill>
                  <a:srgbClr val="181717"/>
                </a:solidFill>
                <a:latin typeface="Arial"/>
              </a:rPr>
              <a:t>li</a:t>
            </a:r>
            <a:r>
              <a:rPr b="1" lang="en-GB" sz="4000" spc="-1" strike="noStrike">
                <a:solidFill>
                  <a:srgbClr val="181717"/>
                </a:solidFill>
                <a:latin typeface="Arial"/>
              </a:rPr>
              <a:t>c</a:t>
            </a:r>
            <a:r>
              <a:rPr b="1" lang="en-GB" sz="4000" spc="-1" strike="noStrike">
                <a:solidFill>
                  <a:srgbClr val="181717"/>
                </a:solidFill>
                <a:latin typeface="Arial"/>
              </a:rPr>
              <a:t>k </a:t>
            </a:r>
            <a:r>
              <a:rPr b="1" lang="en-GB" sz="4000" spc="-1" strike="noStrike">
                <a:solidFill>
                  <a:srgbClr val="181717"/>
                </a:solidFill>
                <a:latin typeface="Arial"/>
              </a:rPr>
              <a:t>t</a:t>
            </a:r>
            <a:r>
              <a:rPr b="1" lang="en-GB" sz="4000" spc="-1" strike="noStrike">
                <a:solidFill>
                  <a:srgbClr val="181717"/>
                </a:solidFill>
                <a:latin typeface="Arial"/>
              </a:rPr>
              <a:t>o </a:t>
            </a:r>
            <a:r>
              <a:rPr b="1" lang="en-GB" sz="4000" spc="-1" strike="noStrike">
                <a:solidFill>
                  <a:srgbClr val="181717"/>
                </a:solidFill>
                <a:latin typeface="Arial"/>
              </a:rPr>
              <a:t>e</a:t>
            </a:r>
            <a:r>
              <a:rPr b="1" lang="en-GB" sz="4000" spc="-1" strike="noStrike">
                <a:solidFill>
                  <a:srgbClr val="181717"/>
                </a:solidFill>
                <a:latin typeface="Arial"/>
              </a:rPr>
              <a:t>d</a:t>
            </a:r>
            <a:r>
              <a:rPr b="1" lang="en-GB" sz="4000" spc="-1" strike="noStrike">
                <a:solidFill>
                  <a:srgbClr val="181717"/>
                </a:solidFill>
                <a:latin typeface="Arial"/>
              </a:rPr>
              <a:t>it </a:t>
            </a:r>
            <a:r>
              <a:rPr b="1" lang="en-GB" sz="4000" spc="-1" strike="noStrike">
                <a:solidFill>
                  <a:srgbClr val="181717"/>
                </a:solidFill>
                <a:latin typeface="Arial"/>
              </a:rPr>
              <a:t>M</a:t>
            </a:r>
            <a:r>
              <a:rPr b="1" lang="en-GB" sz="4000" spc="-1" strike="noStrike">
                <a:solidFill>
                  <a:srgbClr val="181717"/>
                </a:solidFill>
                <a:latin typeface="Arial"/>
              </a:rPr>
              <a:t>a</a:t>
            </a:r>
            <a:r>
              <a:rPr b="1" lang="en-GB" sz="4000" spc="-1" strike="noStrike">
                <a:solidFill>
                  <a:srgbClr val="181717"/>
                </a:solidFill>
                <a:latin typeface="Arial"/>
              </a:rPr>
              <a:t>s</a:t>
            </a:r>
            <a:r>
              <a:rPr b="1" lang="en-GB" sz="4000" spc="-1" strike="noStrike">
                <a:solidFill>
                  <a:srgbClr val="181717"/>
                </a:solidFill>
                <a:latin typeface="Arial"/>
              </a:rPr>
              <a:t>t</a:t>
            </a:r>
            <a:r>
              <a:rPr b="1" lang="en-GB" sz="4000" spc="-1" strike="noStrike">
                <a:solidFill>
                  <a:srgbClr val="181717"/>
                </a:solidFill>
                <a:latin typeface="Arial"/>
              </a:rPr>
              <a:t>e</a:t>
            </a:r>
            <a:r>
              <a:rPr b="1" lang="en-GB" sz="4000" spc="-1" strike="noStrike">
                <a:solidFill>
                  <a:srgbClr val="181717"/>
                </a:solidFill>
                <a:latin typeface="Arial"/>
              </a:rPr>
              <a:t>r </a:t>
            </a:r>
            <a:r>
              <a:rPr b="1" lang="en-GB" sz="4000" spc="-1" strike="noStrike">
                <a:solidFill>
                  <a:srgbClr val="181717"/>
                </a:solidFill>
                <a:latin typeface="Arial"/>
              </a:rPr>
              <a:t>ti</a:t>
            </a:r>
            <a:r>
              <a:rPr b="1" lang="en-GB" sz="4000" spc="-1" strike="noStrike">
                <a:solidFill>
                  <a:srgbClr val="181717"/>
                </a:solidFill>
                <a:latin typeface="Arial"/>
              </a:rPr>
              <a:t>tl</a:t>
            </a:r>
            <a:r>
              <a:rPr b="1" lang="en-GB" sz="4000" spc="-1" strike="noStrike">
                <a:solidFill>
                  <a:srgbClr val="181717"/>
                </a:solidFill>
                <a:latin typeface="Arial"/>
              </a:rPr>
              <a:t>e </a:t>
            </a:r>
            <a:r>
              <a:rPr b="1" lang="en-GB" sz="4000" spc="-1" strike="noStrike">
                <a:solidFill>
                  <a:srgbClr val="181717"/>
                </a:solidFill>
                <a:latin typeface="Arial"/>
              </a:rPr>
              <a:t>s</a:t>
            </a:r>
            <a:r>
              <a:rPr b="1" lang="en-GB" sz="4000" spc="-1" strike="noStrike">
                <a:solidFill>
                  <a:srgbClr val="181717"/>
                </a:solidFill>
                <a:latin typeface="Arial"/>
              </a:rPr>
              <a:t>t</a:t>
            </a:r>
            <a:r>
              <a:rPr b="1" lang="en-GB" sz="4000" spc="-1" strike="noStrike">
                <a:solidFill>
                  <a:srgbClr val="181717"/>
                </a:solidFill>
                <a:latin typeface="Arial"/>
              </a:rPr>
              <a:t>y</a:t>
            </a:r>
            <a:r>
              <a:rPr b="1" lang="en-GB" sz="4000" spc="-1" strike="noStrike">
                <a:solidFill>
                  <a:srgbClr val="181717"/>
                </a:solidFill>
                <a:latin typeface="Arial"/>
              </a:rPr>
              <a:t>l</a:t>
            </a:r>
            <a:r>
              <a:rPr b="1" lang="en-GB" sz="4000" spc="-1" strike="noStrike">
                <a:solidFill>
                  <a:srgbClr val="181717"/>
                </a:solidFill>
                <a:latin typeface="Arial"/>
              </a:rPr>
              <a:t>e</a:t>
            </a:r>
            <a:endParaRPr b="0" lang="en-SE" sz="4000" spc="-1" strike="noStrike">
              <a:solidFill>
                <a:srgbClr val="000000"/>
              </a:solidFill>
              <a:latin typeface="Calibri"/>
            </a:endParaRPr>
          </a:p>
        </p:txBody>
      </p:sp>
      <p:pic>
        <p:nvPicPr>
          <p:cNvPr id="43" name="Picture 24" descr="A picture containing light&#10;&#10;Description automatically generated"/>
          <p:cNvPicPr/>
          <p:nvPr/>
        </p:nvPicPr>
        <p:blipFill>
          <a:blip r:embed="rId2"/>
          <a:stretch/>
        </p:blipFill>
        <p:spPr>
          <a:xfrm>
            <a:off x="11541600" y="6271560"/>
            <a:ext cx="505080" cy="477720"/>
          </a:xfrm>
          <a:prstGeom prst="rect">
            <a:avLst/>
          </a:prstGeom>
          <a:ln w="0">
            <a:noFill/>
          </a:ln>
        </p:spPr>
      </p:pic>
      <p:sp>
        <p:nvSpPr>
          <p:cNvPr id="44" name="Straight Connector 25"/>
          <p:cNvSpPr/>
          <p:nvPr/>
        </p:nvSpPr>
        <p:spPr>
          <a:xfrm>
            <a:off x="430920" y="881640"/>
            <a:ext cx="11329560" cy="360"/>
          </a:xfrm>
          <a:prstGeom prst="line">
            <a:avLst/>
          </a:prstGeom>
          <a:ln w="12700">
            <a:solidFill>
              <a:srgbClr val="a7c947"/>
            </a:solidFill>
          </a:ln>
        </p:spPr>
        <p:style>
          <a:lnRef idx="1">
            <a:schemeClr val="accent1"/>
          </a:lnRef>
          <a:fillRef idx="0">
            <a:schemeClr val="accent1"/>
          </a:fillRef>
          <a:effectRef idx="0">
            <a:schemeClr val="accent1"/>
          </a:effectRef>
          <a:fontRef idx="minor"/>
        </p:style>
      </p:sp>
      <p:pic>
        <p:nvPicPr>
          <p:cNvPr id="45" name="Picture 8" descr=""/>
          <p:cNvPicPr/>
          <p:nvPr/>
        </p:nvPicPr>
        <p:blipFill>
          <a:blip r:embed="rId3"/>
          <a:stretch/>
        </p:blipFill>
        <p:spPr>
          <a:xfrm>
            <a:off x="144720" y="6271560"/>
            <a:ext cx="1296000" cy="4777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png"/><Relationship Id="rId6" Type="http://schemas.openxmlformats.org/officeDocument/2006/relationships/slideLayout" Target="../slideLayouts/slideLayout13.xml"/><Relationship Id="rId7"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3.xml"/><Relationship Id="rId5"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nbisweden.github.io/workshop-ngsintro/2503/" TargetMode="External"/><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1523880" y="1600200"/>
            <a:ext cx="9143640" cy="1909440"/>
          </a:xfrm>
          <a:prstGeom prst="rect">
            <a:avLst/>
          </a:prstGeom>
          <a:noFill/>
          <a:ln w="0">
            <a:noFill/>
          </a:ln>
        </p:spPr>
        <p:txBody>
          <a:bodyPr anchor="b">
            <a:noAutofit/>
          </a:bodyPr>
          <a:p>
            <a:pPr algn="ctr">
              <a:lnSpc>
                <a:spcPct val="90000"/>
              </a:lnSpc>
              <a:buNone/>
            </a:pPr>
            <a:r>
              <a:rPr b="1" lang="sv-SE" sz="4000" spc="-1" strike="noStrike">
                <a:solidFill>
                  <a:srgbClr val="181717"/>
                </a:solidFill>
                <a:latin typeface="Arial"/>
              </a:rPr>
              <a:t>Introduction to Bioinformatics using NGS data</a:t>
            </a:r>
            <a:endParaRPr b="0" lang="en-SE" sz="4000" spc="-1" strike="noStrike">
              <a:solidFill>
                <a:srgbClr val="000000"/>
              </a:solidFill>
              <a:latin typeface="Calibri"/>
            </a:endParaRPr>
          </a:p>
        </p:txBody>
      </p:sp>
      <p:sp>
        <p:nvSpPr>
          <p:cNvPr id="89" name="PlaceHolder 2"/>
          <p:cNvSpPr>
            <a:spLocks noGrp="1"/>
          </p:cNvSpPr>
          <p:nvPr>
            <p:ph type="subTitle"/>
          </p:nvPr>
        </p:nvSpPr>
        <p:spPr>
          <a:xfrm>
            <a:off x="1523880" y="3602160"/>
            <a:ext cx="9143640" cy="1655280"/>
          </a:xfrm>
          <a:prstGeom prst="rect">
            <a:avLst/>
          </a:prstGeom>
          <a:noFill/>
          <a:ln w="0">
            <a:noFill/>
          </a:ln>
        </p:spPr>
        <p:txBody>
          <a:bodyPr anchor="t">
            <a:noAutofit/>
          </a:bodyPr>
          <a:p>
            <a:pPr algn="ctr">
              <a:buNone/>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431280" y="321480"/>
            <a:ext cx="11329200" cy="545400"/>
          </a:xfrm>
          <a:prstGeom prst="rect">
            <a:avLst/>
          </a:prstGeom>
          <a:noFill/>
          <a:ln w="0">
            <a:noFill/>
          </a:ln>
        </p:spPr>
        <p:txBody>
          <a:bodyPr bIns="46800" anchor="ctr">
            <a:normAutofit fontScale="82000"/>
          </a:bodyPr>
          <a:p>
            <a:pPr algn="ctr">
              <a:lnSpc>
                <a:spcPct val="90000"/>
              </a:lnSpc>
              <a:buNone/>
            </a:pPr>
            <a:r>
              <a:rPr b="1" lang="en-GB" sz="4000" spc="-1" strike="noStrike">
                <a:solidFill>
                  <a:srgbClr val="181717"/>
                </a:solidFill>
                <a:latin typeface="Arial"/>
              </a:rPr>
              <a:t>SciLifeLab, NBIS and NGI</a:t>
            </a:r>
            <a:endParaRPr b="0" lang="en-SE" sz="4000" spc="-1" strike="noStrike">
              <a:solidFill>
                <a:srgbClr val="000000"/>
              </a:solidFill>
              <a:latin typeface="Calibri"/>
            </a:endParaRPr>
          </a:p>
        </p:txBody>
      </p:sp>
      <p:grpSp>
        <p:nvGrpSpPr>
          <p:cNvPr id="91" name="Group 13"/>
          <p:cNvGrpSpPr/>
          <p:nvPr/>
        </p:nvGrpSpPr>
        <p:grpSpPr>
          <a:xfrm>
            <a:off x="1176120" y="1154520"/>
            <a:ext cx="3189240" cy="4710960"/>
            <a:chOff x="1176120" y="1154520"/>
            <a:chExt cx="3189240" cy="4710960"/>
          </a:xfrm>
        </p:grpSpPr>
        <p:pic>
          <p:nvPicPr>
            <p:cNvPr id="92" name="Picture 4" descr=""/>
            <p:cNvPicPr/>
            <p:nvPr/>
          </p:nvPicPr>
          <p:blipFill>
            <a:blip r:embed="rId1"/>
            <a:stretch/>
          </p:blipFill>
          <p:spPr>
            <a:xfrm>
              <a:off x="1176120" y="1523880"/>
              <a:ext cx="3189240" cy="4341600"/>
            </a:xfrm>
            <a:prstGeom prst="rect">
              <a:avLst/>
            </a:prstGeom>
            <a:ln w="0">
              <a:noFill/>
            </a:ln>
          </p:spPr>
        </p:pic>
        <p:sp>
          <p:nvSpPr>
            <p:cNvPr id="93" name="TextBox 11"/>
            <p:cNvSpPr/>
            <p:nvPr/>
          </p:nvSpPr>
          <p:spPr>
            <a:xfrm>
              <a:off x="1231560" y="1154520"/>
              <a:ext cx="23130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GB" sz="1800" spc="-1" strike="noStrike">
                  <a:solidFill>
                    <a:srgbClr val="000000"/>
                  </a:solidFill>
                  <a:latin typeface="Arial"/>
                </a:rPr>
                <a:t>SciLifeLab services</a:t>
              </a:r>
              <a:endParaRPr b="0" lang="en-US" sz="1800" spc="-1" strike="noStrike">
                <a:latin typeface="Arial"/>
              </a:endParaRPr>
            </a:p>
          </p:txBody>
        </p:sp>
      </p:grpSp>
      <p:sp>
        <p:nvSpPr>
          <p:cNvPr id="94" name="Rectangle 10"/>
          <p:cNvSpPr/>
          <p:nvPr/>
        </p:nvSpPr>
        <p:spPr>
          <a:xfrm>
            <a:off x="1218600" y="5397480"/>
            <a:ext cx="3094200" cy="385560"/>
          </a:xfrm>
          <a:prstGeom prst="rect">
            <a:avLst/>
          </a:prstGeom>
          <a:noFill/>
          <a:ln w="50800">
            <a:solidFill>
              <a:srgbClr val="045c64"/>
            </a:solidFill>
            <a:round/>
          </a:ln>
        </p:spPr>
        <p:style>
          <a:lnRef idx="2">
            <a:schemeClr val="accent1">
              <a:shade val="50000"/>
            </a:schemeClr>
          </a:lnRef>
          <a:fillRef idx="1">
            <a:schemeClr val="accent1"/>
          </a:fillRef>
          <a:effectRef idx="0">
            <a:schemeClr val="accent1"/>
          </a:effectRef>
          <a:fontRef idx="minor"/>
        </p:style>
      </p:sp>
      <p:sp>
        <p:nvSpPr>
          <p:cNvPr id="95" name="PlaceHolder 2"/>
          <p:cNvSpPr>
            <a:spLocks noGrp="1"/>
          </p:cNvSpPr>
          <p:nvPr>
            <p:ph/>
          </p:nvPr>
        </p:nvSpPr>
        <p:spPr>
          <a:xfrm>
            <a:off x="6729120" y="4221720"/>
            <a:ext cx="1746720" cy="1643760"/>
          </a:xfrm>
          <a:prstGeom prst="rect">
            <a:avLst/>
          </a:prstGeom>
          <a:noFill/>
          <a:ln w="0">
            <a:noFill/>
          </a:ln>
        </p:spPr>
        <p:txBody>
          <a:bodyPr anchor="t">
            <a:normAutofit/>
          </a:bodyPr>
          <a:p>
            <a:pPr algn="ctr">
              <a:lnSpc>
                <a:spcPct val="90000"/>
              </a:lnSpc>
              <a:spcBef>
                <a:spcPts val="1001"/>
              </a:spcBef>
              <a:buNone/>
              <a:tabLst>
                <a:tab algn="l" pos="0"/>
              </a:tabLst>
            </a:pPr>
            <a:r>
              <a:rPr b="0" lang="en-US" sz="1400" spc="-1" strike="noStrike">
                <a:solidFill>
                  <a:srgbClr val="ffffff"/>
                </a:solidFill>
                <a:latin typeface="Arial"/>
              </a:rPr>
              <a:t>Staff at six different sites across Sweden with expertise in many different omics-related areas</a:t>
            </a:r>
            <a:endParaRPr b="0" lang="en-SE" sz="1400" spc="-1" strike="noStrike">
              <a:solidFill>
                <a:srgbClr val="181717"/>
              </a:solidFill>
              <a:latin typeface="Arial"/>
            </a:endParaRPr>
          </a:p>
        </p:txBody>
      </p:sp>
      <p:sp>
        <p:nvSpPr>
          <p:cNvPr id="96" name="Rectangle 10"/>
          <p:cNvSpPr/>
          <p:nvPr/>
        </p:nvSpPr>
        <p:spPr>
          <a:xfrm>
            <a:off x="1218600" y="1561320"/>
            <a:ext cx="3094200" cy="385560"/>
          </a:xfrm>
          <a:prstGeom prst="rect">
            <a:avLst/>
          </a:prstGeom>
          <a:noFill/>
          <a:ln w="50800">
            <a:solidFill>
              <a:srgbClr val="045c64"/>
            </a:solidFill>
            <a:round/>
          </a:ln>
        </p:spPr>
        <p:style>
          <a:lnRef idx="2">
            <a:schemeClr val="accent1">
              <a:shade val="50000"/>
            </a:schemeClr>
          </a:lnRef>
          <a:fillRef idx="1">
            <a:schemeClr val="accent1"/>
          </a:fillRef>
          <a:effectRef idx="0">
            <a:schemeClr val="accent1"/>
          </a:effectRef>
          <a:fontRef idx="minor"/>
        </p:style>
      </p:sp>
      <p:sp>
        <p:nvSpPr>
          <p:cNvPr id="97" name="Rektangel 6"/>
          <p:cNvSpPr/>
          <p:nvPr/>
        </p:nvSpPr>
        <p:spPr>
          <a:xfrm>
            <a:off x="11408040" y="6074280"/>
            <a:ext cx="750960" cy="761760"/>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p:style>
      </p:sp>
      <p:pic>
        <p:nvPicPr>
          <p:cNvPr id="98" name="Bild 3" descr=""/>
          <p:cNvPicPr/>
          <p:nvPr/>
        </p:nvPicPr>
        <p:blipFill>
          <a:blip r:embed="rId2"/>
          <a:stretch/>
        </p:blipFill>
        <p:spPr>
          <a:xfrm>
            <a:off x="10055160" y="6172200"/>
            <a:ext cx="2028600" cy="646920"/>
          </a:xfrm>
          <a:prstGeom prst="rect">
            <a:avLst/>
          </a:prstGeom>
          <a:ln w="0">
            <a:noFill/>
          </a:ln>
        </p:spPr>
      </p:pic>
      <p:pic>
        <p:nvPicPr>
          <p:cNvPr id="99" name="Google Shape;32;p2" descr=""/>
          <p:cNvPicPr/>
          <p:nvPr/>
        </p:nvPicPr>
        <p:blipFill>
          <a:blip r:embed="rId3"/>
          <a:stretch/>
        </p:blipFill>
        <p:spPr>
          <a:xfrm>
            <a:off x="4673160" y="1531080"/>
            <a:ext cx="4311360" cy="2572920"/>
          </a:xfrm>
          <a:prstGeom prst="rect">
            <a:avLst/>
          </a:prstGeom>
          <a:ln w="0">
            <a:noFill/>
          </a:ln>
        </p:spPr>
      </p:pic>
      <p:pic>
        <p:nvPicPr>
          <p:cNvPr id="100" name="Google Shape;33;p2" descr="A group of people standing outside a building&#10;&#10;Description automatically generated with medium confidence"/>
          <p:cNvPicPr/>
          <p:nvPr/>
        </p:nvPicPr>
        <p:blipFill>
          <a:blip r:embed="rId4"/>
          <a:stretch/>
        </p:blipFill>
        <p:spPr>
          <a:xfrm>
            <a:off x="0" y="-3043440"/>
            <a:ext cx="6172920" cy="2631960"/>
          </a:xfrm>
          <a:prstGeom prst="rect">
            <a:avLst/>
          </a:prstGeom>
          <a:ln w="0">
            <a:noFill/>
          </a:ln>
        </p:spPr>
      </p:pic>
      <p:sp>
        <p:nvSpPr>
          <p:cNvPr id="101" name="Google Shape;34;p2"/>
          <p:cNvSpPr/>
          <p:nvPr/>
        </p:nvSpPr>
        <p:spPr>
          <a:xfrm>
            <a:off x="6533280" y="3769560"/>
            <a:ext cx="2180520" cy="2130120"/>
          </a:xfrm>
          <a:prstGeom prst="ellipse">
            <a:avLst/>
          </a:prstGeom>
          <a:solidFill>
            <a:schemeClr val="accent1"/>
          </a:solidFill>
          <a:ln w="0">
            <a:noFill/>
          </a:ln>
        </p:spPr>
        <p:style>
          <a:lnRef idx="0"/>
          <a:fillRef idx="0"/>
          <a:effectRef idx="0"/>
          <a:fontRef idx="minor"/>
        </p:style>
      </p:sp>
      <p:grpSp>
        <p:nvGrpSpPr>
          <p:cNvPr id="102" name="Google Shape;36;p2"/>
          <p:cNvGrpSpPr/>
          <p:nvPr/>
        </p:nvGrpSpPr>
        <p:grpSpPr>
          <a:xfrm>
            <a:off x="9218880" y="2005560"/>
            <a:ext cx="2241360" cy="3859920"/>
            <a:chOff x="9218880" y="2005560"/>
            <a:chExt cx="2241360" cy="3859920"/>
          </a:xfrm>
        </p:grpSpPr>
        <p:grpSp>
          <p:nvGrpSpPr>
            <p:cNvPr id="103" name="Google Shape;37;p2"/>
            <p:cNvGrpSpPr/>
            <p:nvPr/>
          </p:nvGrpSpPr>
          <p:grpSpPr>
            <a:xfrm>
              <a:off x="9569520" y="2005560"/>
              <a:ext cx="1890720" cy="3859920"/>
              <a:chOff x="9569520" y="2005560"/>
              <a:chExt cx="1890720" cy="3859920"/>
            </a:xfrm>
          </p:grpSpPr>
          <p:pic>
            <p:nvPicPr>
              <p:cNvPr id="104" name="Google Shape;38;p2" descr=""/>
              <p:cNvPicPr/>
              <p:nvPr/>
            </p:nvPicPr>
            <p:blipFill>
              <a:blip r:embed="rId5">
                <a:alphaModFix amt="70000"/>
              </a:blip>
              <a:srcRect l="33349" t="0" r="32929" b="0"/>
              <a:stretch/>
            </p:blipFill>
            <p:spPr>
              <a:xfrm>
                <a:off x="9569520" y="2005560"/>
                <a:ext cx="1890720" cy="3859920"/>
              </a:xfrm>
              <a:prstGeom prst="rect">
                <a:avLst/>
              </a:prstGeom>
              <a:ln w="0">
                <a:noFill/>
              </a:ln>
            </p:spPr>
          </p:pic>
          <p:sp>
            <p:nvSpPr>
              <p:cNvPr id="105" name="Google Shape;39;p2"/>
              <p:cNvSpPr/>
              <p:nvPr/>
            </p:nvSpPr>
            <p:spPr>
              <a:xfrm>
                <a:off x="9912600" y="5574600"/>
                <a:ext cx="59760" cy="54720"/>
              </a:xfrm>
              <a:prstGeom prst="ellipse">
                <a:avLst/>
              </a:prstGeom>
              <a:solidFill>
                <a:schemeClr val="accent1"/>
              </a:solidFill>
              <a:ln w="12700">
                <a:solidFill>
                  <a:srgbClr val="595959"/>
                </a:solidFill>
                <a:miter/>
              </a:ln>
            </p:spPr>
            <p:style>
              <a:lnRef idx="0"/>
              <a:fillRef idx="0"/>
              <a:effectRef idx="0"/>
              <a:fontRef idx="minor"/>
            </p:style>
          </p:sp>
          <p:sp>
            <p:nvSpPr>
              <p:cNvPr id="106" name="Google Shape;40;p2"/>
              <p:cNvSpPr/>
              <p:nvPr/>
            </p:nvSpPr>
            <p:spPr>
              <a:xfrm>
                <a:off x="9763200" y="5167440"/>
                <a:ext cx="59760" cy="54720"/>
              </a:xfrm>
              <a:prstGeom prst="ellipse">
                <a:avLst/>
              </a:prstGeom>
              <a:solidFill>
                <a:schemeClr val="accent1"/>
              </a:solidFill>
              <a:ln w="12700">
                <a:solidFill>
                  <a:srgbClr val="595959"/>
                </a:solidFill>
                <a:miter/>
              </a:ln>
            </p:spPr>
            <p:style>
              <a:lnRef idx="0"/>
              <a:fillRef idx="0"/>
              <a:effectRef idx="0"/>
              <a:fontRef idx="minor"/>
            </p:style>
          </p:sp>
          <p:sp>
            <p:nvSpPr>
              <p:cNvPr id="107" name="Google Shape;41;p2"/>
              <p:cNvSpPr/>
              <p:nvPr/>
            </p:nvSpPr>
            <p:spPr>
              <a:xfrm>
                <a:off x="10467720" y="4689720"/>
                <a:ext cx="59760" cy="54720"/>
              </a:xfrm>
              <a:prstGeom prst="ellipse">
                <a:avLst/>
              </a:prstGeom>
              <a:solidFill>
                <a:schemeClr val="accent1"/>
              </a:solidFill>
              <a:ln w="12700">
                <a:solidFill>
                  <a:srgbClr val="595959"/>
                </a:solidFill>
                <a:miter/>
              </a:ln>
            </p:spPr>
            <p:style>
              <a:lnRef idx="0"/>
              <a:fillRef idx="0"/>
              <a:effectRef idx="0"/>
              <a:fontRef idx="minor"/>
            </p:style>
          </p:sp>
          <p:sp>
            <p:nvSpPr>
              <p:cNvPr id="108" name="Google Shape;42;p2"/>
              <p:cNvSpPr/>
              <p:nvPr/>
            </p:nvSpPr>
            <p:spPr>
              <a:xfrm>
                <a:off x="10519200" y="4775400"/>
                <a:ext cx="59760" cy="54720"/>
              </a:xfrm>
              <a:prstGeom prst="ellipse">
                <a:avLst/>
              </a:prstGeom>
              <a:solidFill>
                <a:schemeClr val="accent1"/>
              </a:solidFill>
              <a:ln w="12700">
                <a:solidFill>
                  <a:srgbClr val="595959"/>
                </a:solidFill>
                <a:miter/>
              </a:ln>
            </p:spPr>
            <p:style>
              <a:lnRef idx="0"/>
              <a:fillRef idx="0"/>
              <a:effectRef idx="0"/>
              <a:fontRef idx="minor"/>
            </p:style>
          </p:sp>
          <p:sp>
            <p:nvSpPr>
              <p:cNvPr id="109" name="Google Shape;43;p2"/>
              <p:cNvSpPr/>
              <p:nvPr/>
            </p:nvSpPr>
            <p:spPr>
              <a:xfrm>
                <a:off x="10227960" y="4974840"/>
                <a:ext cx="59760" cy="54720"/>
              </a:xfrm>
              <a:prstGeom prst="ellipse">
                <a:avLst/>
              </a:prstGeom>
              <a:solidFill>
                <a:schemeClr val="accent1"/>
              </a:solidFill>
              <a:ln w="12700">
                <a:solidFill>
                  <a:srgbClr val="595959"/>
                </a:solidFill>
                <a:miter/>
              </a:ln>
            </p:spPr>
            <p:style>
              <a:lnRef idx="0"/>
              <a:fillRef idx="0"/>
              <a:effectRef idx="0"/>
              <a:fontRef idx="minor"/>
            </p:style>
          </p:sp>
          <p:sp>
            <p:nvSpPr>
              <p:cNvPr id="110" name="Google Shape;44;p2"/>
              <p:cNvSpPr/>
              <p:nvPr/>
            </p:nvSpPr>
            <p:spPr>
              <a:xfrm>
                <a:off x="10816920" y="3651480"/>
                <a:ext cx="59760" cy="54720"/>
              </a:xfrm>
              <a:prstGeom prst="ellipse">
                <a:avLst/>
              </a:prstGeom>
              <a:solidFill>
                <a:schemeClr val="accent1"/>
              </a:solidFill>
              <a:ln w="12700">
                <a:solidFill>
                  <a:srgbClr val="595959"/>
                </a:solidFill>
                <a:miter/>
              </a:ln>
            </p:spPr>
            <p:style>
              <a:lnRef idx="0"/>
              <a:fillRef idx="0"/>
              <a:effectRef idx="0"/>
              <a:fontRef idx="minor"/>
            </p:style>
          </p:sp>
        </p:grpSp>
        <p:sp>
          <p:nvSpPr>
            <p:cNvPr id="111" name="Google Shape;45;p2"/>
            <p:cNvSpPr/>
            <p:nvPr/>
          </p:nvSpPr>
          <p:spPr>
            <a:xfrm>
              <a:off x="10793160" y="3549600"/>
              <a:ext cx="508680" cy="192600"/>
            </a:xfrm>
            <a:prstGeom prst="rect">
              <a:avLst/>
            </a:prstGeom>
            <a:noFill/>
            <a:ln w="0">
              <a:noFill/>
            </a:ln>
          </p:spPr>
          <p:style>
            <a:lnRef idx="0"/>
            <a:fillRef idx="0"/>
            <a:effectRef idx="0"/>
            <a:fontRef idx="minor"/>
          </p:style>
          <p:txBody>
            <a:bodyPr anchor="t">
              <a:spAutoFit/>
            </a:bodyPr>
            <a:p>
              <a:pPr algn="ctr">
                <a:lnSpc>
                  <a:spcPct val="100000"/>
                </a:lnSpc>
                <a:buNone/>
              </a:pPr>
              <a:r>
                <a:rPr b="0" i="1" lang="en" sz="670" spc="-1" strike="noStrike">
                  <a:solidFill>
                    <a:srgbClr val="000000"/>
                  </a:solidFill>
                  <a:latin typeface="Arial"/>
                  <a:ea typeface="Arial"/>
                </a:rPr>
                <a:t>Umeå</a:t>
              </a:r>
              <a:endParaRPr b="0" lang="en-US" sz="670" spc="-1" strike="noStrike">
                <a:latin typeface="Arial"/>
              </a:endParaRPr>
            </a:p>
          </p:txBody>
        </p:sp>
        <p:sp>
          <p:nvSpPr>
            <p:cNvPr id="112" name="Google Shape;46;p2"/>
            <p:cNvSpPr/>
            <p:nvPr/>
          </p:nvSpPr>
          <p:spPr>
            <a:xfrm>
              <a:off x="10478520" y="4739760"/>
              <a:ext cx="676800" cy="192600"/>
            </a:xfrm>
            <a:prstGeom prst="rect">
              <a:avLst/>
            </a:prstGeom>
            <a:noFill/>
            <a:ln w="0">
              <a:noFill/>
            </a:ln>
          </p:spPr>
          <p:style>
            <a:lnRef idx="0"/>
            <a:fillRef idx="0"/>
            <a:effectRef idx="0"/>
            <a:fontRef idx="minor"/>
          </p:style>
          <p:txBody>
            <a:bodyPr anchor="t">
              <a:spAutoFit/>
            </a:bodyPr>
            <a:p>
              <a:pPr algn="ctr">
                <a:lnSpc>
                  <a:spcPct val="100000"/>
                </a:lnSpc>
                <a:buNone/>
              </a:pPr>
              <a:r>
                <a:rPr b="0" i="1" lang="en" sz="670" spc="-1" strike="noStrike">
                  <a:solidFill>
                    <a:srgbClr val="000000"/>
                  </a:solidFill>
                  <a:latin typeface="Arial"/>
                  <a:ea typeface="Arial"/>
                </a:rPr>
                <a:t>Stockholm</a:t>
              </a:r>
              <a:endParaRPr b="0" lang="en-US" sz="670" spc="-1" strike="noStrike">
                <a:latin typeface="Arial"/>
              </a:endParaRPr>
            </a:p>
          </p:txBody>
        </p:sp>
        <p:sp>
          <p:nvSpPr>
            <p:cNvPr id="113" name="Google Shape;47;p2"/>
            <p:cNvSpPr/>
            <p:nvPr/>
          </p:nvSpPr>
          <p:spPr>
            <a:xfrm>
              <a:off x="10542600" y="4472280"/>
              <a:ext cx="511200" cy="192600"/>
            </a:xfrm>
            <a:prstGeom prst="rect">
              <a:avLst/>
            </a:prstGeom>
            <a:noFill/>
            <a:ln w="0">
              <a:noFill/>
            </a:ln>
          </p:spPr>
          <p:style>
            <a:lnRef idx="0"/>
            <a:fillRef idx="0"/>
            <a:effectRef idx="0"/>
            <a:fontRef idx="minor"/>
          </p:style>
          <p:txBody>
            <a:bodyPr anchor="t">
              <a:spAutoFit/>
            </a:bodyPr>
            <a:p>
              <a:pPr algn="ctr">
                <a:lnSpc>
                  <a:spcPct val="100000"/>
                </a:lnSpc>
                <a:buNone/>
              </a:pPr>
              <a:r>
                <a:rPr b="0" i="1" lang="en" sz="670" spc="-1" strike="noStrike">
                  <a:solidFill>
                    <a:srgbClr val="000000"/>
                  </a:solidFill>
                  <a:latin typeface="Arial"/>
                  <a:ea typeface="Arial"/>
                </a:rPr>
                <a:t>Uppsala</a:t>
              </a:r>
              <a:endParaRPr b="0" lang="en-US" sz="670" spc="-1" strike="noStrike">
                <a:latin typeface="Arial"/>
              </a:endParaRPr>
            </a:p>
          </p:txBody>
        </p:sp>
        <p:sp>
          <p:nvSpPr>
            <p:cNvPr id="114" name="Google Shape;48;p2"/>
            <p:cNvSpPr/>
            <p:nvPr/>
          </p:nvSpPr>
          <p:spPr>
            <a:xfrm>
              <a:off x="10334880" y="4908960"/>
              <a:ext cx="565920" cy="192600"/>
            </a:xfrm>
            <a:prstGeom prst="rect">
              <a:avLst/>
            </a:prstGeom>
            <a:noFill/>
            <a:ln w="0">
              <a:noFill/>
            </a:ln>
          </p:spPr>
          <p:style>
            <a:lnRef idx="0"/>
            <a:fillRef idx="0"/>
            <a:effectRef idx="0"/>
            <a:fontRef idx="minor"/>
          </p:style>
          <p:txBody>
            <a:bodyPr anchor="t">
              <a:spAutoFit/>
            </a:bodyPr>
            <a:p>
              <a:pPr algn="ctr">
                <a:lnSpc>
                  <a:spcPct val="100000"/>
                </a:lnSpc>
                <a:buNone/>
              </a:pPr>
              <a:r>
                <a:rPr b="0" i="1" lang="en" sz="670" spc="-1" strike="noStrike">
                  <a:solidFill>
                    <a:srgbClr val="000000"/>
                  </a:solidFill>
                  <a:latin typeface="Arial"/>
                  <a:ea typeface="Arial"/>
                </a:rPr>
                <a:t>Linköping</a:t>
              </a:r>
              <a:endParaRPr b="0" lang="en-US" sz="670" spc="-1" strike="noStrike">
                <a:latin typeface="Arial"/>
              </a:endParaRPr>
            </a:p>
          </p:txBody>
        </p:sp>
        <p:sp>
          <p:nvSpPr>
            <p:cNvPr id="115" name="Google Shape;49;p2"/>
            <p:cNvSpPr/>
            <p:nvPr/>
          </p:nvSpPr>
          <p:spPr>
            <a:xfrm>
              <a:off x="9218880" y="5015880"/>
              <a:ext cx="559440" cy="192600"/>
            </a:xfrm>
            <a:prstGeom prst="rect">
              <a:avLst/>
            </a:prstGeom>
            <a:noFill/>
            <a:ln w="0">
              <a:noFill/>
            </a:ln>
          </p:spPr>
          <p:style>
            <a:lnRef idx="0"/>
            <a:fillRef idx="0"/>
            <a:effectRef idx="0"/>
            <a:fontRef idx="minor"/>
          </p:style>
          <p:txBody>
            <a:bodyPr anchor="t">
              <a:spAutoFit/>
            </a:bodyPr>
            <a:p>
              <a:pPr algn="ctr">
                <a:lnSpc>
                  <a:spcPct val="100000"/>
                </a:lnSpc>
                <a:buNone/>
              </a:pPr>
              <a:r>
                <a:rPr b="0" i="1" lang="en" sz="670" spc="-1" strike="noStrike">
                  <a:solidFill>
                    <a:srgbClr val="000000"/>
                  </a:solidFill>
                  <a:latin typeface="Arial"/>
                  <a:ea typeface="Arial"/>
                </a:rPr>
                <a:t>Göteborg</a:t>
              </a:r>
              <a:endParaRPr b="0" lang="en-US" sz="670" spc="-1" strike="noStrike">
                <a:latin typeface="Arial"/>
              </a:endParaRPr>
            </a:p>
          </p:txBody>
        </p:sp>
        <p:sp>
          <p:nvSpPr>
            <p:cNvPr id="116" name="Google Shape;50;p2"/>
            <p:cNvSpPr/>
            <p:nvPr/>
          </p:nvSpPr>
          <p:spPr>
            <a:xfrm>
              <a:off x="9572040" y="5571000"/>
              <a:ext cx="383040" cy="192600"/>
            </a:xfrm>
            <a:prstGeom prst="rect">
              <a:avLst/>
            </a:prstGeom>
            <a:noFill/>
            <a:ln w="0">
              <a:noFill/>
            </a:ln>
          </p:spPr>
          <p:style>
            <a:lnRef idx="0"/>
            <a:fillRef idx="0"/>
            <a:effectRef idx="0"/>
            <a:fontRef idx="minor"/>
          </p:style>
          <p:txBody>
            <a:bodyPr anchor="t">
              <a:spAutoFit/>
            </a:bodyPr>
            <a:p>
              <a:pPr algn="ctr">
                <a:lnSpc>
                  <a:spcPct val="100000"/>
                </a:lnSpc>
                <a:buNone/>
              </a:pPr>
              <a:r>
                <a:rPr b="0" i="1" lang="en" sz="670" spc="-1" strike="noStrike">
                  <a:solidFill>
                    <a:srgbClr val="000000"/>
                  </a:solidFill>
                  <a:latin typeface="Arial"/>
                  <a:ea typeface="Arial"/>
                </a:rPr>
                <a:t>Lund</a:t>
              </a:r>
              <a:endParaRPr b="0" lang="en-US" sz="670" spc="-1" strike="noStrike">
                <a:latin typeface="Arial"/>
              </a:endParaRPr>
            </a:p>
          </p:txBody>
        </p:sp>
      </p:grpSp>
      <p:sp>
        <p:nvSpPr>
          <p:cNvPr id="117" name="Google Shape;51;p2"/>
          <p:cNvSpPr/>
          <p:nvPr/>
        </p:nvSpPr>
        <p:spPr>
          <a:xfrm>
            <a:off x="6729120" y="4221720"/>
            <a:ext cx="1746720" cy="1643760"/>
          </a:xfrm>
          <a:prstGeom prst="rect">
            <a:avLst/>
          </a:prstGeom>
          <a:noFill/>
          <a:ln w="0">
            <a:noFill/>
          </a:ln>
        </p:spPr>
        <p:style>
          <a:lnRef idx="0"/>
          <a:fillRef idx="0"/>
          <a:effectRef idx="0"/>
          <a:fontRef idx="minor"/>
        </p:style>
        <p:txBody>
          <a:bodyPr anchor="t">
            <a:normAutofit/>
          </a:bodyPr>
          <a:p>
            <a:pPr algn="ctr">
              <a:lnSpc>
                <a:spcPct val="90000"/>
              </a:lnSpc>
              <a:buNone/>
              <a:tabLst>
                <a:tab algn="l" pos="0"/>
              </a:tabLst>
            </a:pPr>
            <a:r>
              <a:rPr b="0" lang="en-GB" sz="1470" spc="-1" strike="noStrike">
                <a:solidFill>
                  <a:srgbClr val="ffffff"/>
                </a:solidFill>
                <a:latin typeface="Arial"/>
              </a:rPr>
              <a:t>~120 staff at six different sites across Sweden with expertise in many different omics-related areas</a:t>
            </a:r>
            <a:endParaRPr b="0" lang="en-US" sz="1470" spc="-1" strike="noStrike">
              <a:latin typeface="Arial"/>
            </a:endParaRPr>
          </a:p>
          <a:p>
            <a:pPr>
              <a:lnSpc>
                <a:spcPct val="90000"/>
              </a:lnSpc>
              <a:spcBef>
                <a:spcPts val="1001"/>
              </a:spcBef>
              <a:buNone/>
              <a:tabLst>
                <a:tab algn="l" pos="0"/>
              </a:tabLst>
            </a:pPr>
            <a:endParaRPr b="0" lang="en-US" sz="1870" spc="-1" strike="noStrike">
              <a:latin typeface="Arial"/>
            </a:endParaRPr>
          </a:p>
        </p:txBody>
      </p:sp>
      <p:sp>
        <p:nvSpPr>
          <p:cNvPr id="118" name="Google Shape;52;p2"/>
          <p:cNvSpPr/>
          <p:nvPr/>
        </p:nvSpPr>
        <p:spPr>
          <a:xfrm flipH="1" rot="10800000">
            <a:off x="8399880" y="3724560"/>
            <a:ext cx="2308680" cy="679320"/>
          </a:xfrm>
          <a:custGeom>
            <a:avLst/>
            <a:gdLst/>
            <a:ahLst/>
            <a:rect l="l" t="t" r="r" b="b"/>
            <a:pathLst>
              <a:path w="21600" h="21600">
                <a:moveTo>
                  <a:pt x="0" y="0"/>
                </a:moveTo>
                <a:lnTo>
                  <a:pt x="21600" y="21600"/>
                </a:lnTo>
              </a:path>
            </a:pathLst>
          </a:custGeom>
          <a:noFill/>
          <a:ln cap="rnd" w="28575">
            <a:solidFill>
              <a:srgbClr val="a7c947"/>
            </a:solidFill>
            <a:prstDash val="dot"/>
            <a:round/>
          </a:ln>
        </p:spPr>
        <p:style>
          <a:lnRef idx="0"/>
          <a:fillRef idx="0"/>
          <a:effectRef idx="0"/>
          <a:fontRef idx="minor"/>
        </p:style>
      </p:sp>
      <p:sp>
        <p:nvSpPr>
          <p:cNvPr id="119" name="Google Shape;53;p2"/>
          <p:cNvSpPr/>
          <p:nvPr/>
        </p:nvSpPr>
        <p:spPr>
          <a:xfrm>
            <a:off x="8397720" y="5234400"/>
            <a:ext cx="1485000" cy="367560"/>
          </a:xfrm>
          <a:custGeom>
            <a:avLst/>
            <a:gdLst/>
            <a:ahLst/>
            <a:rect l="l" t="t" r="r" b="b"/>
            <a:pathLst>
              <a:path w="21600" h="21600">
                <a:moveTo>
                  <a:pt x="0" y="0"/>
                </a:moveTo>
                <a:lnTo>
                  <a:pt x="21600" y="21600"/>
                </a:lnTo>
              </a:path>
            </a:pathLst>
          </a:custGeom>
          <a:noFill/>
          <a:ln cap="rnd" w="28575">
            <a:solidFill>
              <a:srgbClr val="a7c947"/>
            </a:solidFill>
            <a:prstDash val="dot"/>
            <a:round/>
          </a:ln>
        </p:spPr>
        <p:style>
          <a:lnRef idx="0"/>
          <a:fillRef idx="0"/>
          <a:effectRef idx="0"/>
          <a:fontRef idx="minor"/>
        </p:style>
      </p:sp>
      <p:sp>
        <p:nvSpPr>
          <p:cNvPr id="120" name="Google Shape;54;p2"/>
          <p:cNvSpPr/>
          <p:nvPr/>
        </p:nvSpPr>
        <p:spPr>
          <a:xfrm>
            <a:off x="8544240" y="4710240"/>
            <a:ext cx="1837440" cy="21960"/>
          </a:xfrm>
          <a:custGeom>
            <a:avLst/>
            <a:gdLst/>
            <a:ahLst/>
            <a:rect l="l" t="t" r="r" b="b"/>
            <a:pathLst>
              <a:path w="21600" h="21600">
                <a:moveTo>
                  <a:pt x="0" y="0"/>
                </a:moveTo>
                <a:lnTo>
                  <a:pt x="21600" y="21600"/>
                </a:lnTo>
              </a:path>
            </a:pathLst>
          </a:custGeom>
          <a:noFill/>
          <a:ln cap="rnd" w="28575">
            <a:solidFill>
              <a:srgbClr val="a7c947"/>
            </a:solidFill>
            <a:prstDash val="dot"/>
            <a:round/>
          </a:ln>
        </p:spPr>
        <p:style>
          <a:lnRef idx="0"/>
          <a:fillRef idx="0"/>
          <a:effectRef idx="0"/>
          <a:fontRef idx="minor"/>
        </p:style>
      </p:sp>
      <p:sp>
        <p:nvSpPr>
          <p:cNvPr id="121" name="Google Shape;55;p2"/>
          <p:cNvSpPr/>
          <p:nvPr/>
        </p:nvSpPr>
        <p:spPr>
          <a:xfrm>
            <a:off x="8466480" y="5129280"/>
            <a:ext cx="1202040" cy="65160"/>
          </a:xfrm>
          <a:custGeom>
            <a:avLst/>
            <a:gdLst/>
            <a:ahLst/>
            <a:rect l="l" t="t" r="r" b="b"/>
            <a:pathLst>
              <a:path w="21600" h="21600">
                <a:moveTo>
                  <a:pt x="0" y="0"/>
                </a:moveTo>
                <a:lnTo>
                  <a:pt x="21600" y="21600"/>
                </a:lnTo>
              </a:path>
            </a:pathLst>
          </a:custGeom>
          <a:noFill/>
          <a:ln cap="rnd" w="28575">
            <a:solidFill>
              <a:srgbClr val="a7c947"/>
            </a:solidFill>
            <a:prstDash val="dot"/>
            <a:round/>
          </a:ln>
        </p:spPr>
        <p:style>
          <a:lnRef idx="0"/>
          <a:fillRef idx="0"/>
          <a:effectRef idx="0"/>
          <a:fontRef idx="minor"/>
        </p:style>
      </p:sp>
      <p:sp>
        <p:nvSpPr>
          <p:cNvPr id="122" name="Google Shape;56;p2"/>
          <p:cNvSpPr/>
          <p:nvPr/>
        </p:nvSpPr>
        <p:spPr>
          <a:xfrm>
            <a:off x="8510760" y="4818960"/>
            <a:ext cx="1837440" cy="21960"/>
          </a:xfrm>
          <a:custGeom>
            <a:avLst/>
            <a:gdLst/>
            <a:ahLst/>
            <a:rect l="l" t="t" r="r" b="b"/>
            <a:pathLst>
              <a:path w="21600" h="21600">
                <a:moveTo>
                  <a:pt x="0" y="0"/>
                </a:moveTo>
                <a:lnTo>
                  <a:pt x="21600" y="21600"/>
                </a:lnTo>
              </a:path>
            </a:pathLst>
          </a:custGeom>
          <a:noFill/>
          <a:ln cap="rnd" w="28575">
            <a:solidFill>
              <a:srgbClr val="a7c947"/>
            </a:solidFill>
            <a:prstDash val="dot"/>
            <a:round/>
          </a:ln>
        </p:spPr>
        <p:style>
          <a:lnRef idx="0"/>
          <a:fillRef idx="0"/>
          <a:effectRef idx="0"/>
          <a:fontRef idx="minor"/>
        </p:style>
      </p:sp>
      <p:sp>
        <p:nvSpPr>
          <p:cNvPr id="123" name="Google Shape;57;p2"/>
          <p:cNvSpPr/>
          <p:nvPr/>
        </p:nvSpPr>
        <p:spPr>
          <a:xfrm>
            <a:off x="8499600" y="4941360"/>
            <a:ext cx="1606680" cy="57240"/>
          </a:xfrm>
          <a:custGeom>
            <a:avLst/>
            <a:gdLst/>
            <a:ahLst/>
            <a:rect l="l" t="t" r="r" b="b"/>
            <a:pathLst>
              <a:path w="21600" h="21600">
                <a:moveTo>
                  <a:pt x="0" y="0"/>
                </a:moveTo>
                <a:lnTo>
                  <a:pt x="21600" y="21600"/>
                </a:lnTo>
              </a:path>
            </a:pathLst>
          </a:custGeom>
          <a:noFill/>
          <a:ln cap="rnd" w="28575">
            <a:solidFill>
              <a:srgbClr val="a7c947"/>
            </a:solidFill>
            <a:prstDash val="dot"/>
            <a:round/>
          </a:ln>
        </p:spPr>
        <p:style>
          <a:lnRef idx="0"/>
          <a:fillRef idx="0"/>
          <a:effectRef idx="0"/>
          <a:fontRef idx="minor"/>
        </p:style>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94"/>
                                        </p:tgtEl>
                                        <p:attrNameLst>
                                          <p:attrName>style.visibility</p:attrName>
                                        </p:attrNameLst>
                                      </p:cBhvr>
                                      <p:to>
                                        <p:strVal val="visible"/>
                                      </p:to>
                                    </p:set>
                                  </p:childTnLst>
                                </p:cTn>
                              </p:par>
                              <p:par>
                                <p:cTn id="7" nodeType="withEffect" fill="hold" presetClass="entr" presetID="1">
                                  <p:stCondLst>
                                    <p:cond delay="0"/>
                                  </p:stCondLst>
                                  <p:childTnLst>
                                    <p:set>
                                      <p:cBhvr>
                                        <p:cTn id="8"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431280" y="321480"/>
            <a:ext cx="11329200" cy="545400"/>
          </a:xfrm>
          <a:prstGeom prst="rect">
            <a:avLst/>
          </a:prstGeom>
          <a:noFill/>
          <a:ln w="0">
            <a:noFill/>
          </a:ln>
        </p:spPr>
        <p:txBody>
          <a:bodyPr bIns="46800" anchor="ctr">
            <a:normAutofit fontScale="81000"/>
          </a:bodyPr>
          <a:p>
            <a:pPr algn="ctr">
              <a:lnSpc>
                <a:spcPct val="90000"/>
              </a:lnSpc>
              <a:buNone/>
            </a:pPr>
            <a:r>
              <a:rPr b="1" lang="en-GB" sz="4000" spc="-1" strike="noStrike">
                <a:solidFill>
                  <a:srgbClr val="181717"/>
                </a:solidFill>
                <a:latin typeface="Arial"/>
              </a:rPr>
              <a:t>Teachers on this workshop are from NBIS and NGI</a:t>
            </a:r>
            <a:endParaRPr b="0" lang="en-SE" sz="4000" spc="-1" strike="noStrike">
              <a:solidFill>
                <a:srgbClr val="000000"/>
              </a:solidFill>
              <a:latin typeface="Calibri"/>
            </a:endParaRPr>
          </a:p>
        </p:txBody>
      </p:sp>
      <p:grpSp>
        <p:nvGrpSpPr>
          <p:cNvPr id="125" name="Group 19"/>
          <p:cNvGrpSpPr/>
          <p:nvPr/>
        </p:nvGrpSpPr>
        <p:grpSpPr>
          <a:xfrm>
            <a:off x="1752480" y="3010320"/>
            <a:ext cx="8696160" cy="1044000"/>
            <a:chOff x="1752480" y="3010320"/>
            <a:chExt cx="8696160" cy="1044000"/>
          </a:xfrm>
        </p:grpSpPr>
        <p:sp>
          <p:nvSpPr>
            <p:cNvPr id="126" name="Right Arrow 3"/>
            <p:cNvSpPr/>
            <p:nvPr/>
          </p:nvSpPr>
          <p:spPr>
            <a:xfrm>
              <a:off x="8305200" y="3010320"/>
              <a:ext cx="2143440" cy="1044000"/>
            </a:xfrm>
            <a:prstGeom prst="rightArrow">
              <a:avLst>
                <a:gd name="adj1" fmla="val 50000"/>
                <a:gd name="adj2" fmla="val 50000"/>
              </a:avLst>
            </a:prstGeom>
            <a:solidFill>
              <a:srgbClr val="a7c947"/>
            </a:solidFill>
            <a:ln>
              <a:solidFill>
                <a:srgbClr val="000000"/>
              </a:solidFill>
            </a:ln>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buNone/>
              </a:pPr>
              <a:r>
                <a:rPr b="0" lang="sv-SE" sz="1400" spc="-1" strike="noStrike">
                  <a:solidFill>
                    <a:srgbClr val="000000"/>
                  </a:solidFill>
                  <a:latin typeface="Arial"/>
                </a:rPr>
                <a:t>Publication</a:t>
              </a:r>
              <a:endParaRPr b="0" lang="en-US" sz="1400" spc="-1" strike="noStrike">
                <a:latin typeface="Arial"/>
              </a:endParaRPr>
            </a:p>
          </p:txBody>
        </p:sp>
        <p:sp>
          <p:nvSpPr>
            <p:cNvPr id="127" name="Rectangle 4"/>
            <p:cNvSpPr/>
            <p:nvPr/>
          </p:nvSpPr>
          <p:spPr>
            <a:xfrm>
              <a:off x="2734920" y="3268440"/>
              <a:ext cx="1321560" cy="524160"/>
            </a:xfrm>
            <a:prstGeom prst="rect">
              <a:avLst/>
            </a:prstGeom>
            <a:solidFill>
              <a:srgbClr val="a7c947">
                <a:alpha val="40000"/>
              </a:srgbClr>
            </a:solidFill>
            <a:ln>
              <a:solidFill>
                <a:srgbClr val="000000"/>
              </a:solidFill>
            </a:ln>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buNone/>
              </a:pPr>
              <a:r>
                <a:rPr b="0" lang="sv-SE" sz="1400" spc="-1" strike="noStrike">
                  <a:solidFill>
                    <a:srgbClr val="000000"/>
                  </a:solidFill>
                  <a:latin typeface="Arial"/>
                </a:rPr>
                <a:t>Data </a:t>
              </a:r>
              <a:br>
                <a:rPr sz="1400"/>
              </a:br>
              <a:r>
                <a:rPr b="0" lang="sv-SE" sz="1400" spc="-1" strike="noStrike">
                  <a:solidFill>
                    <a:srgbClr val="000000"/>
                  </a:solidFill>
                  <a:latin typeface="Arial"/>
                </a:rPr>
                <a:t>generation</a:t>
              </a:r>
              <a:endParaRPr b="0" lang="en-US" sz="1400" spc="-1" strike="noStrike">
                <a:latin typeface="Arial"/>
              </a:endParaRPr>
            </a:p>
          </p:txBody>
        </p:sp>
        <p:sp>
          <p:nvSpPr>
            <p:cNvPr id="128" name="Rectangle 5"/>
            <p:cNvSpPr/>
            <p:nvPr/>
          </p:nvSpPr>
          <p:spPr>
            <a:xfrm>
              <a:off x="4056840" y="3268440"/>
              <a:ext cx="1223640" cy="524160"/>
            </a:xfrm>
            <a:prstGeom prst="rect">
              <a:avLst/>
            </a:prstGeom>
            <a:solidFill>
              <a:srgbClr val="a7c947">
                <a:alpha val="60000"/>
              </a:srgbClr>
            </a:solidFill>
            <a:ln>
              <a:solidFill>
                <a:srgbClr val="000000"/>
              </a:solidFill>
            </a:ln>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buNone/>
              </a:pPr>
              <a:r>
                <a:rPr b="0" lang="sv-SE" sz="1400" spc="-1" strike="noStrike">
                  <a:solidFill>
                    <a:srgbClr val="000000"/>
                  </a:solidFill>
                  <a:latin typeface="Arial"/>
                </a:rPr>
                <a:t>Standard analyses</a:t>
              </a:r>
              <a:endParaRPr b="0" lang="en-US" sz="1400" spc="-1" strike="noStrike">
                <a:latin typeface="Arial"/>
              </a:endParaRPr>
            </a:p>
          </p:txBody>
        </p:sp>
        <p:sp>
          <p:nvSpPr>
            <p:cNvPr id="129" name="Rectangle 6"/>
            <p:cNvSpPr/>
            <p:nvPr/>
          </p:nvSpPr>
          <p:spPr>
            <a:xfrm>
              <a:off x="5280840" y="3268440"/>
              <a:ext cx="3024000" cy="524160"/>
            </a:xfrm>
            <a:prstGeom prst="rect">
              <a:avLst/>
            </a:prstGeom>
            <a:solidFill>
              <a:srgbClr val="a7c947">
                <a:alpha val="80000"/>
              </a:srgbClr>
            </a:solidFill>
            <a:ln>
              <a:solidFill>
                <a:srgbClr val="000000"/>
              </a:solidFill>
            </a:ln>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buNone/>
              </a:pPr>
              <a:r>
                <a:rPr b="0" lang="sv-SE" sz="1400" spc="-1" strike="noStrike">
                  <a:solidFill>
                    <a:srgbClr val="000000"/>
                  </a:solidFill>
                  <a:latin typeface="Arial"/>
                </a:rPr>
                <a:t>Project-specific analyses</a:t>
              </a:r>
              <a:endParaRPr b="0" lang="en-US" sz="1400" spc="-1" strike="noStrike">
                <a:latin typeface="Arial"/>
              </a:endParaRPr>
            </a:p>
          </p:txBody>
        </p:sp>
        <p:sp>
          <p:nvSpPr>
            <p:cNvPr id="130" name="Rectangle 11"/>
            <p:cNvSpPr/>
            <p:nvPr/>
          </p:nvSpPr>
          <p:spPr>
            <a:xfrm>
              <a:off x="1752480" y="3268440"/>
              <a:ext cx="982080" cy="524160"/>
            </a:xfrm>
            <a:prstGeom prst="rect">
              <a:avLst/>
            </a:prstGeom>
            <a:solidFill>
              <a:srgbClr val="a7c947">
                <a:alpha val="20000"/>
              </a:srgbClr>
            </a:solidFill>
            <a:ln>
              <a:solidFill>
                <a:srgbClr val="000000"/>
              </a:solidFill>
            </a:ln>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buNone/>
              </a:pPr>
              <a:r>
                <a:rPr b="0" lang="sv-SE" sz="1400" spc="-1" strike="noStrike">
                  <a:solidFill>
                    <a:srgbClr val="000000"/>
                  </a:solidFill>
                  <a:latin typeface="Arial"/>
                </a:rPr>
                <a:t>Study design</a:t>
              </a:r>
              <a:endParaRPr b="0" lang="en-US" sz="1400" spc="-1" strike="noStrike">
                <a:latin typeface="Arial"/>
              </a:endParaRPr>
            </a:p>
          </p:txBody>
        </p:sp>
      </p:grpSp>
      <p:grpSp>
        <p:nvGrpSpPr>
          <p:cNvPr id="131" name="Group 23"/>
          <p:cNvGrpSpPr/>
          <p:nvPr/>
        </p:nvGrpSpPr>
        <p:grpSpPr>
          <a:xfrm>
            <a:off x="5280840" y="2251440"/>
            <a:ext cx="4639680" cy="651600"/>
            <a:chOff x="5280840" y="2251440"/>
            <a:chExt cx="4639680" cy="651600"/>
          </a:xfrm>
        </p:grpSpPr>
        <p:sp>
          <p:nvSpPr>
            <p:cNvPr id="132" name="Right Brace 8"/>
            <p:cNvSpPr/>
            <p:nvPr/>
          </p:nvSpPr>
          <p:spPr>
            <a:xfrm rot="16200000">
              <a:off x="7450200" y="432720"/>
              <a:ext cx="300960" cy="4639680"/>
            </a:xfrm>
            <a:prstGeom prst="rightBrace">
              <a:avLst>
                <a:gd name="adj1" fmla="val 50222"/>
                <a:gd name="adj2" fmla="val 50000"/>
              </a:avLst>
            </a:prstGeom>
            <a:noFill/>
            <a:ln>
              <a:solidFill>
                <a:srgbClr val="000000"/>
              </a:solidFill>
            </a:ln>
          </p:spPr>
          <p:style>
            <a:lnRef idx="2">
              <a:schemeClr val="accent1"/>
            </a:lnRef>
            <a:fillRef idx="0">
              <a:schemeClr val="accent1"/>
            </a:fillRef>
            <a:effectRef idx="1">
              <a:schemeClr val="accent1"/>
            </a:effectRef>
            <a:fontRef idx="minor"/>
          </p:style>
        </p:sp>
        <p:pic>
          <p:nvPicPr>
            <p:cNvPr id="133" name="Picture 16" descr=""/>
            <p:cNvPicPr/>
            <p:nvPr/>
          </p:nvPicPr>
          <p:blipFill>
            <a:blip r:embed="rId1"/>
            <a:stretch/>
          </p:blipFill>
          <p:spPr>
            <a:xfrm>
              <a:off x="7192800" y="2251440"/>
              <a:ext cx="816120" cy="300960"/>
            </a:xfrm>
            <a:prstGeom prst="rect">
              <a:avLst/>
            </a:prstGeom>
            <a:ln w="0">
              <a:noFill/>
            </a:ln>
          </p:spPr>
        </p:pic>
      </p:grpSp>
      <p:grpSp>
        <p:nvGrpSpPr>
          <p:cNvPr id="134" name="Group 22"/>
          <p:cNvGrpSpPr/>
          <p:nvPr/>
        </p:nvGrpSpPr>
        <p:grpSpPr>
          <a:xfrm>
            <a:off x="1775160" y="2251440"/>
            <a:ext cx="937440" cy="688320"/>
            <a:chOff x="1775160" y="2251440"/>
            <a:chExt cx="937440" cy="688320"/>
          </a:xfrm>
        </p:grpSpPr>
        <p:sp>
          <p:nvSpPr>
            <p:cNvPr id="135" name="Right Brace 17"/>
            <p:cNvSpPr/>
            <p:nvPr/>
          </p:nvSpPr>
          <p:spPr>
            <a:xfrm rot="16200000">
              <a:off x="2077920" y="2305080"/>
              <a:ext cx="331920" cy="937440"/>
            </a:xfrm>
            <a:prstGeom prst="rightBrace">
              <a:avLst>
                <a:gd name="adj1" fmla="val 50222"/>
                <a:gd name="adj2" fmla="val 50000"/>
              </a:avLst>
            </a:prstGeom>
            <a:noFill/>
            <a:ln>
              <a:solidFill>
                <a:srgbClr val="000000"/>
              </a:solidFill>
            </a:ln>
          </p:spPr>
          <p:style>
            <a:lnRef idx="2">
              <a:schemeClr val="accent1"/>
            </a:lnRef>
            <a:fillRef idx="0">
              <a:schemeClr val="accent1"/>
            </a:fillRef>
            <a:effectRef idx="1">
              <a:schemeClr val="accent1"/>
            </a:effectRef>
            <a:fontRef idx="minor"/>
          </p:style>
        </p:sp>
        <p:pic>
          <p:nvPicPr>
            <p:cNvPr id="136" name="Picture 18" descr=""/>
            <p:cNvPicPr/>
            <p:nvPr/>
          </p:nvPicPr>
          <p:blipFill>
            <a:blip r:embed="rId2"/>
            <a:stretch/>
          </p:blipFill>
          <p:spPr>
            <a:xfrm>
              <a:off x="1829880" y="2251440"/>
              <a:ext cx="816120" cy="300960"/>
            </a:xfrm>
            <a:prstGeom prst="rect">
              <a:avLst/>
            </a:prstGeom>
            <a:ln w="0">
              <a:noFill/>
            </a:ln>
          </p:spPr>
        </p:pic>
      </p:grpSp>
      <p:sp>
        <p:nvSpPr>
          <p:cNvPr id="137" name="Right Brace 7"/>
          <p:cNvSpPr/>
          <p:nvPr/>
        </p:nvSpPr>
        <p:spPr>
          <a:xfrm rot="5400000">
            <a:off x="3345840" y="2530800"/>
            <a:ext cx="331920" cy="3537720"/>
          </a:xfrm>
          <a:prstGeom prst="rightBrace">
            <a:avLst>
              <a:gd name="adj1" fmla="val 50222"/>
              <a:gd name="adj2" fmla="val 50000"/>
            </a:avLst>
          </a:prstGeom>
          <a:noFill/>
          <a:ln>
            <a:solidFill>
              <a:srgbClr val="000000"/>
            </a:solidFill>
          </a:ln>
        </p:spPr>
        <p:style>
          <a:lnRef idx="2">
            <a:schemeClr val="accent1"/>
          </a:lnRef>
          <a:fillRef idx="0">
            <a:schemeClr val="accent1"/>
          </a:fillRef>
          <a:effectRef idx="1">
            <a:schemeClr val="accent1"/>
          </a:effectRef>
          <a:fontRef idx="minor"/>
        </p:style>
      </p:sp>
      <p:pic>
        <p:nvPicPr>
          <p:cNvPr id="138" name="Bild 10" descr=""/>
          <p:cNvPicPr/>
          <p:nvPr/>
        </p:nvPicPr>
        <p:blipFill>
          <a:blip r:embed="rId3"/>
          <a:stretch/>
        </p:blipFill>
        <p:spPr>
          <a:xfrm>
            <a:off x="2197440" y="4534560"/>
            <a:ext cx="2628360" cy="838080"/>
          </a:xfrm>
          <a:prstGeom prst="rect">
            <a:avLst/>
          </a:prstGeom>
          <a:ln w="0">
            <a:noFill/>
          </a:ln>
        </p:spPr>
      </p:pic>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childTnLst>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1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431280" y="321480"/>
            <a:ext cx="11329200" cy="545400"/>
          </a:xfrm>
          <a:prstGeom prst="rect">
            <a:avLst/>
          </a:prstGeom>
          <a:noFill/>
          <a:ln w="0">
            <a:noFill/>
          </a:ln>
        </p:spPr>
        <p:txBody>
          <a:bodyPr bIns="46800" anchor="ctr">
            <a:normAutofit fontScale="82000"/>
          </a:bodyPr>
          <a:p>
            <a:pPr algn="ctr">
              <a:lnSpc>
                <a:spcPct val="90000"/>
              </a:lnSpc>
              <a:buNone/>
            </a:pPr>
            <a:r>
              <a:rPr b="1" lang="en-GB" sz="4000" spc="-1" strike="noStrike">
                <a:solidFill>
                  <a:srgbClr val="181717"/>
                </a:solidFill>
                <a:latin typeface="Arial"/>
              </a:rPr>
              <a:t>Workshop organizers </a:t>
            </a:r>
            <a:endParaRPr b="0" lang="en-SE" sz="4000" spc="-1" strike="noStrike">
              <a:solidFill>
                <a:srgbClr val="000000"/>
              </a:solidFill>
              <a:latin typeface="Calibri"/>
            </a:endParaRPr>
          </a:p>
        </p:txBody>
      </p:sp>
      <p:sp>
        <p:nvSpPr>
          <p:cNvPr id="140" name="textruta 5"/>
          <p:cNvSpPr/>
          <p:nvPr/>
        </p:nvSpPr>
        <p:spPr>
          <a:xfrm>
            <a:off x="2077920" y="5277240"/>
            <a:ext cx="139860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GB" sz="1800" spc="-1" strike="noStrike">
                <a:solidFill>
                  <a:srgbClr val="000000"/>
                </a:solidFill>
                <a:latin typeface="Arial"/>
              </a:rPr>
              <a:t>Roy Francis</a:t>
            </a:r>
            <a:endParaRPr b="0" lang="en-US" sz="1800" spc="-1" strike="noStrike">
              <a:latin typeface="Arial"/>
            </a:endParaRPr>
          </a:p>
        </p:txBody>
      </p:sp>
      <p:sp>
        <p:nvSpPr>
          <p:cNvPr id="141" name="textruta 6"/>
          <p:cNvSpPr/>
          <p:nvPr/>
        </p:nvSpPr>
        <p:spPr>
          <a:xfrm>
            <a:off x="4988880" y="5277240"/>
            <a:ext cx="200844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GB" sz="1800" spc="-1" strike="noStrike">
                <a:solidFill>
                  <a:srgbClr val="000000"/>
                </a:solidFill>
                <a:latin typeface="Arial"/>
              </a:rPr>
              <a:t>Malin Larsson</a:t>
            </a:r>
            <a:r>
              <a:rPr b="0" lang="en-GB" sz="1800" spc="-1" strike="noStrike">
                <a:solidFill>
                  <a:srgbClr val="000000"/>
                </a:solidFill>
                <a:latin typeface="Arial"/>
              </a:rPr>
              <a:t>	</a:t>
            </a:r>
            <a:endParaRPr b="0" lang="en-US" sz="1800" spc="-1" strike="noStrike">
              <a:latin typeface="Arial"/>
            </a:endParaRPr>
          </a:p>
        </p:txBody>
      </p:sp>
      <p:sp>
        <p:nvSpPr>
          <p:cNvPr id="142" name="textruta 7"/>
          <p:cNvSpPr/>
          <p:nvPr/>
        </p:nvSpPr>
        <p:spPr>
          <a:xfrm>
            <a:off x="8502120" y="5277240"/>
            <a:ext cx="147348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0" lang="en-GB" sz="1800" spc="-1" strike="noStrike">
                <a:solidFill>
                  <a:srgbClr val="000000"/>
                </a:solidFill>
                <a:latin typeface="Arial"/>
              </a:rPr>
              <a:t>Martin Dahlö</a:t>
            </a:r>
            <a:endParaRPr b="0" lang="en-US" sz="1800" spc="-1" strike="noStrike">
              <a:latin typeface="Arial"/>
            </a:endParaRPr>
          </a:p>
        </p:txBody>
      </p:sp>
      <p:pic>
        <p:nvPicPr>
          <p:cNvPr id="143" name="Content Placeholder 9" descr=""/>
          <p:cNvPicPr/>
          <p:nvPr/>
        </p:nvPicPr>
        <p:blipFill>
          <a:blip r:embed="rId1"/>
          <a:stretch/>
        </p:blipFill>
        <p:spPr>
          <a:xfrm>
            <a:off x="1422360" y="2170080"/>
            <a:ext cx="2717280" cy="2717280"/>
          </a:xfrm>
          <a:prstGeom prst="rect">
            <a:avLst/>
          </a:prstGeom>
          <a:ln w="0">
            <a:noFill/>
          </a:ln>
        </p:spPr>
      </p:pic>
      <p:pic>
        <p:nvPicPr>
          <p:cNvPr id="144" name="Picture 14" descr=""/>
          <p:cNvPicPr/>
          <p:nvPr/>
        </p:nvPicPr>
        <p:blipFill>
          <a:blip r:embed="rId2"/>
          <a:stretch/>
        </p:blipFill>
        <p:spPr>
          <a:xfrm>
            <a:off x="4231080" y="1823040"/>
            <a:ext cx="3511080" cy="3516480"/>
          </a:xfrm>
          <a:prstGeom prst="rect">
            <a:avLst/>
          </a:prstGeom>
          <a:ln w="0">
            <a:noFill/>
          </a:ln>
        </p:spPr>
      </p:pic>
      <p:pic>
        <p:nvPicPr>
          <p:cNvPr id="145" name="Picture 3" descr=""/>
          <p:cNvPicPr/>
          <p:nvPr/>
        </p:nvPicPr>
        <p:blipFill>
          <a:blip r:embed="rId3"/>
          <a:stretch/>
        </p:blipFill>
        <p:spPr>
          <a:xfrm>
            <a:off x="7749360" y="2058480"/>
            <a:ext cx="2960280" cy="29602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p:nvPr>
        </p:nvSpPr>
        <p:spPr>
          <a:xfrm>
            <a:off x="567000" y="867240"/>
            <a:ext cx="11099880" cy="5669280"/>
          </a:xfrm>
          <a:prstGeom prst="rect">
            <a:avLst/>
          </a:prstGeom>
          <a:noFill/>
          <a:ln w="0">
            <a:noFill/>
          </a:ln>
        </p:spPr>
        <p:txBody>
          <a:bodyPr numCol="2" spcCol="0" anchor="t">
            <a:normAutofit fontScale="86000"/>
          </a:bodyPr>
          <a:p>
            <a:pPr>
              <a:lnSpc>
                <a:spcPct val="90000"/>
              </a:lnSpc>
              <a:spcBef>
                <a:spcPts val="1001"/>
              </a:spcBef>
              <a:buNone/>
              <a:tabLst>
                <a:tab algn="l" pos="0"/>
              </a:tabLst>
            </a:pPr>
            <a:r>
              <a:rPr b="0" lang="en-GB" sz="3600" spc="-1" strike="noStrike">
                <a:solidFill>
                  <a:srgbClr val="1d1d1b"/>
                </a:solidFill>
                <a:latin typeface="Calibri"/>
              </a:rPr>
              <a:t>Jyotirmoy Das</a:t>
            </a:r>
            <a:endParaRPr b="0" lang="en-SE" sz="3600" spc="-1" strike="noStrike">
              <a:solidFill>
                <a:srgbClr val="181717"/>
              </a:solidFill>
              <a:latin typeface="Arial"/>
            </a:endParaRPr>
          </a:p>
          <a:p>
            <a:pPr>
              <a:lnSpc>
                <a:spcPct val="90000"/>
              </a:lnSpc>
              <a:spcBef>
                <a:spcPts val="1001"/>
              </a:spcBef>
              <a:buNone/>
              <a:tabLst>
                <a:tab algn="l" pos="0"/>
              </a:tabLst>
            </a:pPr>
            <a:r>
              <a:rPr b="0" lang="en-SE" sz="3600" spc="-1" strike="noStrike">
                <a:solidFill>
                  <a:srgbClr val="181717"/>
                </a:solidFill>
                <a:latin typeface="Calibri"/>
              </a:rPr>
              <a:t>Core Facility, Clinical Genomics SciLifeLab Linköping</a:t>
            </a:r>
            <a:endParaRPr b="0" lang="en-SE" sz="3600" spc="-1" strike="noStrike">
              <a:solidFill>
                <a:srgbClr val="181717"/>
              </a:solidFill>
              <a:latin typeface="Arial"/>
            </a:endParaRPr>
          </a:p>
          <a:p>
            <a:pPr>
              <a:lnSpc>
                <a:spcPct val="90000"/>
              </a:lnSpc>
              <a:spcBef>
                <a:spcPts val="1001"/>
              </a:spcBef>
              <a:buNone/>
              <a:tabLst>
                <a:tab algn="l" pos="0"/>
              </a:tabLst>
            </a:pPr>
            <a:endParaRPr b="0" lang="en-SE" sz="1900" spc="-1" strike="noStrike">
              <a:solidFill>
                <a:srgbClr val="181717"/>
              </a:solidFill>
              <a:latin typeface="Arial"/>
            </a:endParaRPr>
          </a:p>
          <a:p>
            <a:pPr>
              <a:lnSpc>
                <a:spcPct val="90000"/>
              </a:lnSpc>
              <a:spcBef>
                <a:spcPts val="1001"/>
              </a:spcBef>
              <a:buNone/>
              <a:tabLst>
                <a:tab algn="l" pos="0"/>
              </a:tabLst>
            </a:pPr>
            <a:r>
              <a:rPr b="0" lang="en-SE" sz="3600" spc="-1" strike="noStrike">
                <a:solidFill>
                  <a:srgbClr val="181717"/>
                </a:solidFill>
                <a:latin typeface="Calibri"/>
              </a:rPr>
              <a:t>Claudio Mirabello</a:t>
            </a:r>
            <a:endParaRPr b="0" lang="en-SE" sz="3600" spc="-1" strike="noStrike">
              <a:solidFill>
                <a:srgbClr val="181717"/>
              </a:solidFill>
              <a:latin typeface="Arial"/>
            </a:endParaRPr>
          </a:p>
          <a:p>
            <a:pPr>
              <a:lnSpc>
                <a:spcPct val="90000"/>
              </a:lnSpc>
              <a:spcBef>
                <a:spcPts val="1001"/>
              </a:spcBef>
              <a:buNone/>
              <a:tabLst>
                <a:tab algn="l" pos="0"/>
              </a:tabLst>
            </a:pPr>
            <a:r>
              <a:rPr b="0" lang="en-SE" sz="3600" spc="-1" strike="noStrike">
                <a:solidFill>
                  <a:srgbClr val="181717"/>
                </a:solidFill>
                <a:latin typeface="Calibri"/>
              </a:rPr>
              <a:t>NBIS SciLifeLab Linköping</a:t>
            </a:r>
            <a:endParaRPr b="0" lang="en-SE" sz="3600" spc="-1" strike="noStrike">
              <a:solidFill>
                <a:srgbClr val="181717"/>
              </a:solidFill>
              <a:latin typeface="Arial"/>
            </a:endParaRPr>
          </a:p>
          <a:p>
            <a:pPr>
              <a:lnSpc>
                <a:spcPct val="90000"/>
              </a:lnSpc>
              <a:spcBef>
                <a:spcPts val="1001"/>
              </a:spcBef>
              <a:buNone/>
              <a:tabLst>
                <a:tab algn="l" pos="0"/>
              </a:tabLst>
            </a:pPr>
            <a:endParaRPr b="0" lang="en-SE" sz="1700" spc="-1" strike="noStrike">
              <a:solidFill>
                <a:srgbClr val="181717"/>
              </a:solidFill>
              <a:latin typeface="Arial"/>
            </a:endParaRPr>
          </a:p>
          <a:p>
            <a:pPr>
              <a:lnSpc>
                <a:spcPct val="90000"/>
              </a:lnSpc>
              <a:spcBef>
                <a:spcPts val="1001"/>
              </a:spcBef>
              <a:buNone/>
              <a:tabLst>
                <a:tab algn="l" pos="0"/>
              </a:tabLst>
            </a:pPr>
            <a:r>
              <a:rPr b="0" lang="en-SE" sz="3600" spc="-1" strike="noStrike">
                <a:solidFill>
                  <a:srgbClr val="181717"/>
                </a:solidFill>
                <a:latin typeface="Calibri"/>
              </a:rPr>
              <a:t>Johanna Lagensjö</a:t>
            </a:r>
            <a:endParaRPr b="0" lang="en-SE" sz="3600" spc="-1" strike="noStrike">
              <a:solidFill>
                <a:srgbClr val="181717"/>
              </a:solidFill>
              <a:latin typeface="Arial"/>
            </a:endParaRPr>
          </a:p>
          <a:p>
            <a:pPr>
              <a:lnSpc>
                <a:spcPct val="90000"/>
              </a:lnSpc>
              <a:spcBef>
                <a:spcPts val="1001"/>
              </a:spcBef>
              <a:buNone/>
              <a:tabLst>
                <a:tab algn="l" pos="0"/>
              </a:tabLst>
            </a:pPr>
            <a:r>
              <a:rPr b="0" lang="en-SE" sz="3600" spc="-1" strike="noStrike">
                <a:solidFill>
                  <a:srgbClr val="181717"/>
                </a:solidFill>
                <a:latin typeface="Calibri"/>
              </a:rPr>
              <a:t>NGI SciLifeLab Uppsala</a:t>
            </a:r>
            <a:endParaRPr b="0" lang="en-SE" sz="3600" spc="-1" strike="noStrike">
              <a:solidFill>
                <a:srgbClr val="181717"/>
              </a:solidFill>
              <a:latin typeface="Arial"/>
            </a:endParaRPr>
          </a:p>
          <a:p>
            <a:pPr>
              <a:lnSpc>
                <a:spcPct val="90000"/>
              </a:lnSpc>
              <a:spcBef>
                <a:spcPts val="1001"/>
              </a:spcBef>
              <a:buNone/>
              <a:tabLst>
                <a:tab algn="l" pos="0"/>
              </a:tabLst>
            </a:pPr>
            <a:endParaRPr b="0" lang="en-SE" sz="1700" spc="-1" strike="noStrike">
              <a:solidFill>
                <a:srgbClr val="181717"/>
              </a:solidFill>
              <a:latin typeface="Arial"/>
            </a:endParaRPr>
          </a:p>
          <a:p>
            <a:pPr>
              <a:lnSpc>
                <a:spcPct val="90000"/>
              </a:lnSpc>
              <a:spcBef>
                <a:spcPts val="1001"/>
              </a:spcBef>
              <a:buNone/>
              <a:tabLst>
                <a:tab algn="l" pos="0"/>
              </a:tabLst>
            </a:pPr>
            <a:r>
              <a:rPr b="0" lang="en-SE" sz="3600" spc="-1" strike="noStrike">
                <a:solidFill>
                  <a:srgbClr val="181717"/>
                </a:solidFill>
                <a:latin typeface="Calibri"/>
              </a:rPr>
              <a:t>Adam Ameur </a:t>
            </a:r>
            <a:endParaRPr b="0" lang="en-SE" sz="3600" spc="-1" strike="noStrike">
              <a:solidFill>
                <a:srgbClr val="181717"/>
              </a:solidFill>
              <a:latin typeface="Arial"/>
            </a:endParaRPr>
          </a:p>
          <a:p>
            <a:pPr>
              <a:lnSpc>
                <a:spcPct val="90000"/>
              </a:lnSpc>
              <a:spcBef>
                <a:spcPts val="1001"/>
              </a:spcBef>
              <a:buNone/>
              <a:tabLst>
                <a:tab algn="l" pos="0"/>
              </a:tabLst>
            </a:pPr>
            <a:r>
              <a:rPr b="0" lang="en-SE" sz="3600" spc="-1" strike="noStrike">
                <a:solidFill>
                  <a:srgbClr val="181717"/>
                </a:solidFill>
                <a:latin typeface="Calibri"/>
              </a:rPr>
              <a:t>NGI SciLifeLab Uppsala</a:t>
            </a:r>
            <a:endParaRPr b="0" lang="en-SE" sz="3600" spc="-1" strike="noStrike">
              <a:solidFill>
                <a:srgbClr val="181717"/>
              </a:solidFill>
              <a:latin typeface="Arial"/>
            </a:endParaRPr>
          </a:p>
          <a:p>
            <a:pPr marL="399960">
              <a:lnSpc>
                <a:spcPct val="90000"/>
              </a:lnSpc>
              <a:spcBef>
                <a:spcPts val="1001"/>
              </a:spcBef>
              <a:buNone/>
              <a:tabLst>
                <a:tab algn="l" pos="0"/>
              </a:tabLst>
            </a:pPr>
            <a:endParaRPr b="0" lang="en-SE" sz="3600" spc="-1" strike="noStrike">
              <a:solidFill>
                <a:srgbClr val="181717"/>
              </a:solidFill>
              <a:latin typeface="Arial"/>
            </a:endParaRPr>
          </a:p>
          <a:p>
            <a:pPr marL="399960">
              <a:lnSpc>
                <a:spcPct val="90000"/>
              </a:lnSpc>
              <a:spcBef>
                <a:spcPts val="1001"/>
              </a:spcBef>
              <a:buNone/>
              <a:tabLst>
                <a:tab algn="l" pos="0"/>
              </a:tabLst>
            </a:pPr>
            <a:r>
              <a:rPr b="0" lang="en-SE" sz="3600" spc="-1" strike="noStrike">
                <a:solidFill>
                  <a:srgbClr val="181717"/>
                </a:solidFill>
                <a:latin typeface="Calibri"/>
              </a:rPr>
              <a:t>Diana Ekman </a:t>
            </a:r>
            <a:endParaRPr b="0" lang="en-SE" sz="3600" spc="-1" strike="noStrike">
              <a:solidFill>
                <a:srgbClr val="181717"/>
              </a:solidFill>
              <a:latin typeface="Arial"/>
            </a:endParaRPr>
          </a:p>
          <a:p>
            <a:pPr marL="399960">
              <a:lnSpc>
                <a:spcPct val="90000"/>
              </a:lnSpc>
              <a:spcBef>
                <a:spcPts val="1001"/>
              </a:spcBef>
              <a:buNone/>
              <a:tabLst>
                <a:tab algn="l" pos="0"/>
              </a:tabLst>
            </a:pPr>
            <a:r>
              <a:rPr b="0" lang="en-SE" sz="3600" spc="-1" strike="noStrike">
                <a:solidFill>
                  <a:srgbClr val="181717"/>
                </a:solidFill>
                <a:latin typeface="Calibri"/>
              </a:rPr>
              <a:t>NBIS SciLifeLab Stockholm</a:t>
            </a:r>
            <a:endParaRPr b="0" lang="en-SE" sz="3600" spc="-1" strike="noStrike">
              <a:solidFill>
                <a:srgbClr val="181717"/>
              </a:solidFill>
              <a:latin typeface="Arial"/>
            </a:endParaRPr>
          </a:p>
          <a:p>
            <a:pPr marL="399960">
              <a:lnSpc>
                <a:spcPct val="90000"/>
              </a:lnSpc>
              <a:spcBef>
                <a:spcPts val="1001"/>
              </a:spcBef>
              <a:buNone/>
              <a:tabLst>
                <a:tab algn="l" pos="0"/>
              </a:tabLst>
            </a:pPr>
            <a:br>
              <a:rPr sz="3600"/>
            </a:br>
            <a:r>
              <a:rPr b="0" lang="en-SE" sz="3600" spc="-1" strike="noStrike">
                <a:solidFill>
                  <a:srgbClr val="181717"/>
                </a:solidFill>
                <a:latin typeface="Calibri"/>
              </a:rPr>
              <a:t>Dag Ahren</a:t>
            </a:r>
            <a:endParaRPr b="0" lang="en-SE" sz="3600" spc="-1" strike="noStrike">
              <a:solidFill>
                <a:srgbClr val="181717"/>
              </a:solidFill>
              <a:latin typeface="Arial"/>
            </a:endParaRPr>
          </a:p>
          <a:p>
            <a:pPr marL="399960">
              <a:lnSpc>
                <a:spcPct val="90000"/>
              </a:lnSpc>
              <a:spcBef>
                <a:spcPts val="1001"/>
              </a:spcBef>
              <a:buNone/>
              <a:tabLst>
                <a:tab algn="l" pos="0"/>
              </a:tabLst>
            </a:pPr>
            <a:r>
              <a:rPr b="0" lang="en-SE" sz="3600" spc="-1" strike="noStrike">
                <a:solidFill>
                  <a:srgbClr val="181717"/>
                </a:solidFill>
                <a:latin typeface="Calibri"/>
              </a:rPr>
              <a:t>NBIS SciLifeLab Lund</a:t>
            </a:r>
            <a:endParaRPr b="0" lang="en-SE" sz="3600" spc="-1" strike="noStrike">
              <a:solidFill>
                <a:srgbClr val="181717"/>
              </a:solidFill>
              <a:latin typeface="Arial"/>
            </a:endParaRPr>
          </a:p>
          <a:p>
            <a:pPr marL="399960">
              <a:lnSpc>
                <a:spcPct val="90000"/>
              </a:lnSpc>
              <a:spcBef>
                <a:spcPts val="1001"/>
              </a:spcBef>
              <a:buNone/>
              <a:tabLst>
                <a:tab algn="l" pos="0"/>
              </a:tabLst>
            </a:pPr>
            <a:endParaRPr b="0" lang="en-SE" sz="3600" spc="-1" strike="noStrike">
              <a:solidFill>
                <a:srgbClr val="181717"/>
              </a:solidFill>
              <a:latin typeface="Arial"/>
            </a:endParaRPr>
          </a:p>
          <a:p>
            <a:pPr marL="399960">
              <a:lnSpc>
                <a:spcPct val="90000"/>
              </a:lnSpc>
              <a:spcBef>
                <a:spcPts val="1001"/>
              </a:spcBef>
              <a:buNone/>
              <a:tabLst>
                <a:tab algn="l" pos="0"/>
              </a:tabLst>
            </a:pPr>
            <a:r>
              <a:rPr b="0" lang="en-SE" sz="3600" spc="-1" strike="noStrike">
                <a:solidFill>
                  <a:srgbClr val="181717"/>
                </a:solidFill>
                <a:latin typeface="Calibri"/>
              </a:rPr>
              <a:t>Elin Kronander </a:t>
            </a:r>
            <a:endParaRPr b="0" lang="en-SE" sz="3600" spc="-1" strike="noStrike">
              <a:solidFill>
                <a:srgbClr val="181717"/>
              </a:solidFill>
              <a:latin typeface="Arial"/>
            </a:endParaRPr>
          </a:p>
          <a:p>
            <a:pPr marL="399960">
              <a:lnSpc>
                <a:spcPct val="90000"/>
              </a:lnSpc>
              <a:spcBef>
                <a:spcPts val="1001"/>
              </a:spcBef>
              <a:buNone/>
              <a:tabLst>
                <a:tab algn="l" pos="0"/>
              </a:tabLst>
            </a:pPr>
            <a:r>
              <a:rPr b="0" lang="en-SE" sz="3600" spc="-1" strike="noStrike">
                <a:solidFill>
                  <a:srgbClr val="181717"/>
                </a:solidFill>
                <a:latin typeface="Calibri"/>
              </a:rPr>
              <a:t>NBIS ScilIifeLab Uppsala </a:t>
            </a:r>
            <a:endParaRPr b="0" lang="en-SE" sz="3600" spc="-1" strike="noStrike">
              <a:solidFill>
                <a:srgbClr val="181717"/>
              </a:solidFill>
              <a:latin typeface="Arial"/>
            </a:endParaRPr>
          </a:p>
          <a:p>
            <a:pPr>
              <a:lnSpc>
                <a:spcPct val="90000"/>
              </a:lnSpc>
              <a:spcBef>
                <a:spcPts val="1001"/>
              </a:spcBef>
              <a:buNone/>
              <a:tabLst>
                <a:tab algn="l" pos="0"/>
              </a:tabLst>
            </a:pPr>
            <a:endParaRPr b="0" lang="en-SE" sz="2000" spc="-1" strike="noStrike">
              <a:solidFill>
                <a:srgbClr val="181717"/>
              </a:solidFill>
              <a:latin typeface="Arial"/>
            </a:endParaRPr>
          </a:p>
        </p:txBody>
      </p:sp>
      <p:sp>
        <p:nvSpPr>
          <p:cNvPr id="147" name="PlaceHolder 2"/>
          <p:cNvSpPr>
            <a:spLocks noGrp="1"/>
          </p:cNvSpPr>
          <p:nvPr>
            <p:ph type="title"/>
          </p:nvPr>
        </p:nvSpPr>
        <p:spPr>
          <a:xfrm>
            <a:off x="431280" y="321480"/>
            <a:ext cx="11329200" cy="545400"/>
          </a:xfrm>
          <a:prstGeom prst="rect">
            <a:avLst/>
          </a:prstGeom>
          <a:noFill/>
          <a:ln w="0">
            <a:noFill/>
          </a:ln>
        </p:spPr>
        <p:txBody>
          <a:bodyPr bIns="46800" anchor="ctr">
            <a:normAutofit fontScale="82000"/>
          </a:bodyPr>
          <a:p>
            <a:pPr algn="ctr">
              <a:lnSpc>
                <a:spcPct val="90000"/>
              </a:lnSpc>
              <a:buNone/>
            </a:pPr>
            <a:r>
              <a:rPr b="1" lang="en-SE" sz="4000" spc="-1" strike="noStrike">
                <a:solidFill>
                  <a:srgbClr val="181717"/>
                </a:solidFill>
                <a:latin typeface="Arial"/>
              </a:rPr>
              <a:t>Teachers</a:t>
            </a:r>
            <a:endParaRPr b="0" lang="en-SE" sz="4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p:nvPr>
        </p:nvSpPr>
        <p:spPr>
          <a:xfrm>
            <a:off x="431280" y="1357200"/>
            <a:ext cx="11329200" cy="4985280"/>
          </a:xfrm>
          <a:prstGeom prst="rect">
            <a:avLst/>
          </a:prstGeom>
          <a:noFill/>
          <a:ln w="0">
            <a:noFill/>
          </a:ln>
        </p:spPr>
        <p:txBody>
          <a:bodyPr anchor="t">
            <a:normAutofit/>
          </a:bodyPr>
          <a:p>
            <a:pPr marL="343080" indent="-343080">
              <a:lnSpc>
                <a:spcPct val="90000"/>
              </a:lnSpc>
              <a:spcBef>
                <a:spcPts val="1417"/>
              </a:spcBef>
              <a:buClr>
                <a:srgbClr val="181717"/>
              </a:buClr>
              <a:buFont typeface="Arial"/>
              <a:buChar char="•"/>
            </a:pPr>
            <a:r>
              <a:rPr b="0" lang="en-SE" sz="2800" spc="-1" strike="noStrike">
                <a:solidFill>
                  <a:srgbClr val="181717"/>
                </a:solidFill>
                <a:latin typeface="Arial"/>
              </a:rPr>
              <a:t>Course web page: </a:t>
            </a:r>
            <a:r>
              <a:rPr b="0" lang="en-SE" sz="2800" spc="-1" strike="noStrike">
                <a:solidFill>
                  <a:srgbClr val="181717"/>
                </a:solidFill>
                <a:latin typeface="Arial"/>
                <a:hlinkClick r:id="rId1"/>
              </a:rPr>
              <a:t>https://nbisweden.github.io/workshop-ngsintro/2503/</a:t>
            </a:r>
            <a:endParaRPr b="0" lang="en-SE" sz="2800" spc="-1" strike="noStrike">
              <a:solidFill>
                <a:srgbClr val="181717"/>
              </a:solidFill>
              <a:latin typeface="Arial"/>
            </a:endParaRPr>
          </a:p>
          <a:p>
            <a:pPr marL="343080" indent="-343080">
              <a:lnSpc>
                <a:spcPct val="90000"/>
              </a:lnSpc>
              <a:spcBef>
                <a:spcPts val="1001"/>
              </a:spcBef>
              <a:buClr>
                <a:srgbClr val="181717"/>
              </a:buClr>
              <a:buFont typeface="Arial"/>
              <a:buChar char="•"/>
            </a:pPr>
            <a:r>
              <a:rPr b="0" lang="en-SE" sz="2800" spc="-1" strike="noStrike">
                <a:solidFill>
                  <a:srgbClr val="181717"/>
                </a:solidFill>
                <a:latin typeface="Arial"/>
              </a:rPr>
              <a:t>Remember to take breaks!</a:t>
            </a:r>
            <a:endParaRPr b="0" lang="en-SE" sz="2800" spc="-1" strike="noStrike">
              <a:solidFill>
                <a:srgbClr val="181717"/>
              </a:solidFill>
              <a:latin typeface="Arial"/>
            </a:endParaRPr>
          </a:p>
          <a:p>
            <a:pPr marL="343080" indent="-343080">
              <a:lnSpc>
                <a:spcPct val="90000"/>
              </a:lnSpc>
              <a:spcBef>
                <a:spcPts val="1001"/>
              </a:spcBef>
              <a:buClr>
                <a:srgbClr val="181717"/>
              </a:buClr>
              <a:buFont typeface="Arial"/>
              <a:buChar char="•"/>
            </a:pPr>
            <a:r>
              <a:rPr b="0" lang="en-SE" sz="2800" spc="-1" strike="noStrike">
                <a:solidFill>
                  <a:srgbClr val="181717"/>
                </a:solidFill>
                <a:latin typeface="Arial"/>
              </a:rPr>
              <a:t>Times in schedule may be adjusted slightly depending on breaks. Start time in the morning and after lunch is “fixed”.</a:t>
            </a:r>
            <a:endParaRPr b="0" lang="en-SE" sz="2800" spc="-1" strike="noStrike">
              <a:solidFill>
                <a:srgbClr val="181717"/>
              </a:solidFill>
              <a:latin typeface="Arial"/>
            </a:endParaRPr>
          </a:p>
        </p:txBody>
      </p:sp>
      <p:sp>
        <p:nvSpPr>
          <p:cNvPr id="149" name="PlaceHolder 2"/>
          <p:cNvSpPr>
            <a:spLocks noGrp="1"/>
          </p:cNvSpPr>
          <p:nvPr>
            <p:ph type="title"/>
          </p:nvPr>
        </p:nvSpPr>
        <p:spPr>
          <a:xfrm>
            <a:off x="431280" y="321480"/>
            <a:ext cx="11329200" cy="545400"/>
          </a:xfrm>
          <a:prstGeom prst="rect">
            <a:avLst/>
          </a:prstGeom>
          <a:noFill/>
          <a:ln w="0">
            <a:noFill/>
          </a:ln>
        </p:spPr>
        <p:txBody>
          <a:bodyPr bIns="46800" anchor="ctr">
            <a:normAutofit fontScale="82000"/>
          </a:bodyPr>
          <a:p>
            <a:pPr algn="ctr">
              <a:lnSpc>
                <a:spcPct val="90000"/>
              </a:lnSpc>
              <a:buNone/>
            </a:pPr>
            <a:r>
              <a:rPr b="1" lang="en-SE" sz="4000" spc="-1" strike="noStrike">
                <a:solidFill>
                  <a:srgbClr val="181717"/>
                </a:solidFill>
                <a:latin typeface="Arial"/>
              </a:rPr>
              <a:t>Practical information</a:t>
            </a:r>
            <a:endParaRPr b="0" lang="en-SE" sz="4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p:nvPr>
        </p:nvSpPr>
        <p:spPr>
          <a:xfrm>
            <a:off x="431280" y="1172160"/>
            <a:ext cx="11329200" cy="5102280"/>
          </a:xfrm>
          <a:prstGeom prst="rect">
            <a:avLst/>
          </a:prstGeom>
          <a:noFill/>
          <a:ln w="0">
            <a:noFill/>
          </a:ln>
        </p:spPr>
        <p:txBody>
          <a:bodyPr anchor="t">
            <a:normAutofit/>
          </a:bodyPr>
          <a:p>
            <a:pPr>
              <a:lnSpc>
                <a:spcPct val="90000"/>
              </a:lnSpc>
              <a:spcBef>
                <a:spcPts val="1001"/>
              </a:spcBef>
              <a:buNone/>
              <a:tabLst>
                <a:tab algn="l" pos="0"/>
              </a:tabLst>
            </a:pPr>
            <a:r>
              <a:rPr b="0" lang="en-SE" sz="2400" spc="-1" strike="noStrike">
                <a:solidFill>
                  <a:srgbClr val="181717"/>
                </a:solidFill>
                <a:latin typeface="Arial"/>
              </a:rPr>
              <a:t>Those that attend the full workshop* will get a certificate.</a:t>
            </a:r>
            <a:endParaRPr b="0" lang="en-SE" sz="2400" spc="-1" strike="noStrike">
              <a:solidFill>
                <a:srgbClr val="181717"/>
              </a:solidFill>
              <a:latin typeface="Arial"/>
            </a:endParaRPr>
          </a:p>
          <a:p>
            <a:pPr lvl="1" marL="432000" indent="-216000">
              <a:lnSpc>
                <a:spcPct val="90000"/>
              </a:lnSpc>
              <a:spcBef>
                <a:spcPts val="1134"/>
              </a:spcBef>
              <a:buClr>
                <a:srgbClr val="000000"/>
              </a:buClr>
              <a:buSzPct val="45000"/>
              <a:buFont typeface="Wingdings" charset="2"/>
              <a:buChar char=""/>
              <a:tabLst>
                <a:tab algn="l" pos="0"/>
              </a:tabLst>
            </a:pPr>
            <a:r>
              <a:rPr b="0" lang="en-SE" sz="2400" spc="-1" strike="noStrike">
                <a:solidFill>
                  <a:srgbClr val="181717"/>
                </a:solidFill>
                <a:latin typeface="Arial"/>
              </a:rPr>
              <a:t>Attendence at all lectures and labs</a:t>
            </a:r>
            <a:endParaRPr b="0" lang="en-SE" sz="2400" spc="-1" strike="noStrike">
              <a:solidFill>
                <a:srgbClr val="181717"/>
              </a:solidFill>
              <a:latin typeface="Arial"/>
            </a:endParaRPr>
          </a:p>
          <a:p>
            <a:pPr lvl="1" marL="432000" indent="-216000">
              <a:lnSpc>
                <a:spcPct val="90000"/>
              </a:lnSpc>
              <a:spcBef>
                <a:spcPts val="1134"/>
              </a:spcBef>
              <a:buClr>
                <a:srgbClr val="000000"/>
              </a:buClr>
              <a:buSzPct val="45000"/>
              <a:buFont typeface="Wingdings" charset="2"/>
              <a:buChar char=""/>
              <a:tabLst>
                <a:tab algn="l" pos="0"/>
              </a:tabLst>
            </a:pPr>
            <a:r>
              <a:rPr b="0" lang="en-SE" sz="2400" spc="-1" strike="noStrike">
                <a:solidFill>
                  <a:srgbClr val="181717"/>
                </a:solidFill>
                <a:latin typeface="Arial"/>
              </a:rPr>
              <a:t>Labs done to the basic level</a:t>
            </a:r>
            <a:endParaRPr b="0" lang="en-SE" sz="2400" spc="-1" strike="noStrike">
              <a:solidFill>
                <a:srgbClr val="181717"/>
              </a:solidFill>
              <a:latin typeface="Arial"/>
            </a:endParaRPr>
          </a:p>
          <a:p>
            <a:pPr lvl="1" marL="432000" indent="-216000">
              <a:lnSpc>
                <a:spcPct val="90000"/>
              </a:lnSpc>
              <a:spcBef>
                <a:spcPts val="1134"/>
              </a:spcBef>
              <a:buClr>
                <a:srgbClr val="000000"/>
              </a:buClr>
              <a:buSzPct val="45000"/>
              <a:buFont typeface="Wingdings" charset="2"/>
              <a:buChar char=""/>
              <a:tabLst>
                <a:tab algn="l" pos="0"/>
              </a:tabLst>
            </a:pPr>
            <a:r>
              <a:rPr b="0" lang="en-SE" sz="2400" spc="-1" strike="noStrike">
                <a:solidFill>
                  <a:srgbClr val="181717"/>
                </a:solidFill>
                <a:latin typeface="Arial"/>
              </a:rPr>
              <a:t>Let us know if you need to miss a session</a:t>
            </a:r>
            <a:endParaRPr b="0" lang="en-SE" sz="2400" spc="-1" strike="noStrike">
              <a:solidFill>
                <a:srgbClr val="181717"/>
              </a:solidFill>
              <a:latin typeface="Arial"/>
            </a:endParaRPr>
          </a:p>
          <a:p>
            <a:pPr>
              <a:lnSpc>
                <a:spcPct val="90000"/>
              </a:lnSpc>
              <a:spcBef>
                <a:spcPts val="1001"/>
              </a:spcBef>
              <a:buNone/>
              <a:tabLst>
                <a:tab algn="l" pos="0"/>
              </a:tabLst>
            </a:pPr>
            <a:endParaRPr b="0" lang="en-SE" sz="2400" spc="-1" strike="noStrike">
              <a:solidFill>
                <a:srgbClr val="181717"/>
              </a:solidFill>
              <a:latin typeface="Arial"/>
            </a:endParaRPr>
          </a:p>
          <a:p>
            <a:pPr>
              <a:lnSpc>
                <a:spcPct val="90000"/>
              </a:lnSpc>
              <a:spcBef>
                <a:spcPts val="1001"/>
              </a:spcBef>
              <a:buNone/>
              <a:tabLst>
                <a:tab algn="l" pos="0"/>
              </a:tabLst>
            </a:pPr>
            <a:r>
              <a:rPr b="0" lang="en-SE" sz="2400" spc="-1" strike="noStrike">
                <a:solidFill>
                  <a:srgbClr val="181717"/>
                </a:solidFill>
                <a:latin typeface="Arial"/>
              </a:rPr>
              <a:t>The certificate will not state number of credits. It will say that this was a full weeks workshop and what topics were covered.</a:t>
            </a:r>
            <a:endParaRPr b="0" lang="en-SE" sz="2400" spc="-1" strike="noStrike">
              <a:solidFill>
                <a:srgbClr val="181717"/>
              </a:solidFill>
              <a:latin typeface="Arial"/>
            </a:endParaRPr>
          </a:p>
          <a:p>
            <a:pPr>
              <a:lnSpc>
                <a:spcPct val="90000"/>
              </a:lnSpc>
              <a:spcBef>
                <a:spcPts val="1001"/>
              </a:spcBef>
              <a:buNone/>
              <a:tabLst>
                <a:tab algn="l" pos="0"/>
              </a:tabLst>
            </a:pPr>
            <a:endParaRPr b="0" lang="en-SE" sz="2400" spc="-1" strike="noStrike">
              <a:solidFill>
                <a:srgbClr val="181717"/>
              </a:solidFill>
              <a:latin typeface="Arial"/>
            </a:endParaRPr>
          </a:p>
          <a:p>
            <a:pPr>
              <a:lnSpc>
                <a:spcPct val="90000"/>
              </a:lnSpc>
              <a:spcBef>
                <a:spcPts val="1001"/>
              </a:spcBef>
              <a:buNone/>
              <a:tabLst>
                <a:tab algn="l" pos="0"/>
              </a:tabLst>
            </a:pPr>
            <a:r>
              <a:rPr b="0" lang="en-SE" sz="2400" spc="-1" strike="noStrike">
                <a:solidFill>
                  <a:srgbClr val="181717"/>
                </a:solidFill>
                <a:latin typeface="Arial"/>
              </a:rPr>
              <a:t>Please mark your attendance on the sheet in the classroom every day</a:t>
            </a:r>
            <a:endParaRPr b="0" lang="en-SE" sz="2400" spc="-1" strike="noStrike">
              <a:solidFill>
                <a:srgbClr val="181717"/>
              </a:solidFill>
              <a:latin typeface="Arial"/>
            </a:endParaRPr>
          </a:p>
        </p:txBody>
      </p:sp>
      <p:sp>
        <p:nvSpPr>
          <p:cNvPr id="151" name="PlaceHolder 2"/>
          <p:cNvSpPr>
            <a:spLocks noGrp="1"/>
          </p:cNvSpPr>
          <p:nvPr>
            <p:ph type="title"/>
          </p:nvPr>
        </p:nvSpPr>
        <p:spPr>
          <a:xfrm>
            <a:off x="431280" y="321480"/>
            <a:ext cx="11329200" cy="545400"/>
          </a:xfrm>
          <a:prstGeom prst="rect">
            <a:avLst/>
          </a:prstGeom>
          <a:noFill/>
          <a:ln w="0">
            <a:noFill/>
          </a:ln>
        </p:spPr>
        <p:txBody>
          <a:bodyPr bIns="46800" anchor="ctr">
            <a:normAutofit fontScale="82000"/>
          </a:bodyPr>
          <a:p>
            <a:pPr algn="ctr">
              <a:lnSpc>
                <a:spcPct val="90000"/>
              </a:lnSpc>
              <a:buNone/>
            </a:pPr>
            <a:r>
              <a:rPr b="1" lang="en-SE" sz="4000" spc="-1" strike="noStrike">
                <a:solidFill>
                  <a:srgbClr val="181717"/>
                </a:solidFill>
                <a:latin typeface="Arial"/>
              </a:rPr>
              <a:t>Attendence and certificate</a:t>
            </a:r>
            <a:endParaRPr b="0" lang="en-SE" sz="4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p:nvPr>
        </p:nvSpPr>
        <p:spPr>
          <a:xfrm>
            <a:off x="431280" y="1068120"/>
            <a:ext cx="11329200" cy="5102280"/>
          </a:xfrm>
          <a:prstGeom prst="rect">
            <a:avLst/>
          </a:prstGeom>
          <a:noFill/>
          <a:ln w="0">
            <a:noFill/>
          </a:ln>
        </p:spPr>
        <p:txBody>
          <a:bodyPr anchor="t">
            <a:normAutofit/>
          </a:bodyPr>
          <a:p>
            <a:pPr>
              <a:lnSpc>
                <a:spcPct val="90000"/>
              </a:lnSpc>
              <a:spcBef>
                <a:spcPts val="1001"/>
              </a:spcBef>
              <a:buNone/>
              <a:tabLst>
                <a:tab algn="l" pos="0"/>
              </a:tabLst>
            </a:pPr>
            <a:r>
              <a:rPr b="0" lang="en-GB" sz="3600" spc="-1" strike="noStrike" u="sng">
                <a:solidFill>
                  <a:srgbClr val="00090a"/>
                </a:solidFill>
                <a:uFillTx/>
                <a:latin typeface="Arial"/>
              </a:rPr>
              <a:t>https://nbisweden.github.io/workshop-ngsintro/2503/</a:t>
            </a:r>
            <a:endParaRPr b="0" lang="en-SE" sz="3600" spc="-1" strike="noStrike">
              <a:solidFill>
                <a:srgbClr val="181717"/>
              </a:solidFill>
              <a:latin typeface="Arial"/>
            </a:endParaRPr>
          </a:p>
          <a:p>
            <a:pPr>
              <a:lnSpc>
                <a:spcPct val="90000"/>
              </a:lnSpc>
              <a:spcBef>
                <a:spcPts val="1001"/>
              </a:spcBef>
              <a:buNone/>
              <a:tabLst>
                <a:tab algn="l" pos="0"/>
              </a:tabLst>
            </a:pPr>
            <a:endParaRPr b="0" lang="en-SE" sz="3600" spc="-1" strike="noStrike">
              <a:solidFill>
                <a:srgbClr val="181717"/>
              </a:solidFill>
              <a:latin typeface="Arial"/>
            </a:endParaRPr>
          </a:p>
          <a:p>
            <a:pPr>
              <a:lnSpc>
                <a:spcPct val="90000"/>
              </a:lnSpc>
              <a:spcBef>
                <a:spcPts val="1001"/>
              </a:spcBef>
              <a:buNone/>
              <a:tabLst>
                <a:tab algn="l" pos="0"/>
              </a:tabLst>
            </a:pPr>
            <a:r>
              <a:rPr b="0" lang="en-GB" sz="3600" spc="-1" strike="noStrike">
                <a:solidFill>
                  <a:srgbClr val="181717"/>
                </a:solidFill>
                <a:latin typeface="Arial"/>
              </a:rPr>
              <a:t>NAISS project ID: </a:t>
            </a:r>
            <a:r>
              <a:rPr b="1" lang="en-GB" sz="3600" spc="-1" strike="noStrike">
                <a:solidFill>
                  <a:srgbClr val="000000"/>
                </a:solidFill>
                <a:latin typeface="Nunito"/>
              </a:rPr>
              <a:t>naiss2025-22-143</a:t>
            </a:r>
            <a:endParaRPr b="0" lang="en-SE" sz="3600" spc="-1" strike="noStrike">
              <a:solidFill>
                <a:srgbClr val="181717"/>
              </a:solidFill>
              <a:latin typeface="Arial"/>
            </a:endParaRPr>
          </a:p>
        </p:txBody>
      </p:sp>
      <p:sp>
        <p:nvSpPr>
          <p:cNvPr id="153" name="PlaceHolder 2"/>
          <p:cNvSpPr>
            <a:spLocks noGrp="1"/>
          </p:cNvSpPr>
          <p:nvPr>
            <p:ph type="title"/>
          </p:nvPr>
        </p:nvSpPr>
        <p:spPr>
          <a:xfrm>
            <a:off x="431280" y="321480"/>
            <a:ext cx="11329200" cy="545400"/>
          </a:xfrm>
          <a:prstGeom prst="rect">
            <a:avLst/>
          </a:prstGeom>
          <a:noFill/>
          <a:ln w="0">
            <a:noFill/>
          </a:ln>
        </p:spPr>
        <p:txBody>
          <a:bodyPr bIns="46800" anchor="ctr">
            <a:normAutofit fontScale="82000"/>
          </a:bodyPr>
          <a:p>
            <a:pPr algn="ctr">
              <a:lnSpc>
                <a:spcPct val="90000"/>
              </a:lnSpc>
              <a:buNone/>
            </a:pPr>
            <a:r>
              <a:rPr b="1" lang="en-SE" sz="4000" spc="-1" strike="noStrike">
                <a:solidFill>
                  <a:srgbClr val="181717"/>
                </a:solidFill>
                <a:latin typeface="Arial"/>
              </a:rPr>
              <a:t>Rackham</a:t>
            </a:r>
            <a:endParaRPr b="0" lang="en-SE" sz="4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1523880" y="1600200"/>
            <a:ext cx="9143640" cy="1909440"/>
          </a:xfrm>
          <a:prstGeom prst="rect">
            <a:avLst/>
          </a:prstGeom>
          <a:noFill/>
          <a:ln w="0">
            <a:noFill/>
          </a:ln>
        </p:spPr>
        <p:txBody>
          <a:bodyPr anchor="b">
            <a:noAutofit/>
          </a:bodyPr>
          <a:p>
            <a:pPr algn="ctr">
              <a:lnSpc>
                <a:spcPct val="90000"/>
              </a:lnSpc>
              <a:buNone/>
            </a:pPr>
            <a:r>
              <a:rPr b="1" lang="en-GB" sz="4000" spc="-1" strike="noStrike">
                <a:solidFill>
                  <a:srgbClr val="181717"/>
                </a:solidFill>
                <a:latin typeface="Arial"/>
              </a:rPr>
              <a:t>Questions?</a:t>
            </a:r>
            <a:endParaRPr b="0" lang="en-SE" sz="4000" spc="-1" strike="noStrike">
              <a:solidFill>
                <a:srgbClr val="000000"/>
              </a:solidFill>
              <a:latin typeface="Calibri"/>
            </a:endParaRPr>
          </a:p>
        </p:txBody>
      </p:sp>
      <p:sp>
        <p:nvSpPr>
          <p:cNvPr id="155" name="PlaceHolder 2"/>
          <p:cNvSpPr>
            <a:spLocks noGrp="1"/>
          </p:cNvSpPr>
          <p:nvPr>
            <p:ph type="subTitle"/>
          </p:nvPr>
        </p:nvSpPr>
        <p:spPr>
          <a:xfrm>
            <a:off x="1523880" y="3602160"/>
            <a:ext cx="9143640" cy="1655280"/>
          </a:xfrm>
          <a:prstGeom prst="rect">
            <a:avLst/>
          </a:prstGeom>
          <a:noFill/>
          <a:ln w="0">
            <a:noFill/>
          </a:ln>
        </p:spPr>
        <p:txBody>
          <a:bodyPr anchor="t">
            <a:noAutofit/>
          </a:bodyPr>
          <a:p>
            <a:pPr algn="ctr">
              <a:lnSpc>
                <a:spcPct val="90000"/>
              </a:lnSpc>
              <a:spcBef>
                <a:spcPts val="1001"/>
              </a:spcBef>
              <a:buNone/>
              <a:tabLst>
                <a:tab algn="l" pos="0"/>
              </a:tabLst>
            </a:pPr>
            <a:r>
              <a:rPr b="0" lang="en-GB" sz="2400" spc="-1" strike="noStrike">
                <a:solidFill>
                  <a:srgbClr val="767171"/>
                </a:solidFill>
                <a:latin typeface="Arial"/>
              </a:rPr>
              <a:t>Please ask questions and take part in discussions trough out the workshop!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a7c947"/>
      </a:accent1>
      <a:accent2>
        <a:srgbClr val="045c64"/>
      </a:accent2>
      <a:accent3>
        <a:srgbClr val="4c979f"/>
      </a:accent3>
      <a:accent4>
        <a:srgbClr val="491f53"/>
      </a:accent4>
      <a:accent5>
        <a:srgbClr val="e5e5e5"/>
      </a:accent5>
      <a:accent6>
        <a:srgbClr val="a6a6a6"/>
      </a:accent6>
      <a:hlink>
        <a:srgbClr val="045b63"/>
      </a:hlink>
      <a:folHlink>
        <a:srgbClr val="045c6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a7c947"/>
      </a:accent1>
      <a:accent2>
        <a:srgbClr val="045c64"/>
      </a:accent2>
      <a:accent3>
        <a:srgbClr val="4c979f"/>
      </a:accent3>
      <a:accent4>
        <a:srgbClr val="491f53"/>
      </a:accent4>
      <a:accent5>
        <a:srgbClr val="e5e5e5"/>
      </a:accent5>
      <a:accent6>
        <a:srgbClr val="a6a6a6"/>
      </a:accent6>
      <a:hlink>
        <a:srgbClr val="045b63"/>
      </a:hlink>
      <a:folHlink>
        <a:srgbClr val="045c6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a7c947"/>
      </a:accent1>
      <a:accent2>
        <a:srgbClr val="045c64"/>
      </a:accent2>
      <a:accent3>
        <a:srgbClr val="4c979f"/>
      </a:accent3>
      <a:accent4>
        <a:srgbClr val="491f53"/>
      </a:accent4>
      <a:accent5>
        <a:srgbClr val="e5e5e5"/>
      </a:accent5>
      <a:accent6>
        <a:srgbClr val="a6a6a6"/>
      </a:accent6>
      <a:hlink>
        <a:srgbClr val="045b63"/>
      </a:hlink>
      <a:folHlink>
        <a:srgbClr val="045c6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5684</TotalTime>
  <Application>LibreOffice/7.3.7.2$Linux_X86_64 LibreOffice_project/30$Build-2</Application>
  <AppVersion>15.0000</AppVersion>
  <Words>455</Words>
  <Paragraphs>71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2020-04-23T10:16:21Z</dcterms:created>
  <dc:creator>Karin Nedler</dc:creator>
  <dc:description/>
  <dc:language>en-US</dc:language>
  <cp:lastModifiedBy/>
  <cp:lastPrinted>2024-11-24T10:44:31Z</cp:lastPrinted>
  <dcterms:modified xsi:type="dcterms:W3CDTF">2025-03-23T09:52:03Z</dcterms:modified>
  <cp:revision>236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Widescreen</vt:lpwstr>
  </property>
  <property fmtid="{D5CDD505-2E9C-101B-9397-08002B2CF9AE}" pid="4" name="Slides">
    <vt:i4>10</vt:i4>
  </property>
</Properties>
</file>