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14"/>
  </p:notesMasterIdLst>
  <p:handoutMasterIdLst>
    <p:handoutMasterId r:id="rId15"/>
  </p:handoutMasterIdLst>
  <p:sldIdLst>
    <p:sldId id="256" r:id="rId2"/>
    <p:sldId id="1125" r:id="rId3"/>
    <p:sldId id="1121" r:id="rId4"/>
    <p:sldId id="1131" r:id="rId5"/>
    <p:sldId id="1113" r:id="rId6"/>
    <p:sldId id="1114" r:id="rId7"/>
    <p:sldId id="1126" r:id="rId8"/>
    <p:sldId id="1127" r:id="rId9"/>
    <p:sldId id="1128" r:id="rId10"/>
    <p:sldId id="1129" r:id="rId11"/>
    <p:sldId id="1130" r:id="rId12"/>
    <p:sldId id="1133" r:id="rId1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C64"/>
    <a:srgbClr val="ACD7C9"/>
    <a:srgbClr val="A7C947"/>
    <a:srgbClr val="2C213E"/>
    <a:srgbClr val="193537"/>
    <a:srgbClr val="192736"/>
    <a:srgbClr val="19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6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B0AB0B-397C-384A-80F3-24D7E6683B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FB158-5D5F-B441-8087-2A446C241B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9AD04-1A41-444B-B0A2-9229EA1CDE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015E-433B-7744-8451-0A14B9989325}" type="slidenum">
              <a:rPr lang="en-SE" smtClean="0"/>
              <a:t>‹#›</a:t>
            </a:fld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D7CB2-029F-0E4C-9C18-5EBFA0C799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F295-D1F4-D54B-BA69-832D96C6432A}" type="datetimeFigureOut">
              <a:rPr lang="en-SE" smtClean="0"/>
              <a:t>3/25/22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0149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88F62-802F-2448-8EA8-1562273BBAF4}" type="datetimeFigureOut">
              <a:rPr lang="en-SE" smtClean="0"/>
              <a:t>3/25/22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BA1A2-6287-9245-9FC9-0208134674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064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workshop is </a:t>
            </a:r>
            <a:r>
              <a:rPr lang="sv-SE" dirty="0" err="1"/>
              <a:t>organized</a:t>
            </a:r>
            <a:r>
              <a:rPr lang="sv-SE" dirty="0"/>
              <a:t> by </a:t>
            </a:r>
            <a:r>
              <a:rPr lang="sv-SE" dirty="0" err="1"/>
              <a:t>SciLifeLab</a:t>
            </a:r>
            <a:r>
              <a:rPr lang="sv-SE" dirty="0"/>
              <a:t>: NGI (national </a:t>
            </a:r>
            <a:r>
              <a:rPr lang="sv-SE" dirty="0" err="1"/>
              <a:t>genomics</a:t>
            </a:r>
            <a:r>
              <a:rPr lang="sv-SE" dirty="0"/>
              <a:t> </a:t>
            </a:r>
            <a:r>
              <a:rPr lang="sv-SE" dirty="0" err="1"/>
              <a:t>infrastructure</a:t>
            </a:r>
            <a:r>
              <a:rPr lang="sv-SE" dirty="0"/>
              <a:t>) is part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Genomics</a:t>
            </a:r>
            <a:r>
              <a:rPr lang="sv-SE" dirty="0"/>
              <a:t> </a:t>
            </a:r>
            <a:r>
              <a:rPr lang="sv-SE" dirty="0" err="1"/>
              <a:t>platform</a:t>
            </a:r>
            <a:r>
              <a:rPr lang="sv-SE" dirty="0"/>
              <a:t>, NBIS is the </a:t>
            </a:r>
            <a:r>
              <a:rPr lang="sv-SE" dirty="0" err="1"/>
              <a:t>bioinformatics</a:t>
            </a:r>
            <a:r>
              <a:rPr lang="sv-SE" dirty="0"/>
              <a:t> </a:t>
            </a:r>
            <a:r>
              <a:rPr lang="sv-SE" dirty="0" err="1"/>
              <a:t>platform</a:t>
            </a:r>
            <a:r>
              <a:rPr lang="sv-SE" dirty="0"/>
              <a:t>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464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teachers on this workshop work at NBIS. We are involved in planning of projects and project specific data analysis, and teaching. Teachers on Tuesday afternoon are from NGI; who are involved in producing data and implementing and running standard analyses. </a:t>
            </a:r>
          </a:p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3844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how to edit </a:t>
            </a:r>
            <a:r>
              <a:rPr lang="en-GB" dirty="0" err="1"/>
              <a:t>hackmd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8212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out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0976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45DF36-AF89-E948-AD71-90A926D69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434" y="171283"/>
            <a:ext cx="3605531" cy="7834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EE3D4-6DB5-104B-856B-9E6A551B45B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7EEC59C-A246-DA46-BAC3-ABD9C79C5F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3961" y="171283"/>
            <a:ext cx="1886147" cy="10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5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no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10" y="1067964"/>
            <a:ext cx="11329580" cy="51024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09" y="321323"/>
            <a:ext cx="11329579" cy="545864"/>
          </a:xfrm>
        </p:spPr>
        <p:txBody>
          <a:bodyPr bIns="46800"/>
          <a:lstStyle>
            <a:lvl1pPr algn="ctr">
              <a:defRPr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1756" y="6271485"/>
            <a:ext cx="505581" cy="47810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431210" y="881814"/>
            <a:ext cx="1132957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8B3C5AB-C742-1141-8C36-E5EC6F9B7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0886"/>
          <a:stretch/>
        </p:blipFill>
        <p:spPr>
          <a:xfrm>
            <a:off x="144663" y="6271483"/>
            <a:ext cx="1296374" cy="4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7450B-7DB0-6549-B90C-D198DCA4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280" y="365125"/>
            <a:ext cx="6591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C81CA-B5B3-C24C-A670-8E2DF1085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7264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933" r:id="rId2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KUSlRPLaRP2vvpyPC_QYy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ti.com/qz4xgxnym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ppsala.instructure.com/courses/48087/pages/nbis-training-catalogu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0BAF8D-75BB-6640-9BC5-D7EDFB672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</a:t>
            </a:r>
            <a:r>
              <a:rPr lang="sv-SE" dirty="0" err="1"/>
              <a:t>Bioinformatics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NGS data</a:t>
            </a:r>
            <a:endParaRPr lang="en-SE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F9E807-C6A6-5948-9D36-61EB32EE3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Martin </a:t>
            </a:r>
            <a:r>
              <a:rPr lang="sv-SE" dirty="0" err="1"/>
              <a:t>Dahlö</a:t>
            </a:r>
            <a:endParaRPr lang="sv-SE" dirty="0"/>
          </a:p>
          <a:p>
            <a:r>
              <a:rPr lang="sv-SE" dirty="0"/>
              <a:t>2022-03-28</a:t>
            </a:r>
          </a:p>
        </p:txBody>
      </p:sp>
    </p:spTree>
    <p:extLst>
      <p:ext uri="{BB962C8B-B14F-4D97-AF65-F5344CB8AC3E}">
        <p14:creationId xmlns:p14="http://schemas.microsoft.com/office/powerpoint/2010/main" val="182048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EFEF3CA9-AB7A-A446-91F3-AFDAACBB6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931" y="1809771"/>
            <a:ext cx="8680133" cy="29924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Work in breakout rooms in zoom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Work in pairs because it improves the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New pair each day /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When you need help: Type “Need help in room xx” in this document: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u="sng" dirty="0">
                <a:hlinkClick r:id="rId3"/>
              </a:rPr>
              <a:t>https://hackmd.io/KUSlRPLaRP2vvpyPC_QYyw</a:t>
            </a:r>
            <a:endParaRPr lang="sv-SE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Then</a:t>
            </a:r>
            <a:r>
              <a:rPr lang="sv-SE" dirty="0"/>
              <a:t> a </a:t>
            </a:r>
            <a:r>
              <a:rPr lang="sv-SE" dirty="0" err="1"/>
              <a:t>teacher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come to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room</a:t>
            </a:r>
            <a:r>
              <a:rPr lang="sv-SE" dirty="0"/>
              <a:t> and </a:t>
            </a:r>
            <a:r>
              <a:rPr lang="sv-SE" dirty="0" err="1"/>
              <a:t>help</a:t>
            </a:r>
            <a:r>
              <a:rPr lang="sv-SE" dirty="0"/>
              <a:t> </a:t>
            </a:r>
            <a:r>
              <a:rPr lang="sv-SE" dirty="0" err="1"/>
              <a:t>out</a:t>
            </a:r>
            <a:endParaRPr lang="sv-SE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7E27F0CF-10D2-0745-B573-A806CFB1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23526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EE4F0428-24A0-EC42-8F50-65060071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119" y="2236019"/>
            <a:ext cx="8429762" cy="3645550"/>
          </a:xfrm>
        </p:spPr>
        <p:txBody>
          <a:bodyPr/>
          <a:lstStyle/>
          <a:p>
            <a:r>
              <a:rPr lang="en-GB" dirty="0"/>
              <a:t>Opportunity to discuss your research projects</a:t>
            </a:r>
          </a:p>
          <a:p>
            <a:r>
              <a:rPr lang="en-GB" dirty="0"/>
              <a:t>Discussion topic </a:t>
            </a:r>
            <a:r>
              <a:rPr lang="en-GB" dirty="0" err="1"/>
              <a:t>servey</a:t>
            </a:r>
            <a:r>
              <a:rPr lang="en-GB" dirty="0"/>
              <a:t>:</a:t>
            </a:r>
            <a:r>
              <a:rPr lang="sv-SE" u="sng" dirty="0">
                <a:hlinkClick r:id="rId2"/>
              </a:rPr>
              <a:t> https://www.menti.com/qz4xgxnym3</a:t>
            </a:r>
            <a:endParaRPr lang="sv-SE" u="sng" dirty="0"/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try to </a:t>
            </a:r>
            <a:r>
              <a:rPr lang="sv-SE" dirty="0" err="1"/>
              <a:t>arrange</a:t>
            </a:r>
            <a:r>
              <a:rPr lang="sv-SE" dirty="0"/>
              <a:t> </a:t>
            </a:r>
            <a:r>
              <a:rPr lang="sv-SE" dirty="0" err="1"/>
              <a:t>groups</a:t>
            </a:r>
            <a:r>
              <a:rPr lang="sv-SE" dirty="0"/>
              <a:t> </a:t>
            </a:r>
            <a:r>
              <a:rPr lang="sv-SE" dirty="0" err="1"/>
              <a:t>according</a:t>
            </a:r>
            <a:r>
              <a:rPr lang="sv-SE" dirty="0"/>
              <a:t> to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preferred</a:t>
            </a:r>
            <a:r>
              <a:rPr lang="sv-SE" dirty="0"/>
              <a:t> </a:t>
            </a:r>
            <a:r>
              <a:rPr lang="sv-SE" dirty="0" err="1"/>
              <a:t>topics</a:t>
            </a:r>
            <a:endParaRPr lang="en-GB" dirty="0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4A25B5EF-8496-144B-8A23-95EBC7B8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Open session on Friday afternoon</a:t>
            </a:r>
          </a:p>
        </p:txBody>
      </p:sp>
    </p:spTree>
    <p:extLst>
      <p:ext uri="{BB962C8B-B14F-4D97-AF65-F5344CB8AC3E}">
        <p14:creationId xmlns:p14="http://schemas.microsoft.com/office/powerpoint/2010/main" val="316699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E43C49-E986-0845-A1CC-D1810C07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9E0F243-4187-4A48-85B7-4390215EB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Please ask questions and take part in discussions trough out the workshop! </a:t>
            </a:r>
          </a:p>
        </p:txBody>
      </p:sp>
    </p:spTree>
    <p:extLst>
      <p:ext uri="{BB962C8B-B14F-4D97-AF65-F5344CB8AC3E}">
        <p14:creationId xmlns:p14="http://schemas.microsoft.com/office/powerpoint/2010/main" val="345596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178CD6D-22D4-8D45-823B-CD574C4FE4AB}"/>
              </a:ext>
            </a:extLst>
          </p:cNvPr>
          <p:cNvSpPr/>
          <p:nvPr/>
        </p:nvSpPr>
        <p:spPr>
          <a:xfrm>
            <a:off x="6533150" y="3755832"/>
            <a:ext cx="2181054" cy="21306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51B215-FB39-AF4D-B43E-A421E8DA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SciLifeLab</a:t>
            </a:r>
            <a:r>
              <a:rPr lang="en-GB" dirty="0"/>
              <a:t>, NBIS and NGI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63262D-E788-3543-A6C1-F666389AD74F}"/>
              </a:ext>
            </a:extLst>
          </p:cNvPr>
          <p:cNvGrpSpPr/>
          <p:nvPr/>
        </p:nvGrpSpPr>
        <p:grpSpPr>
          <a:xfrm>
            <a:off x="1176140" y="1154670"/>
            <a:ext cx="3189440" cy="4711263"/>
            <a:chOff x="1749793" y="1590097"/>
            <a:chExt cx="3189440" cy="4711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230DE4-D4DD-4B46-BBFF-1F974EA45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9793" y="1959429"/>
              <a:ext cx="3189440" cy="434193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CA2118-7BCA-8349-B357-78F9E601BEC9}"/>
                </a:ext>
              </a:extLst>
            </p:cNvPr>
            <p:cNvSpPr txBox="1"/>
            <p:nvPr/>
          </p:nvSpPr>
          <p:spPr>
            <a:xfrm>
              <a:off x="1792116" y="1590097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SciLifeLab</a:t>
              </a: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77B9B0-747C-244D-A2F1-A3D9622BAB0B}"/>
              </a:ext>
            </a:extLst>
          </p:cNvPr>
          <p:cNvSpPr/>
          <p:nvPr/>
        </p:nvSpPr>
        <p:spPr>
          <a:xfrm>
            <a:off x="1218463" y="5397397"/>
            <a:ext cx="3094535" cy="386060"/>
          </a:xfrm>
          <a:prstGeom prst="rect">
            <a:avLst/>
          </a:prstGeom>
          <a:noFill/>
          <a:ln w="50800">
            <a:solidFill>
              <a:srgbClr val="045C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AEBD1A-3B6F-3E4F-B7CB-EF9A4E876753}"/>
              </a:ext>
            </a:extLst>
          </p:cNvPr>
          <p:cNvGrpSpPr/>
          <p:nvPr/>
        </p:nvGrpSpPr>
        <p:grpSpPr>
          <a:xfrm>
            <a:off x="9136737" y="2005580"/>
            <a:ext cx="2365951" cy="3860353"/>
            <a:chOff x="9987288" y="3903061"/>
            <a:chExt cx="1305593" cy="232174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84B3435-59A3-A244-95FF-3219CB3AB22E}"/>
                </a:ext>
              </a:extLst>
            </p:cNvPr>
            <p:cNvGrpSpPr/>
            <p:nvPr/>
          </p:nvGrpSpPr>
          <p:grpSpPr>
            <a:xfrm>
              <a:off x="10226037" y="3903061"/>
              <a:ext cx="1043614" cy="2321746"/>
              <a:chOff x="3663675" y="0"/>
              <a:chExt cx="2957700" cy="658004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C0B7AA4-36BF-E241-B0A7-DB062A5750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 amt="70000"/>
              </a:blip>
              <a:srcRect l="33353" r="32935"/>
              <a:stretch/>
            </p:blipFill>
            <p:spPr>
              <a:xfrm>
                <a:off x="3663675" y="0"/>
                <a:ext cx="2957700" cy="6580047"/>
              </a:xfrm>
              <a:prstGeom prst="rect">
                <a:avLst/>
              </a:prstGeom>
            </p:spPr>
          </p:pic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1506E3E-3F63-2443-9876-CF98DC9B88E5}"/>
                  </a:ext>
                </a:extLst>
              </p:cNvPr>
              <p:cNvSpPr/>
              <p:nvPr/>
            </p:nvSpPr>
            <p:spPr>
              <a:xfrm>
                <a:off x="4200315" y="6083610"/>
                <a:ext cx="93945" cy="93945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21340F0-847D-664E-A589-65522B2AE097}"/>
                  </a:ext>
                </a:extLst>
              </p:cNvPr>
              <p:cNvSpPr/>
              <p:nvPr/>
            </p:nvSpPr>
            <p:spPr>
              <a:xfrm>
                <a:off x="3966709" y="5389468"/>
                <a:ext cx="93945" cy="93945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735CCA0-9A3B-6F4D-8552-BFA84761679C}"/>
                  </a:ext>
                </a:extLst>
              </p:cNvPr>
              <p:cNvSpPr/>
              <p:nvPr/>
            </p:nvSpPr>
            <p:spPr>
              <a:xfrm>
                <a:off x="5068602" y="4575183"/>
                <a:ext cx="93945" cy="93945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D5FBA8-13EB-7943-92CB-BA048DD43881}"/>
                  </a:ext>
                </a:extLst>
              </p:cNvPr>
              <p:cNvSpPr/>
              <p:nvPr/>
            </p:nvSpPr>
            <p:spPr>
              <a:xfrm>
                <a:off x="5149199" y="4720909"/>
                <a:ext cx="93945" cy="93945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C8172C3-C059-2248-B639-AB85E35C06F4}"/>
                  </a:ext>
                </a:extLst>
              </p:cNvPr>
              <p:cNvSpPr/>
              <p:nvPr/>
            </p:nvSpPr>
            <p:spPr>
              <a:xfrm>
                <a:off x="4693722" y="5061305"/>
                <a:ext cx="93945" cy="93945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8A0199B-1D24-5944-A5C5-EBB3432E40A3}"/>
                  </a:ext>
                </a:extLst>
              </p:cNvPr>
              <p:cNvSpPr/>
              <p:nvPr/>
            </p:nvSpPr>
            <p:spPr>
              <a:xfrm>
                <a:off x="5614794" y="2805341"/>
                <a:ext cx="93945" cy="93945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783BE7-C63E-054E-9384-094D32685C2D}"/>
                </a:ext>
              </a:extLst>
            </p:cNvPr>
            <p:cNvSpPr txBox="1"/>
            <p:nvPr/>
          </p:nvSpPr>
          <p:spPr>
            <a:xfrm>
              <a:off x="10901427" y="4831690"/>
              <a:ext cx="3914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Umeå</a:t>
              </a:r>
              <a:endParaRPr lang="en-GB" sz="6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EC656E-7439-784E-ADB3-861E3CFB2571}"/>
                </a:ext>
              </a:extLst>
            </p:cNvPr>
            <p:cNvSpPr txBox="1"/>
            <p:nvPr/>
          </p:nvSpPr>
          <p:spPr>
            <a:xfrm>
              <a:off x="10713412" y="5543559"/>
              <a:ext cx="54534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i="1" dirty="0">
                  <a:latin typeface="Arial" panose="020B0604020202020204" pitchFamily="34" charset="0"/>
                  <a:cs typeface="Arial" panose="020B0604020202020204" pitchFamily="34" charset="0"/>
                </a:rPr>
                <a:t>Stockholm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9B51CB-FF21-444B-982D-5237A4C4CF9F}"/>
                </a:ext>
              </a:extLst>
            </p:cNvPr>
            <p:cNvSpPr txBox="1"/>
            <p:nvPr/>
          </p:nvSpPr>
          <p:spPr>
            <a:xfrm>
              <a:off x="10669218" y="538670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i="1" dirty="0">
                  <a:latin typeface="Arial" panose="020B0604020202020204" pitchFamily="34" charset="0"/>
                  <a:cs typeface="Arial" panose="020B0604020202020204" pitchFamily="34" charset="0"/>
                </a:rPr>
                <a:t>Uppsala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A4D98C-3FD5-E046-996F-92A3C92099BE}"/>
                </a:ext>
              </a:extLst>
            </p:cNvPr>
            <p:cNvSpPr txBox="1"/>
            <p:nvPr/>
          </p:nvSpPr>
          <p:spPr>
            <a:xfrm>
              <a:off x="10545722" y="5649241"/>
              <a:ext cx="51809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i="1" dirty="0">
                  <a:latin typeface="Arial" panose="020B0604020202020204" pitchFamily="34" charset="0"/>
                  <a:cs typeface="Arial" panose="020B0604020202020204" pitchFamily="34" charset="0"/>
                </a:rPr>
                <a:t>Linköping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4E993F-0813-5544-B5F5-FC294E95A45A}"/>
                </a:ext>
              </a:extLst>
            </p:cNvPr>
            <p:cNvSpPr txBox="1"/>
            <p:nvPr/>
          </p:nvSpPr>
          <p:spPr>
            <a:xfrm>
              <a:off x="9987288" y="5804683"/>
              <a:ext cx="50687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Göteborg</a:t>
              </a:r>
              <a:endParaRPr lang="en-GB" sz="6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FBAEB9-A2E2-C34C-9E9D-B943C50948A9}"/>
                </a:ext>
              </a:extLst>
            </p:cNvPr>
            <p:cNvSpPr txBox="1"/>
            <p:nvPr/>
          </p:nvSpPr>
          <p:spPr>
            <a:xfrm>
              <a:off x="10272653" y="6084398"/>
              <a:ext cx="197438" cy="111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i="1" dirty="0">
                  <a:latin typeface="Arial" panose="020B0604020202020204" pitchFamily="34" charset="0"/>
                  <a:cs typeface="Arial" panose="020B0604020202020204" pitchFamily="34" charset="0"/>
                </a:rPr>
                <a:t>Lund</a:t>
              </a:r>
            </a:p>
          </p:txBody>
        </p:sp>
      </p:grpSp>
      <p:pic>
        <p:nvPicPr>
          <p:cNvPr id="36" name="Picture 35" descr="NBIS Staff">
            <a:extLst>
              <a:ext uri="{FF2B5EF4-FFF2-40B4-BE49-F238E27FC236}">
                <a16:creationId xmlns:a16="http://schemas.microsoft.com/office/drawing/2014/main" id="{340A3D75-627C-4F46-8392-95589967FBB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8709" y="1495520"/>
            <a:ext cx="4532237" cy="2130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FAF581CC-C934-724B-AA39-C721A029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950" y="4221758"/>
            <a:ext cx="1747217" cy="1644175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Staff at six different sites across Sweden with expertise in many different omics-related areas</a:t>
            </a:r>
          </a:p>
          <a:p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437C0B-BCAA-B243-9D67-3BB1EE658E85}"/>
              </a:ext>
            </a:extLst>
          </p:cNvPr>
          <p:cNvCxnSpPr/>
          <p:nvPr/>
        </p:nvCxnSpPr>
        <p:spPr>
          <a:xfrm flipV="1">
            <a:off x="8469625" y="3692617"/>
            <a:ext cx="2308962" cy="679687"/>
          </a:xfrm>
          <a:prstGeom prst="line">
            <a:avLst/>
          </a:prstGeom>
          <a:ln w="28575" cap="rnd"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F52271-3D90-494A-A4F7-D2635F6E5958}"/>
              </a:ext>
            </a:extLst>
          </p:cNvPr>
          <p:cNvCxnSpPr>
            <a:cxnSpLocks/>
          </p:cNvCxnSpPr>
          <p:nvPr/>
        </p:nvCxnSpPr>
        <p:spPr>
          <a:xfrm>
            <a:off x="8549921" y="5247013"/>
            <a:ext cx="1323746" cy="340285"/>
          </a:xfrm>
          <a:prstGeom prst="line">
            <a:avLst/>
          </a:prstGeom>
          <a:ln w="28575" cap="rnd">
            <a:prstDash val="sysDot"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C609C4-EF2B-8C4A-B2D4-3C250F84A120}"/>
              </a:ext>
            </a:extLst>
          </p:cNvPr>
          <p:cNvCxnSpPr>
            <a:cxnSpLocks/>
          </p:cNvCxnSpPr>
          <p:nvPr/>
        </p:nvCxnSpPr>
        <p:spPr>
          <a:xfrm>
            <a:off x="8601038" y="4684966"/>
            <a:ext cx="1837631" cy="22168"/>
          </a:xfrm>
          <a:prstGeom prst="line">
            <a:avLst/>
          </a:prstGeom>
          <a:ln w="28575" cap="rnd">
            <a:prstDash val="sysDot"/>
            <a:round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5B1EC4-2A3C-854A-AFBC-63D703470F04}"/>
              </a:ext>
            </a:extLst>
          </p:cNvPr>
          <p:cNvCxnSpPr>
            <a:cxnSpLocks/>
          </p:cNvCxnSpPr>
          <p:nvPr/>
        </p:nvCxnSpPr>
        <p:spPr>
          <a:xfrm>
            <a:off x="8523095" y="5123031"/>
            <a:ext cx="1202246" cy="65669"/>
          </a:xfrm>
          <a:prstGeom prst="line">
            <a:avLst/>
          </a:prstGeom>
          <a:ln w="28575" cap="rnd"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B48166-3BFB-294A-9BFF-C490BFABCB96}"/>
              </a:ext>
            </a:extLst>
          </p:cNvPr>
          <p:cNvCxnSpPr>
            <a:cxnSpLocks/>
          </p:cNvCxnSpPr>
          <p:nvPr/>
        </p:nvCxnSpPr>
        <p:spPr>
          <a:xfrm>
            <a:off x="8649567" y="4774724"/>
            <a:ext cx="1837631" cy="22168"/>
          </a:xfrm>
          <a:prstGeom prst="line">
            <a:avLst/>
          </a:prstGeom>
          <a:ln w="28575" cap="rnd"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97E876-6BFF-CF4E-80FB-8291F131BAB3}"/>
              </a:ext>
            </a:extLst>
          </p:cNvPr>
          <p:cNvCxnSpPr>
            <a:cxnSpLocks/>
          </p:cNvCxnSpPr>
          <p:nvPr/>
        </p:nvCxnSpPr>
        <p:spPr>
          <a:xfrm>
            <a:off x="8581451" y="4935079"/>
            <a:ext cx="1607136" cy="57763"/>
          </a:xfrm>
          <a:prstGeom prst="line">
            <a:avLst/>
          </a:prstGeom>
          <a:ln w="28575" cap="rnd"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0">
            <a:extLst>
              <a:ext uri="{FF2B5EF4-FFF2-40B4-BE49-F238E27FC236}">
                <a16:creationId xmlns:a16="http://schemas.microsoft.com/office/drawing/2014/main" id="{D297422B-CB9F-C245-A419-78CB89A40A7F}"/>
              </a:ext>
            </a:extLst>
          </p:cNvPr>
          <p:cNvSpPr/>
          <p:nvPr/>
        </p:nvSpPr>
        <p:spPr>
          <a:xfrm>
            <a:off x="1218463" y="1561267"/>
            <a:ext cx="3094535" cy="386060"/>
          </a:xfrm>
          <a:prstGeom prst="rect">
            <a:avLst/>
          </a:prstGeom>
          <a:noFill/>
          <a:ln w="50800">
            <a:solidFill>
              <a:srgbClr val="045C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A1B21DF-EBBD-3C44-B422-317332E3BD50}"/>
              </a:ext>
            </a:extLst>
          </p:cNvPr>
          <p:cNvSpPr/>
          <p:nvPr/>
        </p:nvSpPr>
        <p:spPr>
          <a:xfrm>
            <a:off x="11408186" y="6074228"/>
            <a:ext cx="751156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54567FE9-B3A6-F04A-8712-A975D94593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5269" y="6172028"/>
            <a:ext cx="2029037" cy="64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37" grpId="0" build="p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D77DA8-D2A7-064C-9B7D-D445ED4D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Teachers on this workshop are from NBIS and NGI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4D5496-A36F-8A4C-892B-59C7D47AD676}"/>
              </a:ext>
            </a:extLst>
          </p:cNvPr>
          <p:cNvGrpSpPr/>
          <p:nvPr/>
        </p:nvGrpSpPr>
        <p:grpSpPr>
          <a:xfrm>
            <a:off x="1752634" y="3010178"/>
            <a:ext cx="8696512" cy="1044181"/>
            <a:chOff x="2063562" y="2816619"/>
            <a:chExt cx="8696512" cy="1044181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A76970D6-570D-0A47-833C-DC2304891F9B}"/>
                </a:ext>
              </a:extLst>
            </p:cNvPr>
            <p:cNvSpPr/>
            <p:nvPr/>
          </p:nvSpPr>
          <p:spPr>
            <a:xfrm>
              <a:off x="8616279" y="2816619"/>
              <a:ext cx="2143795" cy="1044181"/>
            </a:xfrm>
            <a:prstGeom prst="rightArrow">
              <a:avLst/>
            </a:prstGeom>
            <a:solidFill>
              <a:srgbClr val="A7C94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</a:t>
              </a:r>
              <a:endParaRPr lang="sv-S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8754BB-4187-1848-B925-37E076FBE021}"/>
                </a:ext>
              </a:extLst>
            </p:cNvPr>
            <p:cNvSpPr/>
            <p:nvPr/>
          </p:nvSpPr>
          <p:spPr>
            <a:xfrm>
              <a:off x="3045980" y="3074890"/>
              <a:ext cx="1321828" cy="524652"/>
            </a:xfrm>
            <a:prstGeom prst="rect">
              <a:avLst/>
            </a:prstGeom>
            <a:solidFill>
              <a:srgbClr val="A7C947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  <a:b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0F14C7-06E0-CA48-8E63-124CC22E1C05}"/>
                </a:ext>
              </a:extLst>
            </p:cNvPr>
            <p:cNvSpPr/>
            <p:nvPr/>
          </p:nvSpPr>
          <p:spPr>
            <a:xfrm>
              <a:off x="4367808" y="3074890"/>
              <a:ext cx="1224136" cy="524652"/>
            </a:xfrm>
            <a:prstGeom prst="rect">
              <a:avLst/>
            </a:prstGeom>
            <a:solidFill>
              <a:srgbClr val="A7C947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Standard analyses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28A719-E48D-9547-ACDA-F8C8E393EB88}"/>
                </a:ext>
              </a:extLst>
            </p:cNvPr>
            <p:cNvSpPr/>
            <p:nvPr/>
          </p:nvSpPr>
          <p:spPr>
            <a:xfrm>
              <a:off x="5591944" y="3074890"/>
              <a:ext cx="3024336" cy="524652"/>
            </a:xfrm>
            <a:prstGeom prst="rect">
              <a:avLst/>
            </a:prstGeom>
            <a:solidFill>
              <a:srgbClr val="A7C947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Project-specific analyses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3CB812-7BDC-7E41-8698-CBF7EB36C316}"/>
                </a:ext>
              </a:extLst>
            </p:cNvPr>
            <p:cNvSpPr/>
            <p:nvPr/>
          </p:nvSpPr>
          <p:spPr>
            <a:xfrm>
              <a:off x="2063562" y="3074890"/>
              <a:ext cx="982418" cy="524652"/>
            </a:xfrm>
            <a:prstGeom prst="rect">
              <a:avLst/>
            </a:prstGeom>
            <a:solidFill>
              <a:srgbClr val="A7C947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design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19C5B0-FF42-4D48-8A56-DFAF9E1EB2C9}"/>
              </a:ext>
            </a:extLst>
          </p:cNvPr>
          <p:cNvGrpSpPr/>
          <p:nvPr/>
        </p:nvGrpSpPr>
        <p:grpSpPr>
          <a:xfrm>
            <a:off x="5281018" y="2251376"/>
            <a:ext cx="4639994" cy="651685"/>
            <a:chOff x="5591946" y="2057817"/>
            <a:chExt cx="4639994" cy="651685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7A52578C-9087-EF48-9C14-D3A3A894F531}"/>
                </a:ext>
              </a:extLst>
            </p:cNvPr>
            <p:cNvSpPr/>
            <p:nvPr/>
          </p:nvSpPr>
          <p:spPr>
            <a:xfrm rot="16200000">
              <a:off x="7761351" y="238913"/>
              <a:ext cx="301184" cy="4639994"/>
            </a:xfrm>
            <a:prstGeom prst="rightBrace">
              <a:avLst>
                <a:gd name="adj1" fmla="val 5022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0AE6A2B-40BA-794E-9BF0-C9592FF16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0886"/>
            <a:stretch/>
          </p:blipFill>
          <p:spPr>
            <a:xfrm>
              <a:off x="7503616" y="2057817"/>
              <a:ext cx="816653" cy="30118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53562D-5531-334C-8408-0101D418C57C}"/>
              </a:ext>
            </a:extLst>
          </p:cNvPr>
          <p:cNvGrpSpPr/>
          <p:nvPr/>
        </p:nvGrpSpPr>
        <p:grpSpPr>
          <a:xfrm>
            <a:off x="1774997" y="2251376"/>
            <a:ext cx="937691" cy="688426"/>
            <a:chOff x="2085925" y="2057817"/>
            <a:chExt cx="937691" cy="688426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D2169BD-45C6-2647-98A5-E5D9ADCB06ED}"/>
                </a:ext>
              </a:extLst>
            </p:cNvPr>
            <p:cNvSpPr/>
            <p:nvPr/>
          </p:nvSpPr>
          <p:spPr>
            <a:xfrm rot="16200000">
              <a:off x="2388679" y="2111305"/>
              <a:ext cx="332184" cy="937691"/>
            </a:xfrm>
            <a:prstGeom prst="rightBrace">
              <a:avLst>
                <a:gd name="adj1" fmla="val 5022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8D992F0-1129-204B-AD6B-B0347E6C60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0886"/>
            <a:stretch/>
          </p:blipFill>
          <p:spPr>
            <a:xfrm>
              <a:off x="2140864" y="2057817"/>
              <a:ext cx="816653" cy="301184"/>
            </a:xfrm>
            <a:prstGeom prst="rect">
              <a:avLst/>
            </a:prstGeom>
          </p:spPr>
        </p:pic>
      </p:grpSp>
      <p:sp>
        <p:nvSpPr>
          <p:cNvPr id="8" name="Right Brace 7">
            <a:extLst>
              <a:ext uri="{FF2B5EF4-FFF2-40B4-BE49-F238E27FC236}">
                <a16:creationId xmlns:a16="http://schemas.microsoft.com/office/drawing/2014/main" id="{EC1763E4-D169-D644-B9F1-9138D6D023DD}"/>
              </a:ext>
            </a:extLst>
          </p:cNvPr>
          <p:cNvSpPr/>
          <p:nvPr/>
        </p:nvSpPr>
        <p:spPr>
          <a:xfrm rot="5400000">
            <a:off x="3345841" y="2530720"/>
            <a:ext cx="332184" cy="3538166"/>
          </a:xfrm>
          <a:prstGeom prst="rightBrace">
            <a:avLst>
              <a:gd name="adj1" fmla="val 5022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Bild 10">
            <a:extLst>
              <a:ext uri="{FF2B5EF4-FFF2-40B4-BE49-F238E27FC236}">
                <a16:creationId xmlns:a16="http://schemas.microsoft.com/office/drawing/2014/main" id="{316394D5-FC98-F548-90D8-2B4E169D3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7612" y="4534636"/>
            <a:ext cx="2628642" cy="83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1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DBA3224D-F176-4C4C-982F-D1E97551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Workshop organizers </a:t>
            </a:r>
          </a:p>
        </p:txBody>
      </p:sp>
      <p:pic>
        <p:nvPicPr>
          <p:cNvPr id="1026" name="Picture 2" descr="Roy Francis | NBIS expert">
            <a:extLst>
              <a:ext uri="{FF2B5EF4-FFF2-40B4-BE49-F238E27FC236}">
                <a16:creationId xmlns:a16="http://schemas.microsoft.com/office/drawing/2014/main" id="{EDB1F5C9-381D-A140-B4D1-6C2573A5DA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objekt 4" descr="En bild som visar person, leende&#10;&#10;Automatiskt genererad beskrivning">
            <a:extLst>
              <a:ext uri="{FF2B5EF4-FFF2-40B4-BE49-F238E27FC236}">
                <a16:creationId xmlns:a16="http://schemas.microsoft.com/office/drawing/2014/main" id="{D82D26F7-64C1-5745-BF26-3BB1F8B997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5" t="129" r="6483" b="12869"/>
          <a:stretch/>
        </p:blipFill>
        <p:spPr>
          <a:xfrm>
            <a:off x="5069205" y="1905000"/>
            <a:ext cx="2415540" cy="2721510"/>
          </a:xfrm>
          <a:prstGeom prst="rect">
            <a:avLst/>
          </a:prstGeom>
        </p:spPr>
      </p:pic>
      <p:pic>
        <p:nvPicPr>
          <p:cNvPr id="1028" name="Picture 4" descr="Martin Dahlö">
            <a:extLst>
              <a:ext uri="{FF2B5EF4-FFF2-40B4-BE49-F238E27FC236}">
                <a16:creationId xmlns:a16="http://schemas.microsoft.com/office/drawing/2014/main" id="{B37A4D51-6E43-AF4A-818C-B985E48E2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197100"/>
            <a:ext cx="1905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5DEE3E39-49E5-4143-B9EF-A22A6DAE6DDA}"/>
              </a:ext>
            </a:extLst>
          </p:cNvPr>
          <p:cNvSpPr txBox="1"/>
          <p:nvPr/>
        </p:nvSpPr>
        <p:spPr>
          <a:xfrm>
            <a:off x="2069607" y="527708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Roy Francis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9817284-BDCA-8341-8DC2-0BF86F4C6198}"/>
              </a:ext>
            </a:extLst>
          </p:cNvPr>
          <p:cNvSpPr txBox="1"/>
          <p:nvPr/>
        </p:nvSpPr>
        <p:spPr>
          <a:xfrm>
            <a:off x="5466496" y="5277088"/>
            <a:ext cx="162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Malin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Larsson	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B37B6094-44E0-6748-B1BB-DED9F0EE6355}"/>
              </a:ext>
            </a:extLst>
          </p:cNvPr>
          <p:cNvSpPr txBox="1"/>
          <p:nvPr/>
        </p:nvSpPr>
        <p:spPr>
          <a:xfrm>
            <a:off x="8492892" y="527708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Martin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Dahlö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44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45882F-EE5B-B94C-B27C-4688A921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•"/>
            </a:pPr>
            <a:r>
              <a:rPr lang="en-US" sz="2000" b="1" dirty="0"/>
              <a:t>Drop-in sessions </a:t>
            </a:r>
            <a:r>
              <a:rPr lang="en-US" sz="2000" dirty="0"/>
              <a:t>every week @ all 6 sites</a:t>
            </a:r>
          </a:p>
          <a:p>
            <a:pPr marL="800100" lvl="1" indent="-342900">
              <a:buFontTx/>
              <a:buChar char="•"/>
            </a:pPr>
            <a:r>
              <a:rPr lang="en-US" sz="1600" dirty="0"/>
              <a:t>Online (Zoom) Tuesdays at 14.00, for free</a:t>
            </a:r>
            <a:br>
              <a:rPr lang="en-US" sz="1600" i="1" dirty="0"/>
            </a:br>
            <a:endParaRPr lang="en-US" sz="1600" dirty="0"/>
          </a:p>
          <a:p>
            <a:pPr marL="342900" indent="-342900">
              <a:buFontTx/>
              <a:buChar char="•"/>
            </a:pPr>
            <a:r>
              <a:rPr lang="en-US" sz="2000" dirty="0"/>
              <a:t>Study design and project </a:t>
            </a:r>
            <a:r>
              <a:rPr lang="en-US" sz="2000" b="1" dirty="0"/>
              <a:t>consultation</a:t>
            </a:r>
          </a:p>
          <a:p>
            <a:pPr marL="800100" lvl="1" indent="-342900">
              <a:buFontTx/>
              <a:buChar char="•"/>
            </a:pPr>
            <a:r>
              <a:rPr lang="en-US" sz="1600" dirty="0"/>
              <a:t>Three hours per project, for free</a:t>
            </a:r>
            <a:br>
              <a:rPr lang="en-US" sz="1600" dirty="0"/>
            </a:br>
            <a:endParaRPr lang="en-US" sz="1600" dirty="0"/>
          </a:p>
          <a:p>
            <a:pPr marL="342900" indent="-342900">
              <a:buFontTx/>
              <a:buChar char="•"/>
            </a:pPr>
            <a:r>
              <a:rPr lang="en-US" sz="2000" dirty="0"/>
              <a:t>Fee-for-service </a:t>
            </a:r>
            <a:r>
              <a:rPr lang="en-US" b="1" dirty="0"/>
              <a:t>s</a:t>
            </a:r>
            <a:r>
              <a:rPr lang="en-US" sz="2000" b="1" dirty="0"/>
              <a:t>upport</a:t>
            </a:r>
          </a:p>
          <a:p>
            <a:pPr marL="800100" lvl="1" indent="-342900">
              <a:buFontTx/>
              <a:buChar char="•"/>
            </a:pPr>
            <a:r>
              <a:rPr lang="en-US" sz="1600" dirty="0"/>
              <a:t>User fee 800 SEK per hour, however many hours you may need</a:t>
            </a:r>
          </a:p>
          <a:p>
            <a:pPr marL="800100" lvl="1" indent="-342900">
              <a:buFontTx/>
              <a:buChar char="•"/>
            </a:pPr>
            <a:r>
              <a:rPr lang="en-US" sz="1600" dirty="0"/>
              <a:t>No selection process, all project are welcome</a:t>
            </a:r>
            <a:br>
              <a:rPr lang="en-US" sz="1600" dirty="0"/>
            </a:br>
            <a:endParaRPr lang="en-US" sz="2000" dirty="0"/>
          </a:p>
          <a:p>
            <a:pPr marL="342900" indent="-342900">
              <a:buFontTx/>
              <a:buChar char="•"/>
            </a:pPr>
            <a:r>
              <a:rPr lang="en-US" dirty="0"/>
              <a:t>Long-term </a:t>
            </a:r>
            <a:r>
              <a:rPr lang="en-US" b="1" dirty="0"/>
              <a:t>s</a:t>
            </a:r>
            <a:r>
              <a:rPr lang="en-US" sz="2000" b="1" dirty="0"/>
              <a:t>upport</a:t>
            </a:r>
          </a:p>
          <a:p>
            <a:pPr marL="800100" lvl="1" indent="-342900">
              <a:buFontTx/>
              <a:buChar char="•"/>
            </a:pPr>
            <a:r>
              <a:rPr lang="en-US" sz="1600" dirty="0"/>
              <a:t>Selection process based on scientific peer-review</a:t>
            </a:r>
          </a:p>
          <a:p>
            <a:pPr marL="800100" lvl="1" indent="-342900">
              <a:buFontTx/>
              <a:buChar char="•"/>
            </a:pPr>
            <a:r>
              <a:rPr lang="en-US" sz="1600" dirty="0"/>
              <a:t>A total of 500 hours, for free</a:t>
            </a:r>
            <a:br>
              <a:rPr lang="en-US" sz="1600" dirty="0"/>
            </a:br>
            <a:endParaRPr lang="en-US" sz="2000" dirty="0"/>
          </a:p>
          <a:p>
            <a:pPr marL="342900" indent="-342900">
              <a:buFontTx/>
              <a:buChar char="•"/>
            </a:pPr>
            <a:r>
              <a:rPr lang="en-US" sz="2000" b="1" dirty="0"/>
              <a:t>Partner Projects</a:t>
            </a:r>
          </a:p>
          <a:p>
            <a:pPr marL="800100" lvl="1" indent="-342900">
              <a:buFontTx/>
              <a:buChar char="•"/>
            </a:pPr>
            <a:r>
              <a:rPr lang="en-US" sz="1600" dirty="0"/>
              <a:t>Full-cost model: utilize and pay for 50% of one NBIS FTE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0BE02C-FBBA-1E40-84DF-5714AA0B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NBIS Bioinformatic Support</a:t>
            </a:r>
          </a:p>
        </p:txBody>
      </p:sp>
    </p:spTree>
    <p:extLst>
      <p:ext uri="{BB962C8B-B14F-4D97-AF65-F5344CB8AC3E}">
        <p14:creationId xmlns:p14="http://schemas.microsoft.com/office/powerpoint/2010/main" val="376542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FA1570-0EFF-2C48-BBDB-C61ADFAE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Some example NBIS courses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Introduction to bioinformatics using NGS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Bulk and single-cell RNA-seq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Python and R programming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Tools for reproducible research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Omics integration and systems biology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Biostatistics and machine learning</a:t>
            </a:r>
          </a:p>
          <a:p>
            <a:endParaRPr lang="en-US" sz="2000" dirty="0"/>
          </a:p>
          <a:p>
            <a:r>
              <a:rPr lang="en-US" sz="2000" dirty="0"/>
              <a:t>Check out our training catalogue</a:t>
            </a:r>
            <a:r>
              <a:rPr lang="en-US" dirty="0"/>
              <a:t>: </a:t>
            </a:r>
          </a:p>
          <a:p>
            <a:r>
              <a:rPr lang="en-US" dirty="0">
                <a:hlinkClick r:id="rId2"/>
              </a:rPr>
              <a:t>https://uppsala.instructure.com/courses/48087/pages/nbis-training-catalogue</a:t>
            </a:r>
            <a:endParaRPr lang="en-US" dirty="0"/>
          </a:p>
          <a:p>
            <a:endParaRPr lang="en-SE" sz="2000" dirty="0">
              <a:solidFill>
                <a:srgbClr val="045C64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9BB356-E7F1-1C42-946C-740E0BC0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NBIS Training</a:t>
            </a:r>
          </a:p>
        </p:txBody>
      </p:sp>
    </p:spTree>
    <p:extLst>
      <p:ext uri="{BB962C8B-B14F-4D97-AF65-F5344CB8AC3E}">
        <p14:creationId xmlns:p14="http://schemas.microsoft.com/office/powerpoint/2010/main" val="216701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5E6D3344-626D-404C-89BC-8D6B12E5F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More information about NBIS on Friday!</a:t>
            </a:r>
          </a:p>
        </p:txBody>
      </p:sp>
    </p:spTree>
    <p:extLst>
      <p:ext uri="{BB962C8B-B14F-4D97-AF65-F5344CB8AC3E}">
        <p14:creationId xmlns:p14="http://schemas.microsoft.com/office/powerpoint/2010/main" val="245054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167827F-EC78-864A-9C8F-2E74AFFE8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Practical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99846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C839E2EE-38FA-9A4C-823E-E9E16C44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953" y="1982365"/>
            <a:ext cx="9790476" cy="42224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Live in zoom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Please have camera on during lectures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Have sound muted (except when asking questions)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Tuesday 13:15 – 15:15: We will watch a pre-recorded video. Questions can be asked in the main zoom window at 15:15.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A058BB4D-2A4B-9440-870E-3534FB01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Lectures</a:t>
            </a:r>
          </a:p>
        </p:txBody>
      </p:sp>
    </p:spTree>
    <p:extLst>
      <p:ext uri="{BB962C8B-B14F-4D97-AF65-F5344CB8AC3E}">
        <p14:creationId xmlns:p14="http://schemas.microsoft.com/office/powerpoint/2010/main" val="3321144600"/>
      </p:ext>
    </p:extLst>
  </p:cSld>
  <p:clrMapOvr>
    <a:masterClrMapping/>
  </p:clrMapOvr>
</p:sld>
</file>

<file path=ppt/theme/theme1.xml><?xml version="1.0" encoding="utf-8"?>
<a:theme xmlns:a="http://schemas.openxmlformats.org/drawingml/2006/main" name="SciLifeLab PPT_ligh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 cap="rnd">
          <a:round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449</Words>
  <Application>Microsoft Macintosh PowerPoint</Application>
  <PresentationFormat>Bredbild</PresentationFormat>
  <Paragraphs>75</Paragraphs>
  <Slides>12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5" baseType="lpstr">
      <vt:lpstr>Arial</vt:lpstr>
      <vt:lpstr>Calibri</vt:lpstr>
      <vt:lpstr>SciLifeLab PPT_light</vt:lpstr>
      <vt:lpstr>Introduction to Bioinformatics using NGS data</vt:lpstr>
      <vt:lpstr>SciLifeLab, NBIS and NGI</vt:lpstr>
      <vt:lpstr>Teachers on this workshop are from NBIS and NGI</vt:lpstr>
      <vt:lpstr>Workshop organizers </vt:lpstr>
      <vt:lpstr>NBIS Bioinformatic Support</vt:lpstr>
      <vt:lpstr>NBIS Training</vt:lpstr>
      <vt:lpstr>More information about NBIS on Friday!</vt:lpstr>
      <vt:lpstr>Practical information</vt:lpstr>
      <vt:lpstr>Lectures</vt:lpstr>
      <vt:lpstr>Labs</vt:lpstr>
      <vt:lpstr>Open session on Friday afternoon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Nedler</dc:creator>
  <cp:lastModifiedBy>Malin Larsson</cp:lastModifiedBy>
  <cp:revision>218</cp:revision>
  <dcterms:created xsi:type="dcterms:W3CDTF">2020-04-23T10:16:21Z</dcterms:created>
  <dcterms:modified xsi:type="dcterms:W3CDTF">2022-03-25T10:26:22Z</dcterms:modified>
</cp:coreProperties>
</file>