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5" r:id="rId4"/>
    <p:sldId id="258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9A0-F9C5-444E-AFA2-7F6F6B24A88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186-02CE-B547-AFE4-1FDE9E88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8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9A0-F9C5-444E-AFA2-7F6F6B24A88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186-02CE-B547-AFE4-1FDE9E88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8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9A0-F9C5-444E-AFA2-7F6F6B24A88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186-02CE-B547-AFE4-1FDE9E88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9A0-F9C5-444E-AFA2-7F6F6B24A88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186-02CE-B547-AFE4-1FDE9E88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0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9A0-F9C5-444E-AFA2-7F6F6B24A88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186-02CE-B547-AFE4-1FDE9E88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1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9A0-F9C5-444E-AFA2-7F6F6B24A88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186-02CE-B547-AFE4-1FDE9E88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0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9A0-F9C5-444E-AFA2-7F6F6B24A88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186-02CE-B547-AFE4-1FDE9E88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5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9A0-F9C5-444E-AFA2-7F6F6B24A88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186-02CE-B547-AFE4-1FDE9E88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6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9A0-F9C5-444E-AFA2-7F6F6B24A88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186-02CE-B547-AFE4-1FDE9E88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4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9A0-F9C5-444E-AFA2-7F6F6B24A88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186-02CE-B547-AFE4-1FDE9E88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6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9A0-F9C5-444E-AFA2-7F6F6B24A88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186-02CE-B547-AFE4-1FDE9E88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9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859A0-F9C5-444E-AFA2-7F6F6B24A88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2186-02CE-B547-AFE4-1FDE9E88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4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NGS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discussion</a:t>
            </a:r>
          </a:p>
        </p:txBody>
      </p:sp>
    </p:spTree>
    <p:extLst>
      <p:ext uri="{BB962C8B-B14F-4D97-AF65-F5344CB8AC3E}">
        <p14:creationId xmlns:p14="http://schemas.microsoft.com/office/powerpoint/2010/main" val="171494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23"/>
            <a:ext cx="8229600" cy="735483"/>
          </a:xfrm>
        </p:spPr>
        <p:txBody>
          <a:bodyPr>
            <a:normAutofit fontScale="90000"/>
          </a:bodyPr>
          <a:lstStyle/>
          <a:p>
            <a:r>
              <a:rPr lang="en-US" dirty="0"/>
              <a:t>IGV</a:t>
            </a:r>
          </a:p>
        </p:txBody>
      </p:sp>
      <p:pic>
        <p:nvPicPr>
          <p:cNvPr id="6" name="Picture 5" descr="IGV_L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933"/>
            <a:ext cx="9144000" cy="51535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31750" y="5766961"/>
            <a:ext cx="7070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Read length?</a:t>
            </a:r>
          </a:p>
          <a:p>
            <a:r>
              <a:rPr lang="en-US" dirty="0"/>
              <a:t>Do we have decent coverage across the variant position?</a:t>
            </a:r>
          </a:p>
          <a:p>
            <a:r>
              <a:rPr lang="en-US" dirty="0"/>
              <a:t>Homozygotes/heterozygotes? </a:t>
            </a:r>
          </a:p>
          <a:p>
            <a:r>
              <a:rPr lang="en-US" dirty="0"/>
              <a:t>Who can drink milk?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93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23"/>
            <a:ext cx="8229600" cy="735483"/>
          </a:xfrm>
        </p:spPr>
        <p:txBody>
          <a:bodyPr>
            <a:normAutofit fontScale="90000"/>
          </a:bodyPr>
          <a:lstStyle/>
          <a:p>
            <a:r>
              <a:rPr lang="en-US" dirty="0"/>
              <a:t>IGV</a:t>
            </a:r>
          </a:p>
        </p:txBody>
      </p:sp>
      <p:pic>
        <p:nvPicPr>
          <p:cNvPr id="6" name="Picture 5" descr="IGV_L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933"/>
            <a:ext cx="9144000" cy="515352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511779" y="1890369"/>
            <a:ext cx="938032" cy="3428077"/>
            <a:chOff x="3511779" y="1890369"/>
            <a:chExt cx="938032" cy="3428077"/>
          </a:xfrm>
        </p:grpSpPr>
        <p:pic>
          <p:nvPicPr>
            <p:cNvPr id="8" name="Picture 7" descr="Screen Shot 2018-09-05 at 15.21.1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1779" y="1890369"/>
              <a:ext cx="747804" cy="1024550"/>
            </a:xfrm>
            <a:prstGeom prst="rect">
              <a:avLst/>
            </a:prstGeom>
          </p:spPr>
        </p:pic>
        <p:pic>
          <p:nvPicPr>
            <p:cNvPr id="9" name="Picture 8" descr="Screen Shot 2018-09-05 at 15.21.1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1779" y="3067319"/>
              <a:ext cx="747804" cy="1024550"/>
            </a:xfrm>
            <a:prstGeom prst="rect">
              <a:avLst/>
            </a:prstGeom>
          </p:spPr>
        </p:pic>
        <p:pic>
          <p:nvPicPr>
            <p:cNvPr id="11" name="Picture 10" descr="Screen Shot 2018-09-05 at 15.21.1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1779" y="4293896"/>
              <a:ext cx="747804" cy="1024550"/>
            </a:xfrm>
            <a:prstGeom prst="rect">
              <a:avLst/>
            </a:prstGeom>
          </p:spPr>
        </p:pic>
        <p:sp>
          <p:nvSpPr>
            <p:cNvPr id="10" name="Multiply 9"/>
            <p:cNvSpPr/>
            <p:nvPr/>
          </p:nvSpPr>
          <p:spPr>
            <a:xfrm>
              <a:off x="3511779" y="4337186"/>
              <a:ext cx="938032" cy="98126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275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Vcf</a:t>
            </a:r>
            <a:r>
              <a:rPr lang="en-US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81" y="1600200"/>
            <a:ext cx="8831923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/>
              <a:t>Descriptions of each field can be found in the header section (lines starting with '#')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de-DE" sz="1600" dirty="0">
                <a:solidFill>
                  <a:srgbClr val="008000"/>
                </a:solidFill>
              </a:rPr>
              <a:t>CHROM  POS     ID      REF     ALT     QUAL    FILTER  </a:t>
            </a:r>
            <a:r>
              <a:rPr lang="de-DE" sz="1600" dirty="0"/>
              <a:t>INFO    FORMAT  </a:t>
            </a:r>
            <a:r>
              <a:rPr lang="de-DE" sz="1600" dirty="0">
                <a:solidFill>
                  <a:srgbClr val="FF0000"/>
                </a:solidFill>
              </a:rPr>
              <a:t>HG00097 HG00100 HG00101</a:t>
            </a:r>
          </a:p>
          <a:p>
            <a:pPr marL="457200" lvl="1" indent="0">
              <a:buNone/>
            </a:pPr>
            <a:r>
              <a:rPr lang="de-DE" sz="1600" dirty="0">
                <a:solidFill>
                  <a:srgbClr val="008000"/>
                </a:solidFill>
              </a:rPr>
              <a:t>2       136608646   .       G       A        628.02  PASS    </a:t>
            </a:r>
            <a:r>
              <a:rPr lang="de-DE" sz="1600" dirty="0"/>
              <a:t>AC=3;AF=0.500;AN=6;BaseQRankSum=-3.410e-01;ClippingRankSum=0.00;DP=38;ExcessHet=1.5490;FS=3.211;MLEAC=3;MLEAF=0.500;MQ=60.00;MQRankSum=0.00;QD=20.26;ReadPosRankSum=-3.970e-01;SOR=1.037;set=</a:t>
            </a:r>
            <a:r>
              <a:rPr lang="de-DE" sz="1600" dirty="0" err="1"/>
              <a:t>snp</a:t>
            </a:r>
            <a:r>
              <a:rPr lang="de-DE" sz="1600" dirty="0"/>
              <a:t>        </a:t>
            </a:r>
          </a:p>
          <a:p>
            <a:pPr marL="457200" lvl="1" indent="0">
              <a:buNone/>
            </a:pPr>
            <a:r>
              <a:rPr lang="de-DE" sz="1600" dirty="0">
                <a:solidFill>
                  <a:srgbClr val="0000FF"/>
                </a:solidFill>
              </a:rPr>
              <a:t>GT</a:t>
            </a:r>
            <a:r>
              <a:rPr lang="de-DE" sz="1600" dirty="0"/>
              <a:t>:AD:DP:GQ:PL  </a:t>
            </a:r>
            <a:r>
              <a:rPr lang="de-DE" sz="1600" dirty="0">
                <a:solidFill>
                  <a:srgbClr val="0000FF"/>
                </a:solidFill>
              </a:rPr>
              <a:t>1/1</a:t>
            </a:r>
            <a:r>
              <a:rPr lang="de-DE" sz="1600" dirty="0">
                <a:solidFill>
                  <a:srgbClr val="FF0000"/>
                </a:solidFill>
              </a:rPr>
              <a:t>:0,9:9:27:316,27,0       </a:t>
            </a:r>
            <a:r>
              <a:rPr lang="de-DE" sz="1600" dirty="0">
                <a:solidFill>
                  <a:srgbClr val="0000FF"/>
                </a:solidFill>
              </a:rPr>
              <a:t>0/1</a:t>
            </a:r>
            <a:r>
              <a:rPr lang="de-DE" sz="1600" dirty="0">
                <a:solidFill>
                  <a:srgbClr val="FF0000"/>
                </a:solidFill>
              </a:rPr>
              <a:t>:11,11:22:99:348,0,382        </a:t>
            </a:r>
            <a:r>
              <a:rPr lang="de-DE" sz="1600" dirty="0">
                <a:solidFill>
                  <a:srgbClr val="0000FF"/>
                </a:solidFill>
              </a:rPr>
              <a:t>0/0</a:t>
            </a:r>
            <a:r>
              <a:rPr lang="de-DE" sz="1600" dirty="0">
                <a:solidFill>
                  <a:srgbClr val="FF0000"/>
                </a:solidFill>
              </a:rPr>
              <a:t>:7,0:7:21:0,21,223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86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93"/>
            <a:ext cx="8229600" cy="1143000"/>
          </a:xfrm>
        </p:spPr>
        <p:txBody>
          <a:bodyPr/>
          <a:lstStyle/>
          <a:p>
            <a:r>
              <a:rPr lang="en-US" dirty="0"/>
              <a:t>UCSC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067"/>
            <a:ext cx="8229600" cy="766369"/>
          </a:xfrm>
        </p:spPr>
        <p:txBody>
          <a:bodyPr>
            <a:normAutofit/>
          </a:bodyPr>
          <a:lstStyle/>
          <a:p>
            <a:r>
              <a:rPr lang="en-US" sz="1800" dirty="0"/>
              <a:t>Most species have the G allele, however squirrels and naked mole rat apparently have the A allele</a:t>
            </a:r>
          </a:p>
        </p:txBody>
      </p:sp>
      <p:pic>
        <p:nvPicPr>
          <p:cNvPr id="4" name="Picture 3" descr="Screen Shot 2018-09-05 at 16.16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38" y="1796143"/>
            <a:ext cx="6284048" cy="47663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13218" y="4881931"/>
            <a:ext cx="280402" cy="182247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4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MarkDuplicates</a:t>
            </a:r>
            <a:r>
              <a:rPr lang="en-US" sz="2400" dirty="0"/>
              <a:t>: 588 duplicate reads</a:t>
            </a:r>
          </a:p>
          <a:p>
            <a:r>
              <a:rPr lang="en-US" sz="2400" dirty="0"/>
              <a:t>697 of the 711 variants passed the filters</a:t>
            </a:r>
          </a:p>
          <a:p>
            <a:r>
              <a:rPr lang="en-US" sz="2400" dirty="0"/>
              <a:t>108 variants are </a:t>
            </a:r>
            <a:r>
              <a:rPr lang="en-US" sz="2400" dirty="0" err="1"/>
              <a:t>indels</a:t>
            </a:r>
            <a:r>
              <a:rPr lang="en-US" sz="2400" dirty="0"/>
              <a:t> (use: --keep-only-</a:t>
            </a:r>
            <a:r>
              <a:rPr lang="en-US" sz="2400" dirty="0" err="1"/>
              <a:t>indels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734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Warnings are common, </a:t>
            </a:r>
            <a:r>
              <a:rPr lang="en-US" dirty="0" err="1"/>
              <a:t>google</a:t>
            </a:r>
            <a:r>
              <a:rPr lang="en-US" dirty="0"/>
              <a:t> them if you are not sure what they mean</a:t>
            </a:r>
          </a:p>
          <a:p>
            <a:pPr lvl="1"/>
            <a:r>
              <a:rPr lang="en-US" dirty="0" err="1"/>
              <a:t>JointGenotyping</a:t>
            </a:r>
            <a:r>
              <a:rPr lang="en-US" dirty="0"/>
              <a:t>: Some filters require heterozygote variants </a:t>
            </a:r>
          </a:p>
          <a:p>
            <a:pPr lvl="1"/>
            <a:r>
              <a:rPr lang="en-US" dirty="0"/>
              <a:t>You probably got a warning that optical duplicates were not discovered. This is because the read names are not properly formatted to be able to do this</a:t>
            </a:r>
          </a:p>
          <a:p>
            <a:pPr lvl="1"/>
            <a:r>
              <a:rPr lang="en-US" dirty="0" err="1"/>
              <a:t>Annovar</a:t>
            </a:r>
            <a:r>
              <a:rPr lang="en-US" dirty="0"/>
              <a:t>: “1 invalid alternative alleles found in input file” (it is a '*', which is a symbol used by </a:t>
            </a:r>
            <a:r>
              <a:rPr lang="en-US" dirty="0" err="1"/>
              <a:t>JointGenotyping</a:t>
            </a:r>
            <a:r>
              <a:rPr lang="en-US" dirty="0"/>
              <a:t> when some samples have a SNP and others have an </a:t>
            </a:r>
            <a:r>
              <a:rPr lang="en-US" dirty="0" err="1"/>
              <a:t>indel</a:t>
            </a:r>
            <a:r>
              <a:rPr lang="en-US" dirty="0"/>
              <a:t> covering that site. 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8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272</Words>
  <Application>Microsoft Macintosh PowerPoint</Application>
  <PresentationFormat>Bildspel på skärmen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NGS workflow</vt:lpstr>
      <vt:lpstr>IGV</vt:lpstr>
      <vt:lpstr>IGV</vt:lpstr>
      <vt:lpstr>Vcf files</vt:lpstr>
      <vt:lpstr>UCSC</vt:lpstr>
      <vt:lpstr>Questions</vt:lpstr>
      <vt:lpstr>Warnings</vt:lpstr>
    </vt:vector>
  </TitlesOfParts>
  <Company>SciLifeLab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NGS workflow</dc:title>
  <dc:creator>Diana Ekman</dc:creator>
  <cp:lastModifiedBy>Malin Larsson</cp:lastModifiedBy>
  <cp:revision>33</cp:revision>
  <dcterms:created xsi:type="dcterms:W3CDTF">2018-09-05T12:01:21Z</dcterms:created>
  <dcterms:modified xsi:type="dcterms:W3CDTF">2020-10-15T06:06:24Z</dcterms:modified>
</cp:coreProperties>
</file>