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0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59A0-F9C5-444E-AFA2-7F6F6B24A88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186-02CE-B547-AFE4-1FDE9E88D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NGS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"/>
            <a:ext cx="8229600" cy="1143000"/>
          </a:xfrm>
        </p:spPr>
        <p:txBody>
          <a:bodyPr/>
          <a:lstStyle/>
          <a:p>
            <a:r>
              <a:rPr lang="en-US" dirty="0" err="1" smtClean="0"/>
              <a:t>Annovar</a:t>
            </a:r>
            <a:r>
              <a:rPr lang="en-US" dirty="0" smtClean="0"/>
              <a:t> and gene information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4115"/>
              </p:ext>
            </p:extLst>
          </p:nvPr>
        </p:nvGraphicFramePr>
        <p:xfrm>
          <a:off x="210984" y="1077489"/>
          <a:ext cx="876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20"/>
                <a:gridCol w="873183"/>
                <a:gridCol w="938032"/>
                <a:gridCol w="303056"/>
                <a:gridCol w="360781"/>
                <a:gridCol w="717399"/>
                <a:gridCol w="632649"/>
                <a:gridCol w="336488"/>
                <a:gridCol w="421266"/>
                <a:gridCol w="382968"/>
                <a:gridCol w="868061"/>
                <a:gridCol w="840662"/>
                <a:gridCol w="808150"/>
                <a:gridCol w="89889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Chr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GeneD</a:t>
                      </a:r>
                      <a:r>
                        <a:rPr lang="en-US" sz="1000" dirty="0" smtClean="0"/>
                        <a:t>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ExonicFunc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AAchange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snp138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1000g2015aug_all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1000g2015aug_eur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100g2015aug_afr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136608646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136608646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intronic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MCM6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rs4988235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0984" y="2652458"/>
            <a:ext cx="8933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variant site is within an intron of MCM6, </a:t>
            </a:r>
          </a:p>
          <a:p>
            <a:r>
              <a:rPr lang="en-US" dirty="0"/>
              <a:t>	</a:t>
            </a:r>
            <a:r>
              <a:rPr lang="en-US" dirty="0" smtClean="0"/>
              <a:t>but acts as an enhancer of the neighboring gene LCT (according to </a:t>
            </a:r>
            <a:r>
              <a:rPr lang="en-US" dirty="0" err="1" smtClean="0"/>
              <a:t>Mattar</a:t>
            </a:r>
            <a:r>
              <a:rPr lang="en-US" dirty="0" smtClean="0"/>
              <a:t>, et. al., 2012)</a:t>
            </a:r>
          </a:p>
          <a:p>
            <a:endParaRPr lang="en-US" dirty="0"/>
          </a:p>
          <a:p>
            <a:r>
              <a:rPr lang="en-US" dirty="0" smtClean="0"/>
              <a:t>It is common to look for variants in exons first, there are 7 </a:t>
            </a:r>
            <a:r>
              <a:rPr lang="en-US" dirty="0" err="1" smtClean="0"/>
              <a:t>exonic</a:t>
            </a:r>
            <a:r>
              <a:rPr lang="en-US" dirty="0" smtClean="0"/>
              <a:t> variants in LCT in these samples: “cat my_annovar.hg19_multianno.txt | </a:t>
            </a:r>
            <a:r>
              <a:rPr lang="en-US" dirty="0" err="1" smtClean="0"/>
              <a:t>grep</a:t>
            </a:r>
            <a:r>
              <a:rPr lang="en-US" dirty="0" smtClean="0"/>
              <a:t> LCT | </a:t>
            </a: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exonic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"/>
            <a:ext cx="8229600" cy="1143000"/>
          </a:xfrm>
        </p:spPr>
        <p:txBody>
          <a:bodyPr/>
          <a:lstStyle/>
          <a:p>
            <a:r>
              <a:rPr lang="en-US" dirty="0" err="1" smtClean="0"/>
              <a:t>Annovar</a:t>
            </a:r>
            <a:r>
              <a:rPr lang="en-US" dirty="0" smtClean="0"/>
              <a:t> and allele frequency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911038"/>
              </p:ext>
            </p:extLst>
          </p:nvPr>
        </p:nvGraphicFramePr>
        <p:xfrm>
          <a:off x="210984" y="947005"/>
          <a:ext cx="876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20"/>
                <a:gridCol w="873183"/>
                <a:gridCol w="938032"/>
                <a:gridCol w="303056"/>
                <a:gridCol w="360781"/>
                <a:gridCol w="717399"/>
                <a:gridCol w="632649"/>
                <a:gridCol w="336488"/>
                <a:gridCol w="421266"/>
                <a:gridCol w="382968"/>
                <a:gridCol w="868061"/>
                <a:gridCol w="840662"/>
                <a:gridCol w="808150"/>
                <a:gridCol w="89889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Chr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GeneD</a:t>
                      </a:r>
                      <a:r>
                        <a:rPr lang="en-US" sz="1000" dirty="0" smtClean="0"/>
                        <a:t>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ExonicFunc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AAchange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snp138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1000g2015aug_all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1000g2015aug_eur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100g2015aug_afr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136608646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136608646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intronic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MCM6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rs4988235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Shot 2018-09-05 at 14.53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78" y="1952845"/>
            <a:ext cx="3001819" cy="4846473"/>
          </a:xfrm>
          <a:prstGeom prst="rect">
            <a:avLst/>
          </a:prstGeom>
        </p:spPr>
      </p:pic>
      <p:pic>
        <p:nvPicPr>
          <p:cNvPr id="6" name="Picture 5" descr="Screen Shot 2018-09-05 at 14.57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406"/>
            <a:ext cx="5910483" cy="4142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8334" y="6581001"/>
            <a:ext cx="134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Mattar</a:t>
            </a:r>
            <a:r>
              <a:rPr lang="en-US" sz="1200" dirty="0" smtClean="0"/>
              <a:t> et al., 2012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31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3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IGV</a:t>
            </a:r>
            <a:endParaRPr lang="en-US" dirty="0"/>
          </a:p>
        </p:txBody>
      </p:sp>
      <p:pic>
        <p:nvPicPr>
          <p:cNvPr id="6" name="Picture 5" descr="IGV_L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3"/>
            <a:ext cx="9144000" cy="5153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1750" y="5766961"/>
            <a:ext cx="7070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Read length?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we have decent coverage across the variant position?</a:t>
            </a:r>
          </a:p>
          <a:p>
            <a:r>
              <a:rPr lang="en-US" dirty="0" smtClean="0"/>
              <a:t>Homozygotes/heterozygotes? </a:t>
            </a:r>
          </a:p>
          <a:p>
            <a:r>
              <a:rPr lang="en-US" dirty="0" smtClean="0"/>
              <a:t>Who can drink milk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3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3"/>
            <a:ext cx="8229600" cy="735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IGV</a:t>
            </a:r>
            <a:endParaRPr lang="en-US" dirty="0"/>
          </a:p>
        </p:txBody>
      </p:sp>
      <p:pic>
        <p:nvPicPr>
          <p:cNvPr id="6" name="Picture 5" descr="IGV_L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933"/>
            <a:ext cx="9144000" cy="515352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11779" y="1890369"/>
            <a:ext cx="938032" cy="3428077"/>
            <a:chOff x="3511779" y="1890369"/>
            <a:chExt cx="938032" cy="3428077"/>
          </a:xfrm>
        </p:grpSpPr>
        <p:pic>
          <p:nvPicPr>
            <p:cNvPr id="8" name="Picture 7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1890369"/>
              <a:ext cx="747804" cy="1024550"/>
            </a:xfrm>
            <a:prstGeom prst="rect">
              <a:avLst/>
            </a:prstGeom>
          </p:spPr>
        </p:pic>
        <p:pic>
          <p:nvPicPr>
            <p:cNvPr id="9" name="Picture 8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3067319"/>
              <a:ext cx="747804" cy="1024550"/>
            </a:xfrm>
            <a:prstGeom prst="rect">
              <a:avLst/>
            </a:prstGeom>
          </p:spPr>
        </p:pic>
        <p:pic>
          <p:nvPicPr>
            <p:cNvPr id="11" name="Picture 10" descr="Screen Shot 2018-09-05 at 15.21.1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1779" y="4293896"/>
              <a:ext cx="747804" cy="1024550"/>
            </a:xfrm>
            <a:prstGeom prst="rect">
              <a:avLst/>
            </a:prstGeom>
          </p:spPr>
        </p:pic>
        <p:sp>
          <p:nvSpPr>
            <p:cNvPr id="10" name="Multiply 9"/>
            <p:cNvSpPr/>
            <p:nvPr/>
          </p:nvSpPr>
          <p:spPr>
            <a:xfrm>
              <a:off x="3511779" y="4337186"/>
              <a:ext cx="938032" cy="9812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75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Vcf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81" y="1600200"/>
            <a:ext cx="8831923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Descriptions of each field can be found in the header section (lines starting with '#')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de-DE" sz="1600" dirty="0" smtClean="0">
                <a:solidFill>
                  <a:srgbClr val="008000"/>
                </a:solidFill>
              </a:rPr>
              <a:t>CHROM  POS     ID      REF     ALT     QUAL    FILTER  </a:t>
            </a:r>
            <a:r>
              <a:rPr lang="de-DE" sz="1600" dirty="0" smtClean="0"/>
              <a:t>INFO    FORMAT  </a:t>
            </a:r>
            <a:r>
              <a:rPr lang="de-DE" sz="1600" dirty="0" smtClean="0">
                <a:solidFill>
                  <a:srgbClr val="FF0000"/>
                </a:solidFill>
              </a:rPr>
              <a:t>HG00097 HG00100 HG00101</a:t>
            </a:r>
          </a:p>
          <a:p>
            <a:pPr marL="457200" lvl="1" indent="0">
              <a:buNone/>
            </a:pPr>
            <a:r>
              <a:rPr lang="de-DE" sz="1600" dirty="0" smtClean="0">
                <a:solidFill>
                  <a:srgbClr val="008000"/>
                </a:solidFill>
              </a:rPr>
              <a:t>2       136608646   .       G       A        628.02  PASS    </a:t>
            </a:r>
            <a:r>
              <a:rPr lang="de-DE" sz="1600" dirty="0" smtClean="0"/>
              <a:t>AC=3;AF=0.500;AN=6;BaseQRankSum=-3.410e-01;ClippingRankSum=0.00;DP=38;ExcessHet=1.5490;FS=3.211;MLEAC=3;MLEAF=0.500;MQ=60.00;MQRankSum=0.00;QD=20.26;ReadPosRankSum=-3.970e-01;SOR=1.037;set=</a:t>
            </a:r>
            <a:r>
              <a:rPr lang="de-DE" sz="1600" dirty="0" err="1" smtClean="0"/>
              <a:t>snp</a:t>
            </a:r>
            <a:r>
              <a:rPr lang="de-DE" sz="1600" dirty="0" smtClean="0"/>
              <a:t>        </a:t>
            </a:r>
          </a:p>
          <a:p>
            <a:pPr marL="457200" lvl="1" indent="0">
              <a:buNone/>
            </a:pPr>
            <a:r>
              <a:rPr lang="de-DE" sz="1600" dirty="0" smtClean="0">
                <a:solidFill>
                  <a:srgbClr val="0000FF"/>
                </a:solidFill>
              </a:rPr>
              <a:t>GT</a:t>
            </a:r>
            <a:r>
              <a:rPr lang="de-DE" sz="1600" dirty="0" smtClean="0"/>
              <a:t>:AD:DP:GQ:PL  </a:t>
            </a:r>
            <a:r>
              <a:rPr lang="de-DE" sz="1600" dirty="0" smtClean="0">
                <a:solidFill>
                  <a:srgbClr val="0000FF"/>
                </a:solidFill>
              </a:rPr>
              <a:t>1/1</a:t>
            </a:r>
            <a:r>
              <a:rPr lang="de-DE" sz="1600" dirty="0" smtClean="0">
                <a:solidFill>
                  <a:srgbClr val="FF0000"/>
                </a:solidFill>
              </a:rPr>
              <a:t>:0,9:9:27:316,27,0       </a:t>
            </a:r>
            <a:r>
              <a:rPr lang="de-DE" sz="1600" dirty="0" smtClean="0">
                <a:solidFill>
                  <a:srgbClr val="0000FF"/>
                </a:solidFill>
              </a:rPr>
              <a:t>0/1</a:t>
            </a:r>
            <a:r>
              <a:rPr lang="de-DE" sz="1600" dirty="0" smtClean="0">
                <a:solidFill>
                  <a:srgbClr val="FF0000"/>
                </a:solidFill>
              </a:rPr>
              <a:t>:11,11:22:99:348,0,382        </a:t>
            </a:r>
            <a:r>
              <a:rPr lang="de-DE" sz="1600" dirty="0" smtClean="0">
                <a:solidFill>
                  <a:srgbClr val="0000FF"/>
                </a:solidFill>
              </a:rPr>
              <a:t>0/0</a:t>
            </a:r>
            <a:r>
              <a:rPr lang="de-DE" sz="1600" dirty="0" smtClean="0">
                <a:solidFill>
                  <a:srgbClr val="FF0000"/>
                </a:solidFill>
              </a:rPr>
              <a:t>:7,0:7:21:0,21,223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1143000"/>
          </a:xfrm>
        </p:spPr>
        <p:txBody>
          <a:bodyPr/>
          <a:lstStyle/>
          <a:p>
            <a:r>
              <a:rPr lang="en-US" dirty="0" smtClean="0"/>
              <a:t>UCSC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067"/>
            <a:ext cx="8229600" cy="76636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Most species have the G allele, however squirrels and naked mole rat apparently have the A allele</a:t>
            </a:r>
            <a:endParaRPr lang="en-US" sz="1800" dirty="0"/>
          </a:p>
        </p:txBody>
      </p:sp>
      <p:pic>
        <p:nvPicPr>
          <p:cNvPr id="4" name="Picture 3" descr="Screen Shot 2018-09-05 at 16.1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8" y="1796143"/>
            <a:ext cx="6284048" cy="47663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3218" y="4881931"/>
            <a:ext cx="280402" cy="18224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MarkDuplicates</a:t>
            </a:r>
            <a:r>
              <a:rPr lang="en-US" sz="2400" dirty="0" smtClean="0"/>
              <a:t>: 588 </a:t>
            </a:r>
            <a:r>
              <a:rPr lang="en-US" sz="2400" dirty="0"/>
              <a:t>duplicate </a:t>
            </a:r>
            <a:r>
              <a:rPr lang="en-US" sz="2400" dirty="0" smtClean="0"/>
              <a:t>reads</a:t>
            </a:r>
          </a:p>
          <a:p>
            <a:r>
              <a:rPr lang="en-US" sz="2400" dirty="0" smtClean="0"/>
              <a:t>697 of the 711 variants passed the filters</a:t>
            </a:r>
          </a:p>
          <a:p>
            <a:r>
              <a:rPr lang="en-US" sz="2400" dirty="0" smtClean="0"/>
              <a:t>108 variants are </a:t>
            </a:r>
            <a:r>
              <a:rPr lang="en-US" sz="2400" dirty="0" err="1" smtClean="0"/>
              <a:t>indels</a:t>
            </a:r>
            <a:r>
              <a:rPr lang="en-US" sz="2400" dirty="0" smtClean="0"/>
              <a:t> (use: --keep-only-</a:t>
            </a:r>
            <a:r>
              <a:rPr lang="en-US" sz="2400" dirty="0" err="1" smtClean="0"/>
              <a:t>indels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3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Warnings are common, </a:t>
            </a:r>
            <a:r>
              <a:rPr lang="en-US" dirty="0" err="1" smtClean="0"/>
              <a:t>google</a:t>
            </a:r>
            <a:r>
              <a:rPr lang="en-US" dirty="0" smtClean="0"/>
              <a:t> them if you are not sure what they mean</a:t>
            </a:r>
            <a:endParaRPr lang="en-US" dirty="0"/>
          </a:p>
          <a:p>
            <a:pPr lvl="1"/>
            <a:r>
              <a:rPr lang="en-US" dirty="0" err="1" smtClean="0"/>
              <a:t>JointGenotyping</a:t>
            </a:r>
            <a:r>
              <a:rPr lang="en-US" dirty="0" smtClean="0"/>
              <a:t>: Some filters require heterozygote variants 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probably got </a:t>
            </a:r>
            <a:r>
              <a:rPr lang="en-US" dirty="0"/>
              <a:t>a warning that optical duplicates were not discovered. This is because the read names are not properly formatted to be able to do </a:t>
            </a:r>
            <a:r>
              <a:rPr lang="en-US" dirty="0" smtClean="0"/>
              <a:t>this</a:t>
            </a:r>
          </a:p>
          <a:p>
            <a:pPr lvl="1"/>
            <a:r>
              <a:rPr lang="en-US" dirty="0" err="1" smtClean="0"/>
              <a:t>Annovar</a:t>
            </a:r>
            <a:r>
              <a:rPr lang="en-US" dirty="0" smtClean="0"/>
              <a:t>: “1 </a:t>
            </a:r>
            <a:r>
              <a:rPr lang="en-US" dirty="0"/>
              <a:t>invalid alternative alleles found in input </a:t>
            </a:r>
            <a:r>
              <a:rPr lang="en-US" dirty="0" smtClean="0"/>
              <a:t>file” </a:t>
            </a:r>
            <a:r>
              <a:rPr lang="en-US" dirty="0"/>
              <a:t>(it is a '*', which is a symbol used by </a:t>
            </a:r>
            <a:r>
              <a:rPr lang="en-US" dirty="0" err="1"/>
              <a:t>JointGenotyping</a:t>
            </a:r>
            <a:r>
              <a:rPr lang="en-US" dirty="0"/>
              <a:t> when some samples have a SNP and others have </a:t>
            </a:r>
            <a:r>
              <a:rPr lang="en-US" dirty="0" smtClean="0"/>
              <a:t>an </a:t>
            </a:r>
            <a:r>
              <a:rPr lang="en-US" dirty="0" err="1"/>
              <a:t>indel</a:t>
            </a:r>
            <a:r>
              <a:rPr lang="en-US" dirty="0"/>
              <a:t> covering that site.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8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276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NGS workflow</vt:lpstr>
      <vt:lpstr>Annovar and gene information</vt:lpstr>
      <vt:lpstr>Annovar and allele frequency</vt:lpstr>
      <vt:lpstr>IGV</vt:lpstr>
      <vt:lpstr>IGV</vt:lpstr>
      <vt:lpstr>Vcf files</vt:lpstr>
      <vt:lpstr>UCSC</vt:lpstr>
      <vt:lpstr>Questions</vt:lpstr>
      <vt:lpstr>Warnings</vt:lpstr>
    </vt:vector>
  </TitlesOfParts>
  <Company>SciLifeLab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workflow</dc:title>
  <dc:creator>Diana Ekman</dc:creator>
  <cp:lastModifiedBy>Microsoft Office User</cp:lastModifiedBy>
  <cp:revision>32</cp:revision>
  <dcterms:created xsi:type="dcterms:W3CDTF">2018-09-05T12:01:21Z</dcterms:created>
  <dcterms:modified xsi:type="dcterms:W3CDTF">2019-09-10T13:40:43Z</dcterms:modified>
</cp:coreProperties>
</file>