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png" ContentType="image/png"/>
  <Override PartName="/ppt/media/image8.jpeg" ContentType="image/jpeg"/>
  <Override PartName="/ppt/media/image13.jpeg" ContentType="image/jpeg"/>
  <Override PartName="/ppt/media/image6.png" ContentType="image/png"/>
  <Override PartName="/ppt/media/image10.png" ContentType="image/png"/>
  <Override PartName="/ppt/media/image7.svg" ContentType="image/svg"/>
  <Override PartName="/ppt/media/image11.jpeg" ContentType="image/jpeg"/>
  <Override PartName="/ppt/media/image12.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SE" sz="1800" spc="-1" strike="noStrike">
                <a:solidFill>
                  <a:schemeClr val="dk1"/>
                </a:solidFill>
                <a:latin typeface="Calibri"/>
              </a:rPr>
              <a:t>Click to move the slide</a:t>
            </a:r>
            <a:endParaRPr b="0" lang="en-SE" sz="1800" spc="-1" strike="noStrike">
              <a:solidFill>
                <a:schemeClr val="dk1"/>
              </a:solidFill>
              <a:latin typeface="Calibri"/>
            </a:endParaRPr>
          </a:p>
        </p:txBody>
      </p:sp>
      <p:sp>
        <p:nvSpPr>
          <p:cNvPr id="1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21715CD-81C6-4C88-A902-0CAD19DB59D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685800" y="1143000"/>
            <a:ext cx="5486040" cy="3085920"/>
          </a:xfrm>
          <a:prstGeom prst="rect">
            <a:avLst/>
          </a:prstGeom>
          <a:ln w="0">
            <a:noFill/>
          </a:ln>
        </p:spPr>
      </p:sp>
      <p:sp>
        <p:nvSpPr>
          <p:cNvPr id="8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sv-SE" sz="2000" spc="-1" strike="noStrike">
                <a:solidFill>
                  <a:srgbClr val="000000"/>
                </a:solidFill>
                <a:latin typeface="Arial"/>
              </a:rPr>
              <a:t>This workshop is organized by SciLifeLab: NGI (national genomics infrastructure) is part of the Genomics platform, NBIS is the bioinformatics platform. </a:t>
            </a:r>
            <a:endParaRPr b="0" lang="en-US" sz="2000" spc="-1" strike="noStrike">
              <a:solidFill>
                <a:srgbClr val="000000"/>
              </a:solidFill>
              <a:latin typeface="Arial"/>
            </a:endParaRPr>
          </a:p>
        </p:txBody>
      </p:sp>
      <p:sp>
        <p:nvSpPr>
          <p:cNvPr id="86"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SE" sz="1200" spc="-1" strike="noStrike">
                <a:solidFill>
                  <a:srgbClr val="000000"/>
                </a:solidFill>
                <a:latin typeface="Times New Roman"/>
              </a:defRPr>
            </a:lvl1pPr>
          </a:lstStyle>
          <a:p>
            <a:pPr indent="0" algn="r">
              <a:lnSpc>
                <a:spcPct val="100000"/>
              </a:lnSpc>
              <a:buNone/>
            </a:pPr>
            <a:fld id="{6939E683-600C-4FE5-9BC4-D7A07B26B052}" type="slidenum">
              <a:rPr b="0" lang="en-SE"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685800" y="1143000"/>
            <a:ext cx="5486040" cy="3085920"/>
          </a:xfrm>
          <a:prstGeom prst="rect">
            <a:avLst/>
          </a:prstGeom>
          <a:ln w="0">
            <a:noFill/>
          </a:ln>
        </p:spPr>
      </p:sp>
      <p:sp>
        <p:nvSpPr>
          <p:cNvPr id="8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GB" sz="2000" spc="-1" strike="noStrike">
                <a:solidFill>
                  <a:srgbClr val="000000"/>
                </a:solidFill>
                <a:latin typeface="Arial"/>
              </a:rPr>
              <a:t>Most teachers on this workshop work at NBIS. We are involved in planning of projects and project specific data analysis, and teaching. Teachers on Tuesday afternoon are from NGI; who are involved in producing data and implementing and running standard analyses. </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89"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SE" sz="1200" spc="-1" strike="noStrike">
                <a:solidFill>
                  <a:srgbClr val="000000"/>
                </a:solidFill>
                <a:latin typeface="Times New Roman"/>
              </a:defRPr>
            </a:lvl1pPr>
          </a:lstStyle>
          <a:p>
            <a:pPr indent="0" algn="r">
              <a:lnSpc>
                <a:spcPct val="100000"/>
              </a:lnSpc>
              <a:buNone/>
            </a:pPr>
            <a:fld id="{C2F05A8E-7A6D-483C-AD7D-A4D4FB44EC6A}" type="slidenum">
              <a:rPr b="0" lang="en-SE"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685800" y="1143000"/>
            <a:ext cx="5486040" cy="3085920"/>
          </a:xfrm>
          <a:prstGeom prst="rect">
            <a:avLst/>
          </a:prstGeom>
          <a:ln w="0">
            <a:noFill/>
          </a:ln>
        </p:spPr>
      </p:sp>
      <p:sp>
        <p:nvSpPr>
          <p:cNvPr id="9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GB" sz="2000" spc="-1" strike="noStrike">
                <a:solidFill>
                  <a:srgbClr val="1d1c1d"/>
                </a:solidFill>
                <a:latin typeface="Slack-Lato"/>
              </a:rPr>
              <a:t>We can add that in case someone needs to miss a part of the workshop please talk with us beforehand. Then we will take note of this and tell you how to compensate for the absence i.e. by watching the prerecorded video and run the lab on your own.</a:t>
            </a:r>
            <a:endParaRPr b="0" lang="en-US" sz="2000" spc="-1" strike="noStrike">
              <a:solidFill>
                <a:srgbClr val="000000"/>
              </a:solidFill>
              <a:latin typeface="Arial"/>
            </a:endParaRPr>
          </a:p>
        </p:txBody>
      </p:sp>
      <p:sp>
        <p:nvSpPr>
          <p:cNvPr id="92"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SE" sz="1200" spc="-1" strike="noStrike">
                <a:solidFill>
                  <a:srgbClr val="000000"/>
                </a:solidFill>
                <a:latin typeface="Times New Roman"/>
              </a:defRPr>
            </a:lvl1pPr>
          </a:lstStyle>
          <a:p>
            <a:pPr indent="0" algn="r">
              <a:lnSpc>
                <a:spcPct val="100000"/>
              </a:lnSpc>
              <a:buNone/>
            </a:pPr>
            <a:fld id="{30C2AECE-53A4-4780-B239-3E3F90CF2FE3}" type="slidenum">
              <a:rPr b="0" lang="en-SE"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_without our host unis">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pPr indent="0">
              <a:buNone/>
            </a:pPr>
            <a:endParaRPr b="0" lang="en-SE" sz="1800" spc="-1" strike="noStrike">
              <a:solidFill>
                <a:schemeClr val="dk1"/>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 column_no bulletpoints">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600200"/>
            <a:ext cx="9143640" cy="1909440"/>
          </a:xfrm>
          <a:prstGeom prst="rect">
            <a:avLst/>
          </a:prstGeom>
          <a:noFill/>
          <a:ln w="0">
            <a:noFill/>
          </a:ln>
        </p:spPr>
        <p:txBody>
          <a:bodyPr lIns="91440" rIns="91440" tIns="45720" bIns="45720" anchor="b">
            <a:normAutofit/>
          </a:bodyPr>
          <a:p>
            <a:pPr indent="0" algn="ctr" defTabSz="914400">
              <a:lnSpc>
                <a:spcPct val="90000"/>
              </a:lnSpc>
              <a:buNone/>
            </a:pPr>
            <a:r>
              <a:rPr b="1" lang="en-GB" sz="4000" spc="-1" strike="noStrike">
                <a:solidFill>
                  <a:schemeClr val="lt2">
                    <a:lumMod val="10000"/>
                  </a:schemeClr>
                </a:solidFill>
                <a:latin typeface="Arial"/>
              </a:rPr>
              <a:t>Click to edit Master title style</a:t>
            </a:r>
            <a:endParaRPr b="0" lang="en-SE" sz="4000" spc="-1" strike="noStrike">
              <a:solidFill>
                <a:schemeClr val="dk1"/>
              </a:solidFill>
              <a:latin typeface="Calibri"/>
            </a:endParaRPr>
          </a:p>
        </p:txBody>
      </p:sp>
      <p:pic>
        <p:nvPicPr>
          <p:cNvPr id="1" name="Picture 7" descr="A close up of a logo&#10;&#10;Description automatically generated"/>
          <p:cNvPicPr/>
          <p:nvPr/>
        </p:nvPicPr>
        <p:blipFill>
          <a:blip r:embed="rId2"/>
          <a:stretch/>
        </p:blipFill>
        <p:spPr>
          <a:xfrm>
            <a:off x="8179560" y="171360"/>
            <a:ext cx="3605040" cy="783000"/>
          </a:xfrm>
          <a:prstGeom prst="rect">
            <a:avLst/>
          </a:prstGeom>
          <a:ln w="0">
            <a:noFill/>
          </a:ln>
        </p:spPr>
      </p:pic>
      <p:cxnSp>
        <p:nvCxnSpPr>
          <p:cNvPr id="2" name="Straight Connector 8"/>
          <p:cNvCxnSpPr/>
          <p:nvPr/>
        </p:nvCxnSpPr>
        <p:spPr>
          <a:xfrm flipH="1">
            <a:off x="0" y="6811560"/>
            <a:ext cx="12192120" cy="360"/>
          </a:xfrm>
          <a:prstGeom prst="straightConnector1">
            <a:avLst/>
          </a:prstGeom>
          <a:ln w="101600">
            <a:solidFill>
              <a:srgbClr val="a7c947"/>
            </a:solidFill>
          </a:ln>
        </p:spPr>
      </p:cxnSp>
      <p:pic>
        <p:nvPicPr>
          <p:cNvPr id="3" name="Picture 9" descr=""/>
          <p:cNvPicPr/>
          <p:nvPr/>
        </p:nvPicPr>
        <p:blipFill>
          <a:blip r:embed="rId3"/>
          <a:stretch/>
        </p:blipFill>
        <p:spPr>
          <a:xfrm>
            <a:off x="194040" y="171360"/>
            <a:ext cx="1885680" cy="1006200"/>
          </a:xfrm>
          <a:prstGeom prst="rect">
            <a:avLst/>
          </a:prstGeom>
          <a:ln w="0">
            <a:noFill/>
          </a:ln>
        </p:spPr>
      </p:pic>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SE" sz="2000" spc="-1" strike="noStrike">
                <a:solidFill>
                  <a:schemeClr val="lt2">
                    <a:lumMod val="10000"/>
                  </a:schemeClr>
                </a:solidFill>
                <a:latin typeface="Arial"/>
              </a:rPr>
              <a:t>Click to edit the outline text format</a:t>
            </a:r>
            <a:endParaRPr b="0" lang="en-SE" sz="2000" spc="-1" strike="noStrike">
              <a:solidFill>
                <a:schemeClr val="lt2">
                  <a:lumMod val="10000"/>
                </a:schemeClr>
              </a:solidFill>
              <a:latin typeface="Arial"/>
            </a:endParaRPr>
          </a:p>
          <a:p>
            <a:pPr lvl="1" marL="864000" indent="-324000">
              <a:lnSpc>
                <a:spcPct val="90000"/>
              </a:lnSpc>
              <a:spcBef>
                <a:spcPts val="1134"/>
              </a:spcBef>
              <a:buClr>
                <a:srgbClr val="000000"/>
              </a:buClr>
              <a:buSzPct val="75000"/>
              <a:buFont typeface="Symbol" charset="2"/>
              <a:buChar char=""/>
            </a:pPr>
            <a:r>
              <a:rPr b="0" lang="en-SE" sz="1400" spc="-1" strike="noStrike">
                <a:solidFill>
                  <a:schemeClr val="lt2">
                    <a:lumMod val="10000"/>
                  </a:schemeClr>
                </a:solidFill>
                <a:latin typeface="Arial"/>
              </a:rPr>
              <a:t>Second Outline Level</a:t>
            </a:r>
            <a:endParaRPr b="0" lang="en-SE" sz="1400" spc="-1" strike="noStrike">
              <a:solidFill>
                <a:schemeClr val="lt2">
                  <a:lumMod val="10000"/>
                </a:schemeClr>
              </a:solidFill>
              <a:latin typeface="Arial"/>
            </a:endParaRPr>
          </a:p>
          <a:p>
            <a:pPr lvl="2" marL="1296000" indent="-288000">
              <a:lnSpc>
                <a:spcPct val="90000"/>
              </a:lnSpc>
              <a:spcBef>
                <a:spcPts val="850"/>
              </a:spcBef>
              <a:buClr>
                <a:srgbClr val="000000"/>
              </a:buClr>
              <a:buSzPct val="45000"/>
              <a:buFont typeface="Wingdings" charset="2"/>
              <a:buChar char=""/>
            </a:pPr>
            <a:r>
              <a:rPr b="0" lang="en-SE" sz="1400" spc="-1" strike="noStrike">
                <a:solidFill>
                  <a:schemeClr val="lt2">
                    <a:lumMod val="10000"/>
                  </a:schemeClr>
                </a:solidFill>
                <a:latin typeface="Arial"/>
              </a:rPr>
              <a:t>Third Outline Level</a:t>
            </a:r>
            <a:endParaRPr b="0" lang="en-SE" sz="1400" spc="-1" strike="noStrike">
              <a:solidFill>
                <a:schemeClr val="lt2">
                  <a:lumMod val="10000"/>
                </a:schemeClr>
              </a:solidFill>
              <a:latin typeface="Arial"/>
            </a:endParaRPr>
          </a:p>
          <a:p>
            <a:pPr lvl="3" marL="1728000" indent="-216000">
              <a:lnSpc>
                <a:spcPct val="90000"/>
              </a:lnSpc>
              <a:spcBef>
                <a:spcPts val="567"/>
              </a:spcBef>
              <a:buClr>
                <a:srgbClr val="000000"/>
              </a:buClr>
              <a:buSzPct val="75000"/>
              <a:buFont typeface="Symbol" charset="2"/>
              <a:buChar char=""/>
            </a:pPr>
            <a:r>
              <a:rPr b="0" lang="en-SE" sz="1400" spc="-1" strike="noStrike">
                <a:solidFill>
                  <a:schemeClr val="lt2">
                    <a:lumMod val="10000"/>
                  </a:schemeClr>
                </a:solidFill>
                <a:latin typeface="Arial"/>
              </a:rPr>
              <a:t>Fourth Outline Level</a:t>
            </a:r>
            <a:endParaRPr b="0" lang="en-SE" sz="1400" spc="-1" strike="noStrike">
              <a:solidFill>
                <a:schemeClr val="lt2">
                  <a:lumMod val="10000"/>
                </a:schemeClr>
              </a:solidFill>
              <a:latin typeface="Arial"/>
            </a:endParaRPr>
          </a:p>
          <a:p>
            <a:pPr lvl="4" marL="2160000" indent="-216000">
              <a:lnSpc>
                <a:spcPct val="90000"/>
              </a:lnSpc>
              <a:spcBef>
                <a:spcPts val="283"/>
              </a:spcBef>
              <a:buClr>
                <a:srgbClr val="000000"/>
              </a:buClr>
              <a:buSzPct val="45000"/>
              <a:buFont typeface="Wingdings" charset="2"/>
              <a:buChar char=""/>
            </a:pPr>
            <a:r>
              <a:rPr b="0" lang="en-SE" sz="2000" spc="-1" strike="noStrike">
                <a:solidFill>
                  <a:schemeClr val="lt2">
                    <a:lumMod val="10000"/>
                  </a:schemeClr>
                </a:solidFill>
                <a:latin typeface="Arial"/>
              </a:rPr>
              <a:t>Fifth Outline Level</a:t>
            </a:r>
            <a:endParaRPr b="0" lang="en-SE" sz="2000" spc="-1" strike="noStrike">
              <a:solidFill>
                <a:schemeClr val="lt2">
                  <a:lumMod val="10000"/>
                </a:schemeClr>
              </a:solidFill>
              <a:latin typeface="Arial"/>
            </a:endParaRPr>
          </a:p>
          <a:p>
            <a:pPr lvl="5" marL="2592000" indent="-216000">
              <a:lnSpc>
                <a:spcPct val="90000"/>
              </a:lnSpc>
              <a:spcBef>
                <a:spcPts val="283"/>
              </a:spcBef>
              <a:buClr>
                <a:srgbClr val="000000"/>
              </a:buClr>
              <a:buSzPct val="45000"/>
              <a:buFont typeface="Wingdings" charset="2"/>
              <a:buChar char=""/>
            </a:pPr>
            <a:r>
              <a:rPr b="0" lang="en-SE" sz="2000" spc="-1" strike="noStrike">
                <a:solidFill>
                  <a:schemeClr val="lt2">
                    <a:lumMod val="10000"/>
                  </a:schemeClr>
                </a:solidFill>
                <a:latin typeface="Arial"/>
              </a:rPr>
              <a:t>Sixth Outline Level</a:t>
            </a:r>
            <a:endParaRPr b="0" lang="en-SE" sz="2000" spc="-1" strike="noStrike">
              <a:solidFill>
                <a:schemeClr val="lt2">
                  <a:lumMod val="10000"/>
                </a:schemeClr>
              </a:solidFill>
              <a:latin typeface="Arial"/>
            </a:endParaRPr>
          </a:p>
          <a:p>
            <a:pPr lvl="6" marL="3024000" indent="-216000">
              <a:lnSpc>
                <a:spcPct val="90000"/>
              </a:lnSpc>
              <a:spcBef>
                <a:spcPts val="283"/>
              </a:spcBef>
              <a:buClr>
                <a:srgbClr val="000000"/>
              </a:buClr>
              <a:buSzPct val="45000"/>
              <a:buFont typeface="Wingdings" charset="2"/>
              <a:buChar char=""/>
            </a:pPr>
            <a:r>
              <a:rPr b="0" lang="en-SE" sz="2000" spc="-1" strike="noStrike">
                <a:solidFill>
                  <a:schemeClr val="lt2">
                    <a:lumMod val="10000"/>
                  </a:schemeClr>
                </a:solidFill>
                <a:latin typeface="Arial"/>
              </a:rPr>
              <a:t>Seventh Outline Level</a:t>
            </a:r>
            <a:endParaRPr b="0" lang="en-SE" sz="2000" spc="-1" strike="noStrike">
              <a:solidFill>
                <a:schemeClr val="lt2">
                  <a:lumMod val="10000"/>
                </a:schemeClr>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body"/>
          </p:nvPr>
        </p:nvSpPr>
        <p:spPr>
          <a:xfrm>
            <a:off x="431280" y="1068120"/>
            <a:ext cx="11329200" cy="51022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GB" sz="2000" spc="-1" strike="noStrike">
                <a:solidFill>
                  <a:schemeClr val="lt2">
                    <a:lumMod val="10000"/>
                  </a:schemeClr>
                </a:solidFill>
                <a:latin typeface="Arial"/>
              </a:rPr>
              <a:t>Click to edit Master text styles</a:t>
            </a:r>
            <a:endParaRPr b="0" lang="en-SE" sz="2000" spc="-1" strike="noStrike">
              <a:solidFill>
                <a:schemeClr val="lt2">
                  <a:lumMod val="10000"/>
                </a:schemeClr>
              </a:solidFill>
              <a:latin typeface="Arial"/>
            </a:endParaRPr>
          </a:p>
        </p:txBody>
      </p:sp>
      <p:sp>
        <p:nvSpPr>
          <p:cNvPr id="8" name="PlaceHolder 2"/>
          <p:cNvSpPr>
            <a:spLocks noGrp="1"/>
          </p:cNvSpPr>
          <p:nvPr>
            <p:ph type="title"/>
          </p:nvPr>
        </p:nvSpPr>
        <p:spPr>
          <a:xfrm>
            <a:off x="431280" y="321480"/>
            <a:ext cx="11329200" cy="545400"/>
          </a:xfrm>
          <a:prstGeom prst="rect">
            <a:avLst/>
          </a:prstGeom>
          <a:noFill/>
          <a:ln w="0">
            <a:noFill/>
          </a:ln>
        </p:spPr>
        <p:txBody>
          <a:bodyPr lIns="91440" rIns="91440" tIns="45720" bIns="46800" anchor="ctr">
            <a:noAutofit/>
          </a:bodyPr>
          <a:p>
            <a:pPr indent="0" algn="ctr" defTabSz="914400">
              <a:lnSpc>
                <a:spcPct val="90000"/>
              </a:lnSpc>
              <a:buNone/>
            </a:pPr>
            <a:r>
              <a:rPr b="1" lang="en-GB" sz="4000" spc="-1" strike="noStrike">
                <a:solidFill>
                  <a:schemeClr val="lt2">
                    <a:lumMod val="10000"/>
                  </a:schemeClr>
                </a:solidFill>
                <a:latin typeface="Arial"/>
              </a:rPr>
              <a:t>Click to edit Master title style</a:t>
            </a:r>
            <a:endParaRPr b="0" lang="en-SE" sz="4000" spc="-1" strike="noStrike">
              <a:solidFill>
                <a:schemeClr val="dk1"/>
              </a:solidFill>
              <a:latin typeface="Calibri"/>
            </a:endParaRPr>
          </a:p>
        </p:txBody>
      </p:sp>
      <p:pic>
        <p:nvPicPr>
          <p:cNvPr id="9" name="Picture 24" descr="A picture containing light&#10;&#10;Description automatically generated"/>
          <p:cNvPicPr/>
          <p:nvPr/>
        </p:nvPicPr>
        <p:blipFill>
          <a:blip r:embed="rId2"/>
          <a:stretch/>
        </p:blipFill>
        <p:spPr>
          <a:xfrm>
            <a:off x="11541600" y="6271560"/>
            <a:ext cx="505080" cy="477720"/>
          </a:xfrm>
          <a:prstGeom prst="rect">
            <a:avLst/>
          </a:prstGeom>
          <a:ln w="0">
            <a:noFill/>
          </a:ln>
        </p:spPr>
      </p:pic>
      <p:cxnSp>
        <p:nvCxnSpPr>
          <p:cNvPr id="10" name="Straight Connector 25"/>
          <p:cNvCxnSpPr/>
          <p:nvPr/>
        </p:nvCxnSpPr>
        <p:spPr>
          <a:xfrm>
            <a:off x="430920" y="881640"/>
            <a:ext cx="11329920" cy="360"/>
          </a:xfrm>
          <a:prstGeom prst="straightConnector1">
            <a:avLst/>
          </a:prstGeom>
          <a:ln w="12700">
            <a:solidFill>
              <a:srgbClr val="a7c947"/>
            </a:solidFill>
          </a:ln>
        </p:spPr>
      </p:cxnSp>
      <p:pic>
        <p:nvPicPr>
          <p:cNvPr id="11" name="Picture 8" descr=""/>
          <p:cNvPicPr/>
          <p:nvPr/>
        </p:nvPicPr>
        <p:blipFill>
          <a:blip r:embed="rId3"/>
          <a:stretch/>
        </p:blipFill>
        <p:spPr>
          <a:xfrm>
            <a:off x="144720" y="6271560"/>
            <a:ext cx="1296000" cy="4777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sv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image" Target="../media/image10.png"/><Relationship Id="rId7" Type="http://schemas.openxmlformats.org/officeDocument/2006/relationships/slideLayout" Target="../slideLayouts/slideLayout2.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svg"/><Relationship Id="rId5" Type="http://schemas.openxmlformats.org/officeDocument/2006/relationships/slideLayout" Target="../slideLayouts/slideLayout2.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image" Target="../media/image13.jpeg"/><Relationship Id="rId4"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hyperlink" Target="https://liu-se.zoom.us/j/65307893994" TargetMode="External"/><Relationship Id="rId2" Type="http://schemas.openxmlformats.org/officeDocument/2006/relationships/hyperlink" Target="https://nbisweden.github.io/workshop-ngsintro/2411/index.html" TargetMode="External"/><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600200"/>
            <a:ext cx="9143640" cy="1909440"/>
          </a:xfrm>
          <a:prstGeom prst="rect">
            <a:avLst/>
          </a:prstGeom>
          <a:noFill/>
          <a:ln w="0">
            <a:noFill/>
          </a:ln>
        </p:spPr>
        <p:txBody>
          <a:bodyPr lIns="91440" rIns="91440" tIns="45720" bIns="45720" anchor="b">
            <a:noAutofit/>
          </a:bodyPr>
          <a:p>
            <a:pPr indent="0" algn="ctr" defTabSz="914400">
              <a:lnSpc>
                <a:spcPct val="90000"/>
              </a:lnSpc>
              <a:buNone/>
            </a:pPr>
            <a:r>
              <a:rPr b="1" lang="sv-SE" sz="4000" spc="-1" strike="noStrike">
                <a:solidFill>
                  <a:schemeClr val="lt2">
                    <a:lumMod val="10000"/>
                  </a:schemeClr>
                </a:solidFill>
                <a:latin typeface="Arial"/>
              </a:rPr>
              <a:t>Introduction to Bioinformatics using NGS data</a:t>
            </a:r>
            <a:endParaRPr b="0" lang="en-SE" sz="4000" spc="-1" strike="noStrike">
              <a:solidFill>
                <a:schemeClr val="dk1"/>
              </a:solidFill>
              <a:latin typeface="Calibri"/>
            </a:endParaRPr>
          </a:p>
        </p:txBody>
      </p:sp>
      <p:sp>
        <p:nvSpPr>
          <p:cNvPr id="19"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n-US" sz="2400" spc="-1" strike="noStrike">
              <a:solidFill>
                <a:schemeClr val="lt2">
                  <a:lumMod val="50000"/>
                </a:schemeClr>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431280" y="321480"/>
            <a:ext cx="11329200" cy="545400"/>
          </a:xfrm>
          <a:prstGeom prst="rect">
            <a:avLst/>
          </a:prstGeom>
          <a:noFill/>
          <a:ln w="0">
            <a:noFill/>
          </a:ln>
        </p:spPr>
        <p:txBody>
          <a:bodyPr lIns="91440" rIns="91440" tIns="45720" bIns="46800" anchor="ctr">
            <a:normAutofit fontScale="84006"/>
          </a:bodyPr>
          <a:p>
            <a:pPr indent="0" algn="ctr" defTabSz="914400">
              <a:lnSpc>
                <a:spcPct val="90000"/>
              </a:lnSpc>
              <a:buNone/>
            </a:pPr>
            <a:r>
              <a:rPr b="1" lang="en-GB" sz="4000" spc="-1" strike="noStrike">
                <a:solidFill>
                  <a:schemeClr val="lt2">
                    <a:lumMod val="10000"/>
                  </a:schemeClr>
                </a:solidFill>
                <a:latin typeface="Arial"/>
              </a:rPr>
              <a:t>SciLifeLab, NBIS and NGI</a:t>
            </a:r>
            <a:endParaRPr b="0" lang="en-SE" sz="4000" spc="-1" strike="noStrike">
              <a:solidFill>
                <a:schemeClr val="dk1"/>
              </a:solidFill>
              <a:latin typeface="Calibri"/>
            </a:endParaRPr>
          </a:p>
        </p:txBody>
      </p:sp>
      <p:grpSp>
        <p:nvGrpSpPr>
          <p:cNvPr id="21" name="Group 13"/>
          <p:cNvGrpSpPr/>
          <p:nvPr/>
        </p:nvGrpSpPr>
        <p:grpSpPr>
          <a:xfrm>
            <a:off x="1176120" y="1154520"/>
            <a:ext cx="3189240" cy="4710960"/>
            <a:chOff x="1176120" y="1154520"/>
            <a:chExt cx="3189240" cy="4710960"/>
          </a:xfrm>
        </p:grpSpPr>
        <p:pic>
          <p:nvPicPr>
            <p:cNvPr id="22" name="Picture 4" descr=""/>
            <p:cNvPicPr/>
            <p:nvPr/>
          </p:nvPicPr>
          <p:blipFill>
            <a:blip r:embed="rId1"/>
            <a:stretch/>
          </p:blipFill>
          <p:spPr>
            <a:xfrm>
              <a:off x="1176120" y="1523880"/>
              <a:ext cx="3189240" cy="4341600"/>
            </a:xfrm>
            <a:prstGeom prst="rect">
              <a:avLst/>
            </a:prstGeom>
            <a:ln w="0">
              <a:noFill/>
            </a:ln>
          </p:spPr>
        </p:pic>
        <p:sp>
          <p:nvSpPr>
            <p:cNvPr id="23" name="TextBox 11"/>
            <p:cNvSpPr/>
            <p:nvPr/>
          </p:nvSpPr>
          <p:spPr>
            <a:xfrm>
              <a:off x="1230480" y="1154520"/>
              <a:ext cx="23148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pc="-1" strike="noStrike">
                  <a:solidFill>
                    <a:schemeClr val="dk1"/>
                  </a:solidFill>
                  <a:latin typeface="Arial"/>
                </a:rPr>
                <a:t>SciLifeLab services</a:t>
              </a:r>
              <a:endParaRPr b="0" lang="en-US" sz="1800" spc="-1" strike="noStrike">
                <a:solidFill>
                  <a:srgbClr val="000000"/>
                </a:solidFill>
                <a:latin typeface="Arial"/>
              </a:endParaRPr>
            </a:p>
          </p:txBody>
        </p:sp>
      </p:grpSp>
      <p:sp>
        <p:nvSpPr>
          <p:cNvPr id="24" name="Rectangle 10"/>
          <p:cNvSpPr/>
          <p:nvPr/>
        </p:nvSpPr>
        <p:spPr>
          <a:xfrm>
            <a:off x="1218600" y="5397480"/>
            <a:ext cx="3094200" cy="385560"/>
          </a:xfrm>
          <a:prstGeom prst="rect">
            <a:avLst/>
          </a:prstGeom>
          <a:noFill/>
          <a:ln w="50800">
            <a:solidFill>
              <a:srgbClr val="045c6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25" name="PlaceHolder 2"/>
          <p:cNvSpPr>
            <a:spLocks noGrp="1"/>
          </p:cNvSpPr>
          <p:nvPr>
            <p:ph/>
          </p:nvPr>
        </p:nvSpPr>
        <p:spPr>
          <a:xfrm>
            <a:off x="6729120" y="4221720"/>
            <a:ext cx="1746720" cy="164376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US" sz="1400" spc="-1" strike="noStrike">
                <a:solidFill>
                  <a:schemeClr val="lt1"/>
                </a:solidFill>
                <a:latin typeface="Arial"/>
              </a:rPr>
              <a:t>Staff at six different sites across Sweden with expertise in many different omics-related areas</a:t>
            </a:r>
            <a:endParaRPr b="0" lang="en-SE" sz="1400" spc="-1" strike="noStrike">
              <a:solidFill>
                <a:schemeClr val="lt2">
                  <a:lumMod val="10000"/>
                </a:schemeClr>
              </a:solidFill>
              <a:latin typeface="Arial"/>
            </a:endParaRPr>
          </a:p>
        </p:txBody>
      </p:sp>
      <p:sp>
        <p:nvSpPr>
          <p:cNvPr id="26" name="Rectangle 10"/>
          <p:cNvSpPr/>
          <p:nvPr/>
        </p:nvSpPr>
        <p:spPr>
          <a:xfrm>
            <a:off x="1218600" y="1561320"/>
            <a:ext cx="3094200" cy="385560"/>
          </a:xfrm>
          <a:prstGeom prst="rect">
            <a:avLst/>
          </a:prstGeom>
          <a:noFill/>
          <a:ln w="50800">
            <a:solidFill>
              <a:srgbClr val="045c64"/>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sp>
        <p:nvSpPr>
          <p:cNvPr id="27" name="Rektangel 6"/>
          <p:cNvSpPr/>
          <p:nvPr/>
        </p:nvSpPr>
        <p:spPr>
          <a:xfrm>
            <a:off x="11408040" y="6074280"/>
            <a:ext cx="750960" cy="76176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GB" sz="1800" spc="-1" strike="noStrike">
              <a:solidFill>
                <a:schemeClr val="lt1"/>
              </a:solidFill>
              <a:latin typeface="Calibri"/>
            </a:endParaRPr>
          </a:p>
        </p:txBody>
      </p:sp>
      <p:pic>
        <p:nvPicPr>
          <p:cNvPr id="28" name="Bild 3" descr=""/>
          <p:cNvPicPr/>
          <p:nvPr/>
        </p:nvPicPr>
        <p:blipFill>
          <a:blip r:embed="rId2">
            <a:extLst>
              <a:ext uri="{96DAC541-7B7A-43D3-8B79-37D633B846F1}">
                <asvg:svgBlip xmlns:asvg="http://schemas.microsoft.com/office/drawing/2016/SVG/main" r:embed="rId3"/>
              </a:ext>
            </a:extLst>
          </a:blip>
          <a:stretch/>
        </p:blipFill>
        <p:spPr>
          <a:xfrm>
            <a:off x="10055160" y="6172200"/>
            <a:ext cx="2028600" cy="646920"/>
          </a:xfrm>
          <a:prstGeom prst="rect">
            <a:avLst/>
          </a:prstGeom>
          <a:ln w="0">
            <a:noFill/>
          </a:ln>
        </p:spPr>
      </p:pic>
      <p:pic>
        <p:nvPicPr>
          <p:cNvPr id="29" name="Google Shape;32;p2" descr=""/>
          <p:cNvPicPr/>
          <p:nvPr/>
        </p:nvPicPr>
        <p:blipFill>
          <a:blip r:embed="rId4"/>
          <a:stretch/>
        </p:blipFill>
        <p:spPr>
          <a:xfrm>
            <a:off x="4673160" y="1531080"/>
            <a:ext cx="4311360" cy="2572920"/>
          </a:xfrm>
          <a:prstGeom prst="rect">
            <a:avLst/>
          </a:prstGeom>
          <a:ln w="0">
            <a:noFill/>
          </a:ln>
        </p:spPr>
      </p:pic>
      <p:pic>
        <p:nvPicPr>
          <p:cNvPr id="30" name="Google Shape;33;p2" descr="A group of people standing outside a building&#10;&#10;Description automatically generated with medium confidence"/>
          <p:cNvPicPr/>
          <p:nvPr/>
        </p:nvPicPr>
        <p:blipFill>
          <a:blip r:embed="rId5"/>
          <a:stretch/>
        </p:blipFill>
        <p:spPr>
          <a:xfrm>
            <a:off x="0" y="-3043440"/>
            <a:ext cx="6172920" cy="2631960"/>
          </a:xfrm>
          <a:prstGeom prst="rect">
            <a:avLst/>
          </a:prstGeom>
          <a:ln w="0">
            <a:noFill/>
          </a:ln>
        </p:spPr>
      </p:pic>
      <p:sp>
        <p:nvSpPr>
          <p:cNvPr id="31" name="Google Shape;34;p2"/>
          <p:cNvSpPr/>
          <p:nvPr/>
        </p:nvSpPr>
        <p:spPr>
          <a:xfrm>
            <a:off x="6533280" y="3769560"/>
            <a:ext cx="2180520" cy="2130120"/>
          </a:xfrm>
          <a:prstGeom prst="ellipse">
            <a:avLst/>
          </a:prstGeom>
          <a:solidFill>
            <a:schemeClr val="accent1"/>
          </a:solidFill>
          <a:ln w="0">
            <a:noFill/>
          </a:ln>
        </p:spPr>
        <p:style>
          <a:lnRef idx="0"/>
          <a:fillRef idx="0"/>
          <a:effectRef idx="0"/>
          <a:fontRef idx="minor"/>
        </p:style>
        <p:txBody>
          <a:bodyPr anchor="ctr">
            <a:noAutofit/>
          </a:bodyPr>
          <a:p>
            <a:pPr algn="ctr" defTabSz="914400">
              <a:lnSpc>
                <a:spcPct val="100000"/>
              </a:lnSpc>
            </a:pPr>
            <a:endParaRPr b="0" lang="en-SE" sz="1870" spc="-1" strike="noStrike">
              <a:solidFill>
                <a:schemeClr val="lt1"/>
              </a:solidFill>
              <a:latin typeface="Calibri"/>
              <a:ea typeface="Calibri"/>
            </a:endParaRPr>
          </a:p>
        </p:txBody>
      </p:sp>
      <p:grpSp>
        <p:nvGrpSpPr>
          <p:cNvPr id="32" name="Google Shape;36;p2"/>
          <p:cNvGrpSpPr/>
          <p:nvPr/>
        </p:nvGrpSpPr>
        <p:grpSpPr>
          <a:xfrm>
            <a:off x="9218880" y="2005560"/>
            <a:ext cx="2241360" cy="3859920"/>
            <a:chOff x="9218880" y="2005560"/>
            <a:chExt cx="2241360" cy="3859920"/>
          </a:xfrm>
        </p:grpSpPr>
        <p:grpSp>
          <p:nvGrpSpPr>
            <p:cNvPr id="33" name="Google Shape;37;p2"/>
            <p:cNvGrpSpPr/>
            <p:nvPr/>
          </p:nvGrpSpPr>
          <p:grpSpPr>
            <a:xfrm>
              <a:off x="9569520" y="2005560"/>
              <a:ext cx="1890720" cy="3859920"/>
              <a:chOff x="9569520" y="2005560"/>
              <a:chExt cx="1890720" cy="3859920"/>
            </a:xfrm>
          </p:grpSpPr>
          <p:pic>
            <p:nvPicPr>
              <p:cNvPr id="34" name="Google Shape;38;p2" descr=""/>
              <p:cNvPicPr/>
              <p:nvPr/>
            </p:nvPicPr>
            <p:blipFill>
              <a:blip r:embed="rId6">
                <a:alphaModFix amt="70000"/>
              </a:blip>
              <a:srcRect l="33349" t="0" r="32929" b="0"/>
              <a:stretch/>
            </p:blipFill>
            <p:spPr>
              <a:xfrm>
                <a:off x="9569520" y="2005560"/>
                <a:ext cx="1890720" cy="3859920"/>
              </a:xfrm>
              <a:prstGeom prst="rect">
                <a:avLst/>
              </a:prstGeom>
              <a:ln w="0">
                <a:noFill/>
              </a:ln>
            </p:spPr>
          </p:pic>
          <p:sp>
            <p:nvSpPr>
              <p:cNvPr id="35" name="Google Shape;39;p2"/>
              <p:cNvSpPr/>
              <p:nvPr/>
            </p:nvSpPr>
            <p:spPr>
              <a:xfrm>
                <a:off x="9912600" y="5574600"/>
                <a:ext cx="59760" cy="54720"/>
              </a:xfrm>
              <a:prstGeom prst="ellipse">
                <a:avLst/>
              </a:prstGeom>
              <a:solidFill>
                <a:schemeClr val="accent1"/>
              </a:solidFill>
              <a:ln w="12700">
                <a:solidFill>
                  <a:srgbClr val="595959"/>
                </a:solidFill>
                <a:miter/>
              </a:ln>
            </p:spPr>
            <p:style>
              <a:lnRef idx="0"/>
              <a:fillRef idx="0"/>
              <a:effectRef idx="0"/>
              <a:fontRef idx="minor"/>
            </p:style>
            <p:txBody>
              <a:bodyPr tIns="19440" bIns="19440" anchor="ctr">
                <a:noAutofit/>
              </a:bodyPr>
              <a:p>
                <a:pPr algn="ctr" defTabSz="914400">
                  <a:lnSpc>
                    <a:spcPct val="100000"/>
                  </a:lnSpc>
                </a:pPr>
                <a:endParaRPr b="0" lang="en-SE" sz="1870" spc="-1" strike="noStrike">
                  <a:solidFill>
                    <a:schemeClr val="lt1"/>
                  </a:solidFill>
                  <a:latin typeface="Calibri"/>
                  <a:ea typeface="Calibri"/>
                </a:endParaRPr>
              </a:p>
            </p:txBody>
          </p:sp>
          <p:sp>
            <p:nvSpPr>
              <p:cNvPr id="36" name="Google Shape;40;p2"/>
              <p:cNvSpPr/>
              <p:nvPr/>
            </p:nvSpPr>
            <p:spPr>
              <a:xfrm>
                <a:off x="9763200" y="5167440"/>
                <a:ext cx="59760" cy="54720"/>
              </a:xfrm>
              <a:prstGeom prst="ellipse">
                <a:avLst/>
              </a:prstGeom>
              <a:solidFill>
                <a:schemeClr val="accent1"/>
              </a:solidFill>
              <a:ln w="12700">
                <a:solidFill>
                  <a:srgbClr val="595959"/>
                </a:solidFill>
                <a:miter/>
              </a:ln>
            </p:spPr>
            <p:style>
              <a:lnRef idx="0"/>
              <a:fillRef idx="0"/>
              <a:effectRef idx="0"/>
              <a:fontRef idx="minor"/>
            </p:style>
            <p:txBody>
              <a:bodyPr tIns="19440" bIns="19440" anchor="ctr">
                <a:noAutofit/>
              </a:bodyPr>
              <a:p>
                <a:pPr algn="ctr" defTabSz="914400">
                  <a:lnSpc>
                    <a:spcPct val="100000"/>
                  </a:lnSpc>
                </a:pPr>
                <a:endParaRPr b="0" lang="en-SE" sz="1870" spc="-1" strike="noStrike">
                  <a:solidFill>
                    <a:schemeClr val="lt1"/>
                  </a:solidFill>
                  <a:latin typeface="Calibri"/>
                  <a:ea typeface="Calibri"/>
                </a:endParaRPr>
              </a:p>
            </p:txBody>
          </p:sp>
          <p:sp>
            <p:nvSpPr>
              <p:cNvPr id="37" name="Google Shape;41;p2"/>
              <p:cNvSpPr/>
              <p:nvPr/>
            </p:nvSpPr>
            <p:spPr>
              <a:xfrm>
                <a:off x="10467720" y="4689720"/>
                <a:ext cx="59760" cy="54720"/>
              </a:xfrm>
              <a:prstGeom prst="ellipse">
                <a:avLst/>
              </a:prstGeom>
              <a:solidFill>
                <a:schemeClr val="accent1"/>
              </a:solidFill>
              <a:ln w="12700">
                <a:solidFill>
                  <a:srgbClr val="595959"/>
                </a:solidFill>
                <a:miter/>
              </a:ln>
            </p:spPr>
            <p:style>
              <a:lnRef idx="0"/>
              <a:fillRef idx="0"/>
              <a:effectRef idx="0"/>
              <a:fontRef idx="minor"/>
            </p:style>
            <p:txBody>
              <a:bodyPr tIns="19440" bIns="19440" anchor="ctr">
                <a:noAutofit/>
              </a:bodyPr>
              <a:p>
                <a:pPr algn="ctr" defTabSz="914400">
                  <a:lnSpc>
                    <a:spcPct val="100000"/>
                  </a:lnSpc>
                </a:pPr>
                <a:endParaRPr b="0" lang="en-SE" sz="1870" spc="-1" strike="noStrike">
                  <a:solidFill>
                    <a:schemeClr val="lt1"/>
                  </a:solidFill>
                  <a:latin typeface="Calibri"/>
                  <a:ea typeface="Calibri"/>
                </a:endParaRPr>
              </a:p>
            </p:txBody>
          </p:sp>
          <p:sp>
            <p:nvSpPr>
              <p:cNvPr id="38" name="Google Shape;42;p2"/>
              <p:cNvSpPr/>
              <p:nvPr/>
            </p:nvSpPr>
            <p:spPr>
              <a:xfrm>
                <a:off x="10519200" y="4775400"/>
                <a:ext cx="59760" cy="54720"/>
              </a:xfrm>
              <a:prstGeom prst="ellipse">
                <a:avLst/>
              </a:prstGeom>
              <a:solidFill>
                <a:schemeClr val="accent1"/>
              </a:solidFill>
              <a:ln w="12700">
                <a:solidFill>
                  <a:srgbClr val="595959"/>
                </a:solidFill>
                <a:miter/>
              </a:ln>
            </p:spPr>
            <p:style>
              <a:lnRef idx="0"/>
              <a:fillRef idx="0"/>
              <a:effectRef idx="0"/>
              <a:fontRef idx="minor"/>
            </p:style>
            <p:txBody>
              <a:bodyPr tIns="19440" bIns="19440" anchor="ctr">
                <a:noAutofit/>
              </a:bodyPr>
              <a:p>
                <a:pPr algn="ctr" defTabSz="914400">
                  <a:lnSpc>
                    <a:spcPct val="100000"/>
                  </a:lnSpc>
                </a:pPr>
                <a:endParaRPr b="0" lang="en-SE" sz="1870" spc="-1" strike="noStrike">
                  <a:solidFill>
                    <a:schemeClr val="lt1"/>
                  </a:solidFill>
                  <a:latin typeface="Calibri"/>
                  <a:ea typeface="Calibri"/>
                </a:endParaRPr>
              </a:p>
            </p:txBody>
          </p:sp>
          <p:sp>
            <p:nvSpPr>
              <p:cNvPr id="39" name="Google Shape;43;p2"/>
              <p:cNvSpPr/>
              <p:nvPr/>
            </p:nvSpPr>
            <p:spPr>
              <a:xfrm>
                <a:off x="10227960" y="4974840"/>
                <a:ext cx="59760" cy="54720"/>
              </a:xfrm>
              <a:prstGeom prst="ellipse">
                <a:avLst/>
              </a:prstGeom>
              <a:solidFill>
                <a:schemeClr val="accent1"/>
              </a:solidFill>
              <a:ln w="12700">
                <a:solidFill>
                  <a:srgbClr val="595959"/>
                </a:solidFill>
                <a:miter/>
              </a:ln>
            </p:spPr>
            <p:style>
              <a:lnRef idx="0"/>
              <a:fillRef idx="0"/>
              <a:effectRef idx="0"/>
              <a:fontRef idx="minor"/>
            </p:style>
            <p:txBody>
              <a:bodyPr tIns="19440" bIns="19440" anchor="ctr">
                <a:noAutofit/>
              </a:bodyPr>
              <a:p>
                <a:pPr algn="ctr" defTabSz="914400">
                  <a:lnSpc>
                    <a:spcPct val="100000"/>
                  </a:lnSpc>
                </a:pPr>
                <a:endParaRPr b="0" lang="en-SE" sz="1870" spc="-1" strike="noStrike">
                  <a:solidFill>
                    <a:schemeClr val="lt1"/>
                  </a:solidFill>
                  <a:latin typeface="Calibri"/>
                  <a:ea typeface="Calibri"/>
                </a:endParaRPr>
              </a:p>
            </p:txBody>
          </p:sp>
          <p:sp>
            <p:nvSpPr>
              <p:cNvPr id="40" name="Google Shape;44;p2"/>
              <p:cNvSpPr/>
              <p:nvPr/>
            </p:nvSpPr>
            <p:spPr>
              <a:xfrm>
                <a:off x="10816920" y="3651480"/>
                <a:ext cx="59760" cy="54720"/>
              </a:xfrm>
              <a:prstGeom prst="ellipse">
                <a:avLst/>
              </a:prstGeom>
              <a:solidFill>
                <a:schemeClr val="accent1"/>
              </a:solidFill>
              <a:ln w="12700">
                <a:solidFill>
                  <a:srgbClr val="595959"/>
                </a:solidFill>
                <a:miter/>
              </a:ln>
            </p:spPr>
            <p:style>
              <a:lnRef idx="0"/>
              <a:fillRef idx="0"/>
              <a:effectRef idx="0"/>
              <a:fontRef idx="minor"/>
            </p:style>
            <p:txBody>
              <a:bodyPr tIns="19440" bIns="19440" anchor="ctr">
                <a:noAutofit/>
              </a:bodyPr>
              <a:p>
                <a:pPr algn="ctr" defTabSz="914400">
                  <a:lnSpc>
                    <a:spcPct val="100000"/>
                  </a:lnSpc>
                </a:pPr>
                <a:endParaRPr b="0" lang="en-SE" sz="1870" spc="-1" strike="noStrike">
                  <a:solidFill>
                    <a:schemeClr val="lt1"/>
                  </a:solidFill>
                  <a:latin typeface="Calibri"/>
                  <a:ea typeface="Calibri"/>
                </a:endParaRPr>
              </a:p>
            </p:txBody>
          </p:sp>
        </p:grpSp>
        <p:sp>
          <p:nvSpPr>
            <p:cNvPr id="41" name="Google Shape;45;p2"/>
            <p:cNvSpPr/>
            <p:nvPr/>
          </p:nvSpPr>
          <p:spPr>
            <a:xfrm>
              <a:off x="10793160" y="3549600"/>
              <a:ext cx="508680" cy="192600"/>
            </a:xfrm>
            <a:prstGeom prst="rect">
              <a:avLst/>
            </a:prstGeom>
            <a:noFill/>
            <a:ln w="0">
              <a:noFill/>
            </a:ln>
          </p:spPr>
          <p:style>
            <a:lnRef idx="0"/>
            <a:fillRef idx="0"/>
            <a:effectRef idx="0"/>
            <a:fontRef idx="minor"/>
          </p:style>
          <p:txBody>
            <a:bodyPr anchor="t">
              <a:spAutoFit/>
            </a:bodyPr>
            <a:p>
              <a:pPr algn="ctr" defTabSz="914400">
                <a:lnSpc>
                  <a:spcPct val="100000"/>
                </a:lnSpc>
              </a:pPr>
              <a:r>
                <a:rPr b="0" i="1" lang="en" sz="670" spc="-1" strike="noStrike">
                  <a:solidFill>
                    <a:schemeClr val="dk1"/>
                  </a:solidFill>
                  <a:latin typeface="Arial"/>
                  <a:ea typeface="Arial"/>
                </a:rPr>
                <a:t>Umeå</a:t>
              </a:r>
              <a:endParaRPr b="0" lang="en-US" sz="670" spc="-1" strike="noStrike">
                <a:solidFill>
                  <a:srgbClr val="000000"/>
                </a:solidFill>
                <a:latin typeface="Arial"/>
              </a:endParaRPr>
            </a:p>
          </p:txBody>
        </p:sp>
        <p:sp>
          <p:nvSpPr>
            <p:cNvPr id="42" name="Google Shape;46;p2"/>
            <p:cNvSpPr/>
            <p:nvPr/>
          </p:nvSpPr>
          <p:spPr>
            <a:xfrm>
              <a:off x="10478520" y="4739760"/>
              <a:ext cx="676800" cy="192600"/>
            </a:xfrm>
            <a:prstGeom prst="rect">
              <a:avLst/>
            </a:prstGeom>
            <a:noFill/>
            <a:ln w="0">
              <a:noFill/>
            </a:ln>
          </p:spPr>
          <p:style>
            <a:lnRef idx="0"/>
            <a:fillRef idx="0"/>
            <a:effectRef idx="0"/>
            <a:fontRef idx="minor"/>
          </p:style>
          <p:txBody>
            <a:bodyPr anchor="t">
              <a:spAutoFit/>
            </a:bodyPr>
            <a:p>
              <a:pPr algn="ctr" defTabSz="914400">
                <a:lnSpc>
                  <a:spcPct val="100000"/>
                </a:lnSpc>
              </a:pPr>
              <a:r>
                <a:rPr b="0" i="1" lang="en" sz="670" spc="-1" strike="noStrike">
                  <a:solidFill>
                    <a:schemeClr val="dk1"/>
                  </a:solidFill>
                  <a:latin typeface="Arial"/>
                  <a:ea typeface="Arial"/>
                </a:rPr>
                <a:t>Stockholm</a:t>
              </a:r>
              <a:endParaRPr b="0" lang="en-US" sz="670" spc="-1" strike="noStrike">
                <a:solidFill>
                  <a:srgbClr val="000000"/>
                </a:solidFill>
                <a:latin typeface="Arial"/>
              </a:endParaRPr>
            </a:p>
          </p:txBody>
        </p:sp>
        <p:sp>
          <p:nvSpPr>
            <p:cNvPr id="43" name="Google Shape;47;p2"/>
            <p:cNvSpPr/>
            <p:nvPr/>
          </p:nvSpPr>
          <p:spPr>
            <a:xfrm>
              <a:off x="10542600" y="4472280"/>
              <a:ext cx="511200" cy="192600"/>
            </a:xfrm>
            <a:prstGeom prst="rect">
              <a:avLst/>
            </a:prstGeom>
            <a:noFill/>
            <a:ln w="0">
              <a:noFill/>
            </a:ln>
          </p:spPr>
          <p:style>
            <a:lnRef idx="0"/>
            <a:fillRef idx="0"/>
            <a:effectRef idx="0"/>
            <a:fontRef idx="minor"/>
          </p:style>
          <p:txBody>
            <a:bodyPr anchor="t">
              <a:spAutoFit/>
            </a:bodyPr>
            <a:p>
              <a:pPr algn="ctr" defTabSz="914400">
                <a:lnSpc>
                  <a:spcPct val="100000"/>
                </a:lnSpc>
              </a:pPr>
              <a:r>
                <a:rPr b="0" i="1" lang="en" sz="670" spc="-1" strike="noStrike">
                  <a:solidFill>
                    <a:schemeClr val="dk1"/>
                  </a:solidFill>
                  <a:latin typeface="Arial"/>
                  <a:ea typeface="Arial"/>
                </a:rPr>
                <a:t>Uppsala</a:t>
              </a:r>
              <a:endParaRPr b="0" lang="en-US" sz="670" spc="-1" strike="noStrike">
                <a:solidFill>
                  <a:srgbClr val="000000"/>
                </a:solidFill>
                <a:latin typeface="Arial"/>
              </a:endParaRPr>
            </a:p>
          </p:txBody>
        </p:sp>
        <p:sp>
          <p:nvSpPr>
            <p:cNvPr id="44" name="Google Shape;48;p2"/>
            <p:cNvSpPr/>
            <p:nvPr/>
          </p:nvSpPr>
          <p:spPr>
            <a:xfrm>
              <a:off x="10334880" y="4908960"/>
              <a:ext cx="565920" cy="192600"/>
            </a:xfrm>
            <a:prstGeom prst="rect">
              <a:avLst/>
            </a:prstGeom>
            <a:noFill/>
            <a:ln w="0">
              <a:noFill/>
            </a:ln>
          </p:spPr>
          <p:style>
            <a:lnRef idx="0"/>
            <a:fillRef idx="0"/>
            <a:effectRef idx="0"/>
            <a:fontRef idx="minor"/>
          </p:style>
          <p:txBody>
            <a:bodyPr anchor="t">
              <a:spAutoFit/>
            </a:bodyPr>
            <a:p>
              <a:pPr algn="ctr" defTabSz="914400">
                <a:lnSpc>
                  <a:spcPct val="100000"/>
                </a:lnSpc>
              </a:pPr>
              <a:r>
                <a:rPr b="0" i="1" lang="en" sz="670" spc="-1" strike="noStrike">
                  <a:solidFill>
                    <a:schemeClr val="dk1"/>
                  </a:solidFill>
                  <a:latin typeface="Arial"/>
                  <a:ea typeface="Arial"/>
                </a:rPr>
                <a:t>Linköping</a:t>
              </a:r>
              <a:endParaRPr b="0" lang="en-US" sz="670" spc="-1" strike="noStrike">
                <a:solidFill>
                  <a:srgbClr val="000000"/>
                </a:solidFill>
                <a:latin typeface="Arial"/>
              </a:endParaRPr>
            </a:p>
          </p:txBody>
        </p:sp>
        <p:sp>
          <p:nvSpPr>
            <p:cNvPr id="45" name="Google Shape;49;p2"/>
            <p:cNvSpPr/>
            <p:nvPr/>
          </p:nvSpPr>
          <p:spPr>
            <a:xfrm>
              <a:off x="9218880" y="5015880"/>
              <a:ext cx="559440" cy="192600"/>
            </a:xfrm>
            <a:prstGeom prst="rect">
              <a:avLst/>
            </a:prstGeom>
            <a:noFill/>
            <a:ln w="0">
              <a:noFill/>
            </a:ln>
          </p:spPr>
          <p:style>
            <a:lnRef idx="0"/>
            <a:fillRef idx="0"/>
            <a:effectRef idx="0"/>
            <a:fontRef idx="minor"/>
          </p:style>
          <p:txBody>
            <a:bodyPr anchor="t">
              <a:spAutoFit/>
            </a:bodyPr>
            <a:p>
              <a:pPr algn="ctr" defTabSz="914400">
                <a:lnSpc>
                  <a:spcPct val="100000"/>
                </a:lnSpc>
              </a:pPr>
              <a:r>
                <a:rPr b="0" i="1" lang="en" sz="670" spc="-1" strike="noStrike">
                  <a:solidFill>
                    <a:schemeClr val="dk1"/>
                  </a:solidFill>
                  <a:latin typeface="Arial"/>
                  <a:ea typeface="Arial"/>
                </a:rPr>
                <a:t>Göteborg</a:t>
              </a:r>
              <a:endParaRPr b="0" lang="en-US" sz="670" spc="-1" strike="noStrike">
                <a:solidFill>
                  <a:srgbClr val="000000"/>
                </a:solidFill>
                <a:latin typeface="Arial"/>
              </a:endParaRPr>
            </a:p>
          </p:txBody>
        </p:sp>
        <p:sp>
          <p:nvSpPr>
            <p:cNvPr id="46" name="Google Shape;50;p2"/>
            <p:cNvSpPr/>
            <p:nvPr/>
          </p:nvSpPr>
          <p:spPr>
            <a:xfrm>
              <a:off x="9572040" y="5571000"/>
              <a:ext cx="383040" cy="192600"/>
            </a:xfrm>
            <a:prstGeom prst="rect">
              <a:avLst/>
            </a:prstGeom>
            <a:noFill/>
            <a:ln w="0">
              <a:noFill/>
            </a:ln>
          </p:spPr>
          <p:style>
            <a:lnRef idx="0"/>
            <a:fillRef idx="0"/>
            <a:effectRef idx="0"/>
            <a:fontRef idx="minor"/>
          </p:style>
          <p:txBody>
            <a:bodyPr anchor="t">
              <a:spAutoFit/>
            </a:bodyPr>
            <a:p>
              <a:pPr algn="ctr" defTabSz="914400">
                <a:lnSpc>
                  <a:spcPct val="100000"/>
                </a:lnSpc>
              </a:pPr>
              <a:r>
                <a:rPr b="0" i="1" lang="en" sz="670" spc="-1" strike="noStrike">
                  <a:solidFill>
                    <a:schemeClr val="dk1"/>
                  </a:solidFill>
                  <a:latin typeface="Arial"/>
                  <a:ea typeface="Arial"/>
                </a:rPr>
                <a:t>Lund</a:t>
              </a:r>
              <a:endParaRPr b="0" lang="en-US" sz="670" spc="-1" strike="noStrike">
                <a:solidFill>
                  <a:srgbClr val="000000"/>
                </a:solidFill>
                <a:latin typeface="Arial"/>
              </a:endParaRPr>
            </a:p>
          </p:txBody>
        </p:sp>
      </p:grpSp>
      <p:sp>
        <p:nvSpPr>
          <p:cNvPr id="47" name="Google Shape;51;p2"/>
          <p:cNvSpPr/>
          <p:nvPr/>
        </p:nvSpPr>
        <p:spPr>
          <a:xfrm>
            <a:off x="6729120" y="4221720"/>
            <a:ext cx="1746720" cy="1643760"/>
          </a:xfrm>
          <a:prstGeom prst="rect">
            <a:avLst/>
          </a:prstGeom>
          <a:noFill/>
          <a:ln w="0">
            <a:noFill/>
          </a:ln>
        </p:spPr>
        <p:style>
          <a:lnRef idx="0"/>
          <a:fillRef idx="0"/>
          <a:effectRef idx="0"/>
          <a:fontRef idx="minor"/>
        </p:style>
        <p:txBody>
          <a:bodyPr anchor="t">
            <a:normAutofit/>
          </a:bodyPr>
          <a:p>
            <a:pPr algn="ctr" defTabSz="914400">
              <a:lnSpc>
                <a:spcPct val="90000"/>
              </a:lnSpc>
              <a:tabLst>
                <a:tab algn="l" pos="0"/>
              </a:tabLst>
            </a:pPr>
            <a:r>
              <a:rPr b="0" lang="en-GB" sz="1470" spc="-1" strike="noStrike">
                <a:solidFill>
                  <a:schemeClr val="lt1"/>
                </a:solidFill>
                <a:latin typeface="Arial"/>
              </a:rPr>
              <a:t>~120 staff at six different sites across Sweden with expertise in many different omics-related areas</a:t>
            </a:r>
            <a:endParaRPr b="0" lang="en-US" sz="1470" spc="-1" strike="noStrike">
              <a:solidFill>
                <a:srgbClr val="000000"/>
              </a:solidFill>
              <a:latin typeface="Arial"/>
            </a:endParaRPr>
          </a:p>
          <a:p>
            <a:pPr defTabSz="914400">
              <a:lnSpc>
                <a:spcPct val="90000"/>
              </a:lnSpc>
              <a:spcBef>
                <a:spcPts val="1001"/>
              </a:spcBef>
              <a:tabLst>
                <a:tab algn="l" pos="0"/>
              </a:tabLst>
            </a:pPr>
            <a:endParaRPr b="0" lang="en-US" sz="1870" spc="-1" strike="noStrike">
              <a:solidFill>
                <a:srgbClr val="000000"/>
              </a:solidFill>
              <a:latin typeface="Arial"/>
            </a:endParaRPr>
          </a:p>
        </p:txBody>
      </p:sp>
      <p:cxnSp>
        <p:nvCxnSpPr>
          <p:cNvPr id="48" name="Google Shape;52;p2"/>
          <p:cNvCxnSpPr/>
          <p:nvPr/>
        </p:nvCxnSpPr>
        <p:spPr>
          <a:xfrm flipV="1">
            <a:off x="8400240" y="3723840"/>
            <a:ext cx="2309040" cy="680040"/>
          </a:xfrm>
          <a:prstGeom prst="straightConnector1">
            <a:avLst/>
          </a:prstGeom>
          <a:ln cap="rnd" w="28575">
            <a:solidFill>
              <a:srgbClr val="a7c947"/>
            </a:solidFill>
            <a:prstDash val="dot"/>
            <a:round/>
          </a:ln>
        </p:spPr>
      </p:cxnSp>
      <p:cxnSp>
        <p:nvCxnSpPr>
          <p:cNvPr id="49" name="Google Shape;53;p2"/>
          <p:cNvCxnSpPr/>
          <p:nvPr/>
        </p:nvCxnSpPr>
        <p:spPr>
          <a:xfrm>
            <a:off x="8397720" y="5234400"/>
            <a:ext cx="1485360" cy="368280"/>
          </a:xfrm>
          <a:prstGeom prst="straightConnector1">
            <a:avLst/>
          </a:prstGeom>
          <a:ln cap="rnd" w="28575">
            <a:solidFill>
              <a:srgbClr val="a7c947"/>
            </a:solidFill>
            <a:prstDash val="dot"/>
            <a:round/>
          </a:ln>
        </p:spPr>
      </p:cxnSp>
      <p:cxnSp>
        <p:nvCxnSpPr>
          <p:cNvPr id="50" name="Google Shape;54;p2"/>
          <p:cNvCxnSpPr/>
          <p:nvPr/>
        </p:nvCxnSpPr>
        <p:spPr>
          <a:xfrm>
            <a:off x="8544240" y="4709880"/>
            <a:ext cx="1837800" cy="22680"/>
          </a:xfrm>
          <a:prstGeom prst="straightConnector1">
            <a:avLst/>
          </a:prstGeom>
          <a:ln cap="rnd" w="28575">
            <a:solidFill>
              <a:srgbClr val="a7c947"/>
            </a:solidFill>
            <a:prstDash val="dot"/>
            <a:round/>
          </a:ln>
        </p:spPr>
      </p:cxnSp>
      <p:cxnSp>
        <p:nvCxnSpPr>
          <p:cNvPr id="51" name="Google Shape;55;p2"/>
          <p:cNvCxnSpPr/>
          <p:nvPr/>
        </p:nvCxnSpPr>
        <p:spPr>
          <a:xfrm>
            <a:off x="8466120" y="5129280"/>
            <a:ext cx="1202760" cy="65880"/>
          </a:xfrm>
          <a:prstGeom prst="straightConnector1">
            <a:avLst/>
          </a:prstGeom>
          <a:ln cap="rnd" w="28575">
            <a:solidFill>
              <a:srgbClr val="a7c947"/>
            </a:solidFill>
            <a:prstDash val="dot"/>
            <a:round/>
          </a:ln>
        </p:spPr>
      </p:cxnSp>
      <p:cxnSp>
        <p:nvCxnSpPr>
          <p:cNvPr id="52" name="Google Shape;56;p2"/>
          <p:cNvCxnSpPr/>
          <p:nvPr/>
        </p:nvCxnSpPr>
        <p:spPr>
          <a:xfrm>
            <a:off x="8510760" y="4818600"/>
            <a:ext cx="1837800" cy="22680"/>
          </a:xfrm>
          <a:prstGeom prst="straightConnector1">
            <a:avLst/>
          </a:prstGeom>
          <a:ln cap="rnd" w="28575">
            <a:solidFill>
              <a:srgbClr val="a7c947"/>
            </a:solidFill>
            <a:prstDash val="dot"/>
            <a:round/>
          </a:ln>
        </p:spPr>
      </p:cxnSp>
      <p:cxnSp>
        <p:nvCxnSpPr>
          <p:cNvPr id="53" name="Google Shape;57;p2"/>
          <p:cNvCxnSpPr/>
          <p:nvPr/>
        </p:nvCxnSpPr>
        <p:spPr>
          <a:xfrm>
            <a:off x="8499240" y="4941360"/>
            <a:ext cx="1607400" cy="57960"/>
          </a:xfrm>
          <a:prstGeom prst="straightConnector1">
            <a:avLst/>
          </a:prstGeom>
          <a:ln cap="rnd" w="28575">
            <a:solidFill>
              <a:srgbClr val="a7c947"/>
            </a:solidFill>
            <a:prstDash val="dot"/>
            <a:round/>
          </a:ln>
        </p:spPr>
      </p:cxn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31280" y="321480"/>
            <a:ext cx="11329200" cy="545400"/>
          </a:xfrm>
          <a:prstGeom prst="rect">
            <a:avLst/>
          </a:prstGeom>
          <a:noFill/>
          <a:ln w="0">
            <a:noFill/>
          </a:ln>
        </p:spPr>
        <p:txBody>
          <a:bodyPr lIns="91440" rIns="91440" tIns="45720" bIns="46800" anchor="ctr">
            <a:normAutofit fontScale="84006"/>
          </a:bodyPr>
          <a:p>
            <a:pPr indent="0" algn="ctr" defTabSz="914400">
              <a:lnSpc>
                <a:spcPct val="90000"/>
              </a:lnSpc>
              <a:buNone/>
            </a:pPr>
            <a:r>
              <a:rPr b="1" lang="en-GB" sz="4000" spc="-1" strike="noStrike">
                <a:solidFill>
                  <a:schemeClr val="lt2">
                    <a:lumMod val="10000"/>
                  </a:schemeClr>
                </a:solidFill>
                <a:latin typeface="Arial"/>
              </a:rPr>
              <a:t>Teachers on this workshop are from NBIS and NGI</a:t>
            </a:r>
            <a:endParaRPr b="0" lang="en-SE" sz="4000" spc="-1" strike="noStrike">
              <a:solidFill>
                <a:schemeClr val="dk1"/>
              </a:solidFill>
              <a:latin typeface="Calibri"/>
            </a:endParaRPr>
          </a:p>
        </p:txBody>
      </p:sp>
      <p:grpSp>
        <p:nvGrpSpPr>
          <p:cNvPr id="55" name="Group 19"/>
          <p:cNvGrpSpPr/>
          <p:nvPr/>
        </p:nvGrpSpPr>
        <p:grpSpPr>
          <a:xfrm>
            <a:off x="1752480" y="3010320"/>
            <a:ext cx="8696160" cy="1044000"/>
            <a:chOff x="1752480" y="3010320"/>
            <a:chExt cx="8696160" cy="1044000"/>
          </a:xfrm>
        </p:grpSpPr>
        <p:sp>
          <p:nvSpPr>
            <p:cNvPr id="56" name="Right Arrow 3"/>
            <p:cNvSpPr/>
            <p:nvPr/>
          </p:nvSpPr>
          <p:spPr>
            <a:xfrm>
              <a:off x="8305200" y="3010320"/>
              <a:ext cx="2143440" cy="1044000"/>
            </a:xfrm>
            <a:prstGeom prst="rightArrow">
              <a:avLst>
                <a:gd name="adj1" fmla="val 50000"/>
                <a:gd name="adj2" fmla="val 50000"/>
              </a:avLst>
            </a:prstGeom>
            <a:solidFill>
              <a:srgbClr val="a7c947"/>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pc="-1" strike="noStrike">
                  <a:solidFill>
                    <a:schemeClr val="dk1"/>
                  </a:solidFill>
                  <a:latin typeface="Arial"/>
                </a:rPr>
                <a:t>Publication</a:t>
              </a:r>
              <a:endParaRPr b="0" lang="en-US" sz="1400" spc="-1" strike="noStrike">
                <a:solidFill>
                  <a:srgbClr val="000000"/>
                </a:solidFill>
                <a:latin typeface="Arial"/>
              </a:endParaRPr>
            </a:p>
          </p:txBody>
        </p:sp>
        <p:sp>
          <p:nvSpPr>
            <p:cNvPr id="57" name="Rectangle 4"/>
            <p:cNvSpPr/>
            <p:nvPr/>
          </p:nvSpPr>
          <p:spPr>
            <a:xfrm>
              <a:off x="2734920" y="3268440"/>
              <a:ext cx="1321560" cy="524160"/>
            </a:xfrm>
            <a:prstGeom prst="rect">
              <a:avLst/>
            </a:prstGeom>
            <a:solidFill>
              <a:srgbClr val="a7c947">
                <a:alpha val="4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pc="-1" strike="noStrike">
                  <a:solidFill>
                    <a:schemeClr val="dk1"/>
                  </a:solidFill>
                  <a:latin typeface="Arial"/>
                </a:rPr>
                <a:t>Data </a:t>
              </a:r>
              <a:br>
                <a:rPr sz="1400"/>
              </a:br>
              <a:r>
                <a:rPr b="0" lang="sv-SE" sz="1400" spc="-1" strike="noStrike">
                  <a:solidFill>
                    <a:schemeClr val="dk1"/>
                  </a:solidFill>
                  <a:latin typeface="Arial"/>
                </a:rPr>
                <a:t>generation</a:t>
              </a:r>
              <a:endParaRPr b="0" lang="en-US" sz="1400" spc="-1" strike="noStrike">
                <a:solidFill>
                  <a:srgbClr val="000000"/>
                </a:solidFill>
                <a:latin typeface="Arial"/>
              </a:endParaRPr>
            </a:p>
          </p:txBody>
        </p:sp>
        <p:sp>
          <p:nvSpPr>
            <p:cNvPr id="58" name="Rectangle 5"/>
            <p:cNvSpPr/>
            <p:nvPr/>
          </p:nvSpPr>
          <p:spPr>
            <a:xfrm>
              <a:off x="4056840" y="3268440"/>
              <a:ext cx="1223640" cy="524160"/>
            </a:xfrm>
            <a:prstGeom prst="rect">
              <a:avLst/>
            </a:prstGeom>
            <a:solidFill>
              <a:srgbClr val="a7c947">
                <a:alpha val="6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pc="-1" strike="noStrike">
                  <a:solidFill>
                    <a:schemeClr val="dk1"/>
                  </a:solidFill>
                  <a:latin typeface="Arial"/>
                </a:rPr>
                <a:t>Standard analyses</a:t>
              </a:r>
              <a:endParaRPr b="0" lang="en-US" sz="1400" spc="-1" strike="noStrike">
                <a:solidFill>
                  <a:srgbClr val="000000"/>
                </a:solidFill>
                <a:latin typeface="Arial"/>
              </a:endParaRPr>
            </a:p>
          </p:txBody>
        </p:sp>
        <p:sp>
          <p:nvSpPr>
            <p:cNvPr id="59" name="Rectangle 6"/>
            <p:cNvSpPr/>
            <p:nvPr/>
          </p:nvSpPr>
          <p:spPr>
            <a:xfrm>
              <a:off x="5280840" y="3268440"/>
              <a:ext cx="3024000" cy="524160"/>
            </a:xfrm>
            <a:prstGeom prst="rect">
              <a:avLst/>
            </a:prstGeom>
            <a:solidFill>
              <a:srgbClr val="a7c947">
                <a:alpha val="8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pc="-1" strike="noStrike">
                  <a:solidFill>
                    <a:schemeClr val="dk1"/>
                  </a:solidFill>
                  <a:latin typeface="Arial"/>
                </a:rPr>
                <a:t>Project-specific analyses</a:t>
              </a:r>
              <a:endParaRPr b="0" lang="en-US" sz="1400" spc="-1" strike="noStrike">
                <a:solidFill>
                  <a:srgbClr val="000000"/>
                </a:solidFill>
                <a:latin typeface="Arial"/>
              </a:endParaRPr>
            </a:p>
          </p:txBody>
        </p:sp>
        <p:sp>
          <p:nvSpPr>
            <p:cNvPr id="60" name="Rectangle 11"/>
            <p:cNvSpPr/>
            <p:nvPr/>
          </p:nvSpPr>
          <p:spPr>
            <a:xfrm>
              <a:off x="1752480" y="3268440"/>
              <a:ext cx="982080" cy="524160"/>
            </a:xfrm>
            <a:prstGeom prst="rect">
              <a:avLst/>
            </a:prstGeom>
            <a:solidFill>
              <a:srgbClr val="a7c947">
                <a:alpha val="2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pPr>
              <a:r>
                <a:rPr b="0" lang="sv-SE" sz="1400" spc="-1" strike="noStrike">
                  <a:solidFill>
                    <a:schemeClr val="dk1"/>
                  </a:solidFill>
                  <a:latin typeface="Arial"/>
                </a:rPr>
                <a:t>Study design</a:t>
              </a:r>
              <a:endParaRPr b="0" lang="en-US" sz="1400" spc="-1" strike="noStrike">
                <a:solidFill>
                  <a:srgbClr val="000000"/>
                </a:solidFill>
                <a:latin typeface="Arial"/>
              </a:endParaRPr>
            </a:p>
          </p:txBody>
        </p:sp>
      </p:grpSp>
      <p:grpSp>
        <p:nvGrpSpPr>
          <p:cNvPr id="61" name="Group 23"/>
          <p:cNvGrpSpPr/>
          <p:nvPr/>
        </p:nvGrpSpPr>
        <p:grpSpPr>
          <a:xfrm>
            <a:off x="5280840" y="2251440"/>
            <a:ext cx="4639680" cy="651600"/>
            <a:chOff x="5280840" y="2251440"/>
            <a:chExt cx="4639680" cy="651600"/>
          </a:xfrm>
        </p:grpSpPr>
        <p:sp>
          <p:nvSpPr>
            <p:cNvPr id="62" name="Right Brace 8"/>
            <p:cNvSpPr/>
            <p:nvPr/>
          </p:nvSpPr>
          <p:spPr>
            <a:xfrm rot="16200000">
              <a:off x="7450200" y="432720"/>
              <a:ext cx="300960" cy="463968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sv-SE" sz="1800" spc="-1" strike="noStrike">
                <a:solidFill>
                  <a:schemeClr val="dk1"/>
                </a:solidFill>
                <a:latin typeface="Calibri"/>
              </a:endParaRPr>
            </a:p>
          </p:txBody>
        </p:sp>
        <p:pic>
          <p:nvPicPr>
            <p:cNvPr id="63" name="Picture 16" descr=""/>
            <p:cNvPicPr/>
            <p:nvPr/>
          </p:nvPicPr>
          <p:blipFill>
            <a:blip r:embed="rId1"/>
            <a:stretch/>
          </p:blipFill>
          <p:spPr>
            <a:xfrm>
              <a:off x="7192800" y="2251440"/>
              <a:ext cx="816120" cy="300960"/>
            </a:xfrm>
            <a:prstGeom prst="rect">
              <a:avLst/>
            </a:prstGeom>
            <a:ln w="0">
              <a:noFill/>
            </a:ln>
          </p:spPr>
        </p:pic>
      </p:grpSp>
      <p:grpSp>
        <p:nvGrpSpPr>
          <p:cNvPr id="64" name="Group 22"/>
          <p:cNvGrpSpPr/>
          <p:nvPr/>
        </p:nvGrpSpPr>
        <p:grpSpPr>
          <a:xfrm>
            <a:off x="1775160" y="2251440"/>
            <a:ext cx="937440" cy="688320"/>
            <a:chOff x="1775160" y="2251440"/>
            <a:chExt cx="937440" cy="688320"/>
          </a:xfrm>
        </p:grpSpPr>
        <p:sp>
          <p:nvSpPr>
            <p:cNvPr id="65" name="Right Brace 17"/>
            <p:cNvSpPr/>
            <p:nvPr/>
          </p:nvSpPr>
          <p:spPr>
            <a:xfrm rot="16200000">
              <a:off x="2077920" y="2305080"/>
              <a:ext cx="331920" cy="93744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sv-SE" sz="1800" spc="-1" strike="noStrike">
                <a:solidFill>
                  <a:schemeClr val="dk1"/>
                </a:solidFill>
                <a:latin typeface="Calibri"/>
              </a:endParaRPr>
            </a:p>
          </p:txBody>
        </p:sp>
        <p:pic>
          <p:nvPicPr>
            <p:cNvPr id="66" name="Picture 18" descr=""/>
            <p:cNvPicPr/>
            <p:nvPr/>
          </p:nvPicPr>
          <p:blipFill>
            <a:blip r:embed="rId2"/>
            <a:stretch/>
          </p:blipFill>
          <p:spPr>
            <a:xfrm>
              <a:off x="1829880" y="2251440"/>
              <a:ext cx="816120" cy="300960"/>
            </a:xfrm>
            <a:prstGeom prst="rect">
              <a:avLst/>
            </a:prstGeom>
            <a:ln w="0">
              <a:noFill/>
            </a:ln>
          </p:spPr>
        </p:pic>
      </p:grpSp>
      <p:sp>
        <p:nvSpPr>
          <p:cNvPr id="67" name="Right Brace 7"/>
          <p:cNvSpPr/>
          <p:nvPr/>
        </p:nvSpPr>
        <p:spPr>
          <a:xfrm rot="5400000">
            <a:off x="3345840" y="2530800"/>
            <a:ext cx="331920" cy="353772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txBody>
          <a:bodyPr lIns="90000" rIns="90000" tIns="45000" bIns="45000" anchor="ctr">
            <a:noAutofit/>
          </a:bodyPr>
          <a:p>
            <a:pPr algn="ctr" defTabSz="914400">
              <a:lnSpc>
                <a:spcPct val="100000"/>
              </a:lnSpc>
            </a:pPr>
            <a:endParaRPr b="0" lang="sv-SE" sz="1800" spc="-1" strike="noStrike">
              <a:solidFill>
                <a:schemeClr val="dk1"/>
              </a:solidFill>
              <a:latin typeface="Calibri"/>
            </a:endParaRPr>
          </a:p>
        </p:txBody>
      </p:sp>
      <p:pic>
        <p:nvPicPr>
          <p:cNvPr id="68" name="Bild 10" descr=""/>
          <p:cNvPicPr/>
          <p:nvPr/>
        </p:nvPicPr>
        <p:blipFill>
          <a:blip r:embed="rId3">
            <a:extLst>
              <a:ext uri="{96DAC541-7B7A-43D3-8B79-37D633B846F1}">
                <asvg:svgBlip xmlns:asvg="http://schemas.microsoft.com/office/drawing/2016/SVG/main" r:embed="rId4"/>
              </a:ext>
            </a:extLst>
          </a:blip>
          <a:stretch/>
        </p:blipFill>
        <p:spPr>
          <a:xfrm>
            <a:off x="2197440" y="4534560"/>
            <a:ext cx="2628360" cy="838080"/>
          </a:xfrm>
          <a:prstGeom prst="rect">
            <a:avLst/>
          </a:prstGeom>
          <a:ln w="0">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31280" y="321480"/>
            <a:ext cx="11329200" cy="545400"/>
          </a:xfrm>
          <a:prstGeom prst="rect">
            <a:avLst/>
          </a:prstGeom>
          <a:noFill/>
          <a:ln w="0">
            <a:noFill/>
          </a:ln>
        </p:spPr>
        <p:txBody>
          <a:bodyPr lIns="91440" rIns="91440" tIns="45720" bIns="46800" anchor="ctr">
            <a:normAutofit fontScale="84006"/>
          </a:bodyPr>
          <a:p>
            <a:pPr indent="0" algn="ctr" defTabSz="914400">
              <a:lnSpc>
                <a:spcPct val="90000"/>
              </a:lnSpc>
              <a:buNone/>
            </a:pPr>
            <a:r>
              <a:rPr b="1" lang="en-GB" sz="4000" spc="-1" strike="noStrike">
                <a:solidFill>
                  <a:schemeClr val="lt2">
                    <a:lumMod val="10000"/>
                  </a:schemeClr>
                </a:solidFill>
                <a:latin typeface="Arial"/>
              </a:rPr>
              <a:t>Workshop organizers </a:t>
            </a:r>
            <a:endParaRPr b="0" lang="en-SE" sz="4000" spc="-1" strike="noStrike">
              <a:solidFill>
                <a:schemeClr val="dk1"/>
              </a:solidFill>
              <a:latin typeface="Calibri"/>
            </a:endParaRPr>
          </a:p>
        </p:txBody>
      </p:sp>
      <p:sp>
        <p:nvSpPr>
          <p:cNvPr id="70" name="textruta 5"/>
          <p:cNvSpPr/>
          <p:nvPr/>
        </p:nvSpPr>
        <p:spPr>
          <a:xfrm>
            <a:off x="2077200" y="5277240"/>
            <a:ext cx="140040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GB" sz="1800" spc="-1" strike="noStrike">
                <a:solidFill>
                  <a:schemeClr val="dk1"/>
                </a:solidFill>
                <a:latin typeface="Arial"/>
              </a:rPr>
              <a:t>Roy Francis</a:t>
            </a:r>
            <a:endParaRPr b="0" lang="en-US" sz="1800" spc="-1" strike="noStrike">
              <a:solidFill>
                <a:srgbClr val="000000"/>
              </a:solidFill>
              <a:latin typeface="Arial"/>
            </a:endParaRPr>
          </a:p>
        </p:txBody>
      </p:sp>
      <p:sp>
        <p:nvSpPr>
          <p:cNvPr id="71" name="textruta 6"/>
          <p:cNvSpPr/>
          <p:nvPr/>
        </p:nvSpPr>
        <p:spPr>
          <a:xfrm>
            <a:off x="4988880" y="5277240"/>
            <a:ext cx="200844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GB" sz="1800" spc="-1" strike="noStrike">
                <a:solidFill>
                  <a:schemeClr val="dk1"/>
                </a:solidFill>
                <a:latin typeface="Arial"/>
              </a:rPr>
              <a:t>Malin Larsson</a:t>
            </a:r>
            <a:r>
              <a:rPr b="0" lang="en-GB" sz="1800" spc="-1" strike="noStrike">
                <a:solidFill>
                  <a:schemeClr val="dk1"/>
                </a:solidFill>
                <a:latin typeface="Arial"/>
              </a:rPr>
              <a:t>	</a:t>
            </a:r>
            <a:endParaRPr b="0" lang="en-US" sz="1800" spc="-1" strike="noStrike">
              <a:solidFill>
                <a:srgbClr val="000000"/>
              </a:solidFill>
              <a:latin typeface="Arial"/>
            </a:endParaRPr>
          </a:p>
        </p:txBody>
      </p:sp>
      <p:sp>
        <p:nvSpPr>
          <p:cNvPr id="72" name="textruta 7"/>
          <p:cNvSpPr/>
          <p:nvPr/>
        </p:nvSpPr>
        <p:spPr>
          <a:xfrm>
            <a:off x="8500680" y="5277240"/>
            <a:ext cx="147636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GB" sz="1800" spc="-1" strike="noStrike">
                <a:solidFill>
                  <a:schemeClr val="dk1"/>
                </a:solidFill>
                <a:latin typeface="Arial"/>
              </a:rPr>
              <a:t>Martin Dahlö</a:t>
            </a:r>
            <a:endParaRPr b="0" lang="en-US" sz="1800" spc="-1" strike="noStrike">
              <a:solidFill>
                <a:srgbClr val="000000"/>
              </a:solidFill>
              <a:latin typeface="Arial"/>
            </a:endParaRPr>
          </a:p>
        </p:txBody>
      </p:sp>
      <p:pic>
        <p:nvPicPr>
          <p:cNvPr id="73" name="Content Placeholder 9" descr=""/>
          <p:cNvPicPr/>
          <p:nvPr/>
        </p:nvPicPr>
        <p:blipFill>
          <a:blip r:embed="rId1"/>
          <a:stretch/>
        </p:blipFill>
        <p:spPr>
          <a:xfrm>
            <a:off x="1422360" y="2170080"/>
            <a:ext cx="2717280" cy="2717280"/>
          </a:xfrm>
          <a:prstGeom prst="rect">
            <a:avLst/>
          </a:prstGeom>
          <a:ln w="0">
            <a:noFill/>
          </a:ln>
        </p:spPr>
      </p:pic>
      <p:pic>
        <p:nvPicPr>
          <p:cNvPr id="74" name="Picture 14" descr=""/>
          <p:cNvPicPr/>
          <p:nvPr/>
        </p:nvPicPr>
        <p:blipFill>
          <a:blip r:embed="rId2"/>
          <a:stretch/>
        </p:blipFill>
        <p:spPr>
          <a:xfrm>
            <a:off x="4231080" y="1823040"/>
            <a:ext cx="3511080" cy="3516480"/>
          </a:xfrm>
          <a:prstGeom prst="rect">
            <a:avLst/>
          </a:prstGeom>
          <a:ln w="0">
            <a:noFill/>
          </a:ln>
        </p:spPr>
      </p:pic>
      <p:pic>
        <p:nvPicPr>
          <p:cNvPr id="75" name="" descr=""/>
          <p:cNvPicPr/>
          <p:nvPr/>
        </p:nvPicPr>
        <p:blipFill>
          <a:blip r:embed="rId3"/>
          <a:stretch/>
        </p:blipFill>
        <p:spPr>
          <a:xfrm>
            <a:off x="7864920" y="2093400"/>
            <a:ext cx="2843280" cy="2843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p:nvPr>
        </p:nvSpPr>
        <p:spPr>
          <a:xfrm>
            <a:off x="431280" y="1068120"/>
            <a:ext cx="11329200" cy="5102280"/>
          </a:xfrm>
          <a:prstGeom prst="rect">
            <a:avLst/>
          </a:prstGeom>
          <a:noFill/>
          <a:ln w="0">
            <a:noFill/>
          </a:ln>
        </p:spPr>
        <p:txBody>
          <a:bodyPr numCol="2" spcCol="0" lIns="91440" rIns="91440" tIns="45720" bIns="45720" anchor="t">
            <a:normAutofit fontScale="80949"/>
          </a:bodyPr>
          <a:p>
            <a:pPr indent="0" defTabSz="914400">
              <a:lnSpc>
                <a:spcPct val="90000"/>
              </a:lnSpc>
              <a:spcBef>
                <a:spcPts val="1001"/>
              </a:spcBef>
              <a:buNone/>
              <a:tabLst>
                <a:tab algn="l" pos="0"/>
              </a:tabLst>
            </a:pPr>
            <a:r>
              <a:rPr b="0" lang="en-GB" sz="3600" spc="-1" strike="noStrike">
                <a:solidFill>
                  <a:srgbClr val="1d1d1b"/>
                </a:solidFill>
                <a:latin typeface="Calibri"/>
              </a:rPr>
              <a:t>Jyotirmoy Das</a:t>
            </a: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3600" spc="-1" strike="noStrike">
                <a:solidFill>
                  <a:schemeClr val="lt2">
                    <a:lumMod val="10000"/>
                  </a:schemeClr>
                </a:solidFill>
                <a:latin typeface="Calibri"/>
              </a:rPr>
              <a:t>Core Facility LiU, Clinical Genomics SciLifeLab Linköping</a:t>
            </a: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3600" spc="-1" strike="noStrike">
                <a:solidFill>
                  <a:schemeClr val="lt2">
                    <a:lumMod val="10000"/>
                  </a:schemeClr>
                </a:solidFill>
                <a:latin typeface="Calibri"/>
              </a:rPr>
              <a:t>Johanna Lagensjö</a:t>
            </a: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3600" spc="-1" strike="noStrike">
                <a:solidFill>
                  <a:schemeClr val="lt2">
                    <a:lumMod val="10000"/>
                  </a:schemeClr>
                </a:solidFill>
                <a:latin typeface="Calibri"/>
              </a:rPr>
              <a:t>NGI SciLifeLab Uppsala</a:t>
            </a: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3600" spc="-1" strike="noStrike">
                <a:solidFill>
                  <a:schemeClr val="lt2">
                    <a:lumMod val="10000"/>
                  </a:schemeClr>
                </a:solidFill>
                <a:latin typeface="Calibri"/>
              </a:rPr>
              <a:t>Adam Ameur </a:t>
            </a: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3600" spc="-1" strike="noStrike">
                <a:solidFill>
                  <a:schemeClr val="lt2">
                    <a:lumMod val="10000"/>
                  </a:schemeClr>
                </a:solidFill>
                <a:latin typeface="Calibri"/>
              </a:rPr>
              <a:t>NGI SciLifeLab Uppsala</a:t>
            </a: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r>
              <a:rPr b="0" lang="en-SE" sz="3600" spc="-1" strike="noStrike">
                <a:solidFill>
                  <a:schemeClr val="lt2">
                    <a:lumMod val="10000"/>
                  </a:schemeClr>
                </a:solidFill>
                <a:latin typeface="Calibri"/>
              </a:rPr>
              <a:t>Diana Ekman </a:t>
            </a: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r>
              <a:rPr b="0" lang="en-SE" sz="3600" spc="-1" strike="noStrike">
                <a:solidFill>
                  <a:schemeClr val="lt2">
                    <a:lumMod val="10000"/>
                  </a:schemeClr>
                </a:solidFill>
                <a:latin typeface="Calibri"/>
              </a:rPr>
              <a:t>NBIS SciLifeLab Stockholm</a:t>
            </a: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br>
              <a:rPr sz="3600"/>
            </a:br>
            <a:r>
              <a:rPr b="0" lang="en-SE" sz="3600" spc="-1" strike="noStrike">
                <a:solidFill>
                  <a:schemeClr val="lt2">
                    <a:lumMod val="10000"/>
                  </a:schemeClr>
                </a:solidFill>
                <a:latin typeface="Calibri"/>
              </a:rPr>
              <a:t>Dag Ahren</a:t>
            </a: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r>
              <a:rPr b="0" lang="en-SE" sz="3600" spc="-1" strike="noStrike">
                <a:solidFill>
                  <a:schemeClr val="lt2">
                    <a:lumMod val="10000"/>
                  </a:schemeClr>
                </a:solidFill>
                <a:latin typeface="Calibri"/>
              </a:rPr>
              <a:t>NBIS SciLifeLab Lund</a:t>
            </a: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r>
              <a:rPr b="0" lang="en-SE" sz="3600" spc="-1" strike="noStrike">
                <a:solidFill>
                  <a:schemeClr val="lt2">
                    <a:lumMod val="10000"/>
                  </a:schemeClr>
                </a:solidFill>
                <a:latin typeface="Calibri"/>
              </a:rPr>
              <a:t>Elin Kronander </a:t>
            </a:r>
            <a:endParaRPr b="0" lang="en-SE" sz="3600" spc="-1" strike="noStrike">
              <a:solidFill>
                <a:schemeClr val="lt2">
                  <a:lumMod val="10000"/>
                </a:schemeClr>
              </a:solidFill>
              <a:latin typeface="Arial"/>
            </a:endParaRPr>
          </a:p>
          <a:p>
            <a:pPr marL="399960" indent="0" defTabSz="914400">
              <a:lnSpc>
                <a:spcPct val="90000"/>
              </a:lnSpc>
              <a:spcBef>
                <a:spcPts val="1001"/>
              </a:spcBef>
              <a:buNone/>
              <a:tabLst>
                <a:tab algn="l" pos="0"/>
              </a:tabLst>
            </a:pPr>
            <a:r>
              <a:rPr b="0" lang="en-SE" sz="3600" spc="-1" strike="noStrike">
                <a:solidFill>
                  <a:schemeClr val="lt2">
                    <a:lumMod val="10000"/>
                  </a:schemeClr>
                </a:solidFill>
                <a:latin typeface="Calibri"/>
              </a:rPr>
              <a:t>NBIS ScilIifeLab Uppsala </a:t>
            </a:r>
            <a:endParaRPr b="0" lang="en-SE" sz="3600" spc="-1" strike="noStrike">
              <a:solidFill>
                <a:schemeClr val="lt2">
                  <a:lumMod val="10000"/>
                </a:schemeClr>
              </a:solidFill>
              <a:latin typeface="Arial"/>
            </a:endParaRPr>
          </a:p>
          <a:p>
            <a:pPr indent="0" defTabSz="914400">
              <a:lnSpc>
                <a:spcPct val="90000"/>
              </a:lnSpc>
              <a:spcBef>
                <a:spcPts val="1001"/>
              </a:spcBef>
              <a:buNone/>
              <a:tabLst>
                <a:tab algn="l" pos="0"/>
              </a:tabLst>
            </a:pPr>
            <a:endParaRPr b="0" lang="en-SE" sz="2000" spc="-1" strike="noStrike">
              <a:solidFill>
                <a:schemeClr val="lt2">
                  <a:lumMod val="10000"/>
                </a:schemeClr>
              </a:solidFill>
              <a:latin typeface="Arial"/>
            </a:endParaRPr>
          </a:p>
        </p:txBody>
      </p:sp>
      <p:sp>
        <p:nvSpPr>
          <p:cNvPr id="77" name="PlaceHolder 2"/>
          <p:cNvSpPr>
            <a:spLocks noGrp="1"/>
          </p:cNvSpPr>
          <p:nvPr>
            <p:ph type="title"/>
          </p:nvPr>
        </p:nvSpPr>
        <p:spPr>
          <a:xfrm>
            <a:off x="431280" y="321480"/>
            <a:ext cx="11329200" cy="545400"/>
          </a:xfrm>
          <a:prstGeom prst="rect">
            <a:avLst/>
          </a:prstGeom>
          <a:noFill/>
          <a:ln w="0">
            <a:noFill/>
          </a:ln>
        </p:spPr>
        <p:txBody>
          <a:bodyPr lIns="91440" rIns="91440" tIns="45720" bIns="46800" anchor="ctr">
            <a:normAutofit fontScale="84006"/>
          </a:bodyPr>
          <a:p>
            <a:pPr indent="0" algn="ctr" defTabSz="914400">
              <a:lnSpc>
                <a:spcPct val="90000"/>
              </a:lnSpc>
              <a:buNone/>
            </a:pPr>
            <a:r>
              <a:rPr b="1" lang="en-SE" sz="4000" spc="-1" strike="noStrike">
                <a:solidFill>
                  <a:schemeClr val="lt2">
                    <a:lumMod val="10000"/>
                  </a:schemeClr>
                </a:solidFill>
                <a:latin typeface="Arial"/>
              </a:rPr>
              <a:t>Teachers</a:t>
            </a:r>
            <a:endParaRPr b="0" lang="en-SE" sz="4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p:nvPr>
        </p:nvSpPr>
        <p:spPr>
          <a:xfrm>
            <a:off x="431280" y="1068120"/>
            <a:ext cx="11329200" cy="5102280"/>
          </a:xfrm>
          <a:prstGeom prst="rect">
            <a:avLst/>
          </a:prstGeom>
          <a:noFill/>
          <a:ln w="0">
            <a:noFill/>
          </a:ln>
        </p:spPr>
        <p:txBody>
          <a:bodyPr lIns="91440" rIns="91440" tIns="45720" bIns="45720" anchor="t">
            <a:normAutofit/>
          </a:bodyPr>
          <a:p>
            <a:pPr marL="343080" indent="-343080" defTabSz="914400">
              <a:lnSpc>
                <a:spcPct val="90000"/>
              </a:lnSpc>
              <a:spcBef>
                <a:spcPts val="1001"/>
              </a:spcBef>
              <a:buClr>
                <a:srgbClr val="181717"/>
              </a:buClr>
              <a:buFont typeface="Arial"/>
              <a:buChar char="•"/>
            </a:pPr>
            <a:r>
              <a:rPr b="0" lang="en-SE" sz="2400" spc="-1" strike="noStrike">
                <a:solidFill>
                  <a:schemeClr val="lt2">
                    <a:lumMod val="10000"/>
                  </a:schemeClr>
                </a:solidFill>
                <a:latin typeface="Arial"/>
              </a:rPr>
              <a:t>Zoom Monday: </a:t>
            </a:r>
            <a:r>
              <a:rPr b="0" lang="en-GB" sz="2000" spc="-1" strike="noStrike" u="sng">
                <a:solidFill>
                  <a:srgbClr val="045b63"/>
                </a:solidFill>
                <a:uFillTx/>
                <a:latin typeface="Helvetica Neue"/>
                <a:hlinkClick r:id="rId1"/>
              </a:rPr>
              <a:t>https://liu-se.zoom.us/j/65307893994</a:t>
            </a:r>
            <a:endParaRPr b="0" lang="en-SE" sz="2000" spc="-1" strike="noStrike">
              <a:solidFill>
                <a:schemeClr val="lt2">
                  <a:lumMod val="10000"/>
                </a:schemeClr>
              </a:solidFill>
              <a:latin typeface="Arial"/>
            </a:endParaRPr>
          </a:p>
          <a:p>
            <a:pPr marL="343080" indent="-343080" defTabSz="914400">
              <a:lnSpc>
                <a:spcPct val="90000"/>
              </a:lnSpc>
              <a:spcBef>
                <a:spcPts val="1001"/>
              </a:spcBef>
              <a:buClr>
                <a:srgbClr val="181717"/>
              </a:buClr>
              <a:buFont typeface="Arial"/>
              <a:buChar char="•"/>
            </a:pPr>
            <a:r>
              <a:rPr b="0" lang="en-SE" sz="2400" spc="-1" strike="noStrike">
                <a:solidFill>
                  <a:schemeClr val="lt2">
                    <a:lumMod val="10000"/>
                  </a:schemeClr>
                </a:solidFill>
                <a:latin typeface="Arial"/>
              </a:rPr>
              <a:t>Course web page: </a:t>
            </a:r>
            <a:r>
              <a:rPr b="0" lang="en-GB" sz="2400" spc="-1" strike="noStrike" u="sng">
                <a:solidFill>
                  <a:schemeClr val="lt2">
                    <a:lumMod val="10000"/>
                  </a:schemeClr>
                </a:solidFill>
                <a:uFillTx/>
                <a:latin typeface="Arial"/>
                <a:hlinkClick r:id="rId2"/>
              </a:rPr>
              <a:t>https://nbisweden.github.io/workshop-ngsintro/2411/index.html</a:t>
            </a:r>
            <a:endParaRPr b="0" lang="en-SE" sz="2400" spc="-1" strike="noStrike">
              <a:solidFill>
                <a:schemeClr val="lt2">
                  <a:lumMod val="10000"/>
                </a:schemeClr>
              </a:solidFill>
              <a:latin typeface="Arial"/>
            </a:endParaRPr>
          </a:p>
          <a:p>
            <a:pPr marL="343080" indent="-343080" defTabSz="914400">
              <a:lnSpc>
                <a:spcPct val="90000"/>
              </a:lnSpc>
              <a:spcBef>
                <a:spcPts val="1001"/>
              </a:spcBef>
              <a:buClr>
                <a:srgbClr val="181717"/>
              </a:buClr>
              <a:buFont typeface="Arial"/>
              <a:buChar char="•"/>
            </a:pPr>
            <a:r>
              <a:rPr b="0" lang="en-SE" sz="2400" spc="-1" strike="noStrike">
                <a:solidFill>
                  <a:schemeClr val="lt2">
                    <a:lumMod val="10000"/>
                  </a:schemeClr>
                </a:solidFill>
                <a:latin typeface="Arial"/>
              </a:rPr>
              <a:t>Lunch ~12:00 every day at Tropikhuset (</a:t>
            </a:r>
            <a:r>
              <a:rPr b="0" lang="en-GB" sz="2400" spc="-1" strike="noStrike">
                <a:solidFill>
                  <a:schemeClr val="lt2">
                    <a:lumMod val="10000"/>
                  </a:schemeClr>
                </a:solidFill>
                <a:latin typeface="Arial"/>
              </a:rPr>
              <a:t>https://belvederen-tropikhuset.se)</a:t>
            </a:r>
            <a:endParaRPr b="0" lang="en-SE" sz="2400" spc="-1" strike="noStrike">
              <a:solidFill>
                <a:schemeClr val="lt2">
                  <a:lumMod val="10000"/>
                </a:schemeClr>
              </a:solidFill>
              <a:latin typeface="Arial"/>
            </a:endParaRPr>
          </a:p>
          <a:p>
            <a:pPr marL="343080" indent="-343080" defTabSz="914400">
              <a:lnSpc>
                <a:spcPct val="90000"/>
              </a:lnSpc>
              <a:spcBef>
                <a:spcPts val="1001"/>
              </a:spcBef>
              <a:buClr>
                <a:srgbClr val="181717"/>
              </a:buClr>
              <a:buFont typeface="Arial"/>
              <a:buChar char="•"/>
            </a:pPr>
            <a:r>
              <a:rPr b="0" lang="en-SE" sz="2400" spc="-1" strike="noStrike">
                <a:solidFill>
                  <a:schemeClr val="lt2">
                    <a:lumMod val="10000"/>
                  </a:schemeClr>
                </a:solidFill>
                <a:latin typeface="Arial"/>
              </a:rPr>
              <a:t>Coffee breaks in the morning and afternoon </a:t>
            </a:r>
            <a:endParaRPr b="0" lang="en-SE" sz="2400" spc="-1" strike="noStrike">
              <a:solidFill>
                <a:schemeClr val="lt2">
                  <a:lumMod val="10000"/>
                </a:schemeClr>
              </a:solidFill>
              <a:latin typeface="Arial"/>
            </a:endParaRPr>
          </a:p>
          <a:p>
            <a:pPr marL="343080" indent="-343080" defTabSz="914400">
              <a:lnSpc>
                <a:spcPct val="90000"/>
              </a:lnSpc>
              <a:spcBef>
                <a:spcPts val="1001"/>
              </a:spcBef>
              <a:buClr>
                <a:srgbClr val="181717"/>
              </a:buClr>
              <a:buFont typeface="Arial"/>
              <a:buChar char="•"/>
            </a:pPr>
            <a:r>
              <a:rPr b="0" lang="en-SE" sz="2400" spc="-1" strike="noStrike">
                <a:solidFill>
                  <a:schemeClr val="lt2">
                    <a:lumMod val="10000"/>
                  </a:schemeClr>
                </a:solidFill>
                <a:latin typeface="Arial"/>
              </a:rPr>
              <a:t>Times in schedule may be adjusted slightly depending on breaks. Start time in the morning and after lunch is “fixed”.</a:t>
            </a:r>
            <a:endParaRPr b="0" lang="en-SE" sz="2400" spc="-1" strike="noStrike">
              <a:solidFill>
                <a:schemeClr val="lt2">
                  <a:lumMod val="10000"/>
                </a:schemeClr>
              </a:solidFill>
              <a:latin typeface="Arial"/>
            </a:endParaRPr>
          </a:p>
          <a:p>
            <a:pPr marL="343080" indent="-343080" defTabSz="914400">
              <a:lnSpc>
                <a:spcPct val="90000"/>
              </a:lnSpc>
              <a:spcBef>
                <a:spcPts val="1001"/>
              </a:spcBef>
              <a:buClr>
                <a:srgbClr val="181717"/>
              </a:buClr>
              <a:buFont typeface="Arial"/>
              <a:buChar char="•"/>
            </a:pPr>
            <a:r>
              <a:rPr b="0" lang="en-SE" sz="2400" spc="-1" strike="noStrike">
                <a:solidFill>
                  <a:schemeClr val="lt2">
                    <a:lumMod val="10000"/>
                  </a:schemeClr>
                </a:solidFill>
                <a:latin typeface="Arial"/>
              </a:rPr>
              <a:t>C</a:t>
            </a:r>
            <a:r>
              <a:rPr b="0" lang="en-GB" sz="2400" spc="-1" strike="noStrike">
                <a:solidFill>
                  <a:schemeClr val="lt2">
                    <a:lumMod val="10000"/>
                  </a:schemeClr>
                </a:solidFill>
                <a:latin typeface="Arial"/>
              </a:rPr>
              <a:t>o</a:t>
            </a:r>
            <a:r>
              <a:rPr b="0" lang="en-SE" sz="2400" spc="-1" strike="noStrike">
                <a:solidFill>
                  <a:schemeClr val="lt2">
                    <a:lumMod val="10000"/>
                  </a:schemeClr>
                </a:solidFill>
                <a:latin typeface="Arial"/>
              </a:rPr>
              <a:t>urse dinner Thursday 18:00 at PappaGrappa</a:t>
            </a:r>
            <a:endParaRPr b="0" lang="en-SE" sz="2400" spc="-1" strike="noStrike">
              <a:solidFill>
                <a:schemeClr val="lt2">
                  <a:lumMod val="10000"/>
                </a:schemeClr>
              </a:solidFill>
              <a:latin typeface="Arial"/>
            </a:endParaRPr>
          </a:p>
          <a:p>
            <a:pPr indent="0" defTabSz="914400">
              <a:lnSpc>
                <a:spcPct val="90000"/>
              </a:lnSpc>
              <a:spcBef>
                <a:spcPts val="1001"/>
              </a:spcBef>
              <a:buNone/>
            </a:pPr>
            <a:endParaRPr b="0" lang="en-SE" sz="2400" spc="-1" strike="noStrike">
              <a:solidFill>
                <a:schemeClr val="lt2">
                  <a:lumMod val="10000"/>
                </a:schemeClr>
              </a:solidFill>
              <a:latin typeface="Arial"/>
            </a:endParaRPr>
          </a:p>
          <a:p>
            <a:pPr indent="0" defTabSz="914400">
              <a:lnSpc>
                <a:spcPct val="90000"/>
              </a:lnSpc>
              <a:spcBef>
                <a:spcPts val="1001"/>
              </a:spcBef>
              <a:buNone/>
            </a:pP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endParaRPr b="0" lang="en-SE" sz="2400" spc="-1" strike="noStrike">
              <a:solidFill>
                <a:schemeClr val="lt2">
                  <a:lumMod val="10000"/>
                </a:schemeClr>
              </a:solidFill>
              <a:latin typeface="Arial"/>
            </a:endParaRPr>
          </a:p>
        </p:txBody>
      </p:sp>
      <p:sp>
        <p:nvSpPr>
          <p:cNvPr id="79" name="PlaceHolder 2"/>
          <p:cNvSpPr>
            <a:spLocks noGrp="1"/>
          </p:cNvSpPr>
          <p:nvPr>
            <p:ph type="title"/>
          </p:nvPr>
        </p:nvSpPr>
        <p:spPr>
          <a:xfrm>
            <a:off x="431280" y="321480"/>
            <a:ext cx="11329200" cy="545400"/>
          </a:xfrm>
          <a:prstGeom prst="rect">
            <a:avLst/>
          </a:prstGeom>
          <a:noFill/>
          <a:ln w="0">
            <a:noFill/>
          </a:ln>
        </p:spPr>
        <p:txBody>
          <a:bodyPr lIns="91440" rIns="91440" tIns="45720" bIns="46800" anchor="ctr">
            <a:normAutofit fontScale="84006"/>
          </a:bodyPr>
          <a:p>
            <a:pPr indent="0" algn="ctr" defTabSz="914400">
              <a:lnSpc>
                <a:spcPct val="90000"/>
              </a:lnSpc>
              <a:buNone/>
            </a:pPr>
            <a:r>
              <a:rPr b="1" lang="en-SE" sz="4000" spc="-1" strike="noStrike">
                <a:solidFill>
                  <a:schemeClr val="lt2">
                    <a:lumMod val="10000"/>
                  </a:schemeClr>
                </a:solidFill>
                <a:latin typeface="Arial"/>
              </a:rPr>
              <a:t>Practical information</a:t>
            </a:r>
            <a:endParaRPr b="0" lang="en-SE" sz="4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p:nvPr>
        </p:nvSpPr>
        <p:spPr>
          <a:xfrm>
            <a:off x="431280" y="1068120"/>
            <a:ext cx="11329200" cy="51022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SE" sz="2400" spc="-1" strike="noStrike">
                <a:solidFill>
                  <a:schemeClr val="lt2">
                    <a:lumMod val="10000"/>
                  </a:schemeClr>
                </a:solidFill>
                <a:latin typeface="Arial"/>
              </a:rPr>
              <a:t>Those that attend the full workshop* will get a certificate.</a:t>
            </a: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2400" spc="-1" strike="noStrike">
                <a:solidFill>
                  <a:schemeClr val="lt2">
                    <a:lumMod val="10000"/>
                  </a:schemeClr>
                </a:solidFill>
                <a:latin typeface="Arial"/>
              </a:rPr>
              <a:t>	</a:t>
            </a:r>
            <a:r>
              <a:rPr b="0" lang="en-SE" sz="2400" spc="-1" strike="noStrike">
                <a:solidFill>
                  <a:schemeClr val="lt2">
                    <a:lumMod val="10000"/>
                  </a:schemeClr>
                </a:solidFill>
                <a:latin typeface="Arial"/>
              </a:rPr>
              <a:t>*Attendence at all lectures and labs</a:t>
            </a: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2400" spc="-1" strike="noStrike">
                <a:solidFill>
                  <a:schemeClr val="lt2">
                    <a:lumMod val="10000"/>
                  </a:schemeClr>
                </a:solidFill>
                <a:latin typeface="Arial"/>
              </a:rPr>
              <a:t>	</a:t>
            </a:r>
            <a:r>
              <a:rPr b="0" lang="en-SE" sz="2400" spc="-1" strike="noStrike">
                <a:solidFill>
                  <a:schemeClr val="lt2">
                    <a:lumMod val="10000"/>
                  </a:schemeClr>
                </a:solidFill>
                <a:latin typeface="Arial"/>
              </a:rPr>
              <a:t>*Labs done to the basic level</a:t>
            </a: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2400" spc="-1" strike="noStrike">
                <a:solidFill>
                  <a:schemeClr val="lt2">
                    <a:lumMod val="10000"/>
                  </a:schemeClr>
                </a:solidFill>
                <a:latin typeface="Arial"/>
              </a:rPr>
              <a:t>	</a:t>
            </a:r>
            <a:r>
              <a:rPr b="0" lang="en-SE" sz="2400" spc="-1" strike="noStrike">
                <a:solidFill>
                  <a:schemeClr val="lt2">
                    <a:lumMod val="10000"/>
                  </a:schemeClr>
                </a:solidFill>
                <a:latin typeface="Arial"/>
              </a:rPr>
              <a:t>*Let us know if you need to miss a session</a:t>
            </a: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2400" spc="-1" strike="noStrike">
                <a:solidFill>
                  <a:schemeClr val="lt2">
                    <a:lumMod val="10000"/>
                  </a:schemeClr>
                </a:solidFill>
                <a:latin typeface="Arial"/>
              </a:rPr>
              <a:t>The certificate will not state number of credits. It will say that this was a full weeks workshop and what topics were covered.</a:t>
            </a: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endParaRPr b="0" lang="en-SE" sz="2400" spc="-1" strike="noStrike">
              <a:solidFill>
                <a:schemeClr val="lt2">
                  <a:lumMod val="10000"/>
                </a:schemeClr>
              </a:solidFill>
              <a:latin typeface="Arial"/>
            </a:endParaRPr>
          </a:p>
          <a:p>
            <a:pPr indent="0" defTabSz="914400">
              <a:lnSpc>
                <a:spcPct val="90000"/>
              </a:lnSpc>
              <a:spcBef>
                <a:spcPts val="1001"/>
              </a:spcBef>
              <a:buNone/>
              <a:tabLst>
                <a:tab algn="l" pos="0"/>
              </a:tabLst>
            </a:pPr>
            <a:r>
              <a:rPr b="0" lang="en-SE" sz="2400" spc="-1" strike="noStrike">
                <a:solidFill>
                  <a:schemeClr val="lt2">
                    <a:lumMod val="10000"/>
                  </a:schemeClr>
                </a:solidFill>
                <a:latin typeface="Arial"/>
              </a:rPr>
              <a:t>Please mark your attendance on the sheet in the classroom every day</a:t>
            </a:r>
            <a:endParaRPr b="0" lang="en-SE" sz="2400" spc="-1" strike="noStrike">
              <a:solidFill>
                <a:schemeClr val="lt2">
                  <a:lumMod val="10000"/>
                </a:schemeClr>
              </a:solidFill>
              <a:latin typeface="Arial"/>
            </a:endParaRPr>
          </a:p>
        </p:txBody>
      </p:sp>
      <p:sp>
        <p:nvSpPr>
          <p:cNvPr id="81" name="PlaceHolder 2"/>
          <p:cNvSpPr>
            <a:spLocks noGrp="1"/>
          </p:cNvSpPr>
          <p:nvPr>
            <p:ph type="title"/>
          </p:nvPr>
        </p:nvSpPr>
        <p:spPr>
          <a:xfrm>
            <a:off x="431280" y="321480"/>
            <a:ext cx="11329200" cy="545400"/>
          </a:xfrm>
          <a:prstGeom prst="rect">
            <a:avLst/>
          </a:prstGeom>
          <a:noFill/>
          <a:ln w="0">
            <a:noFill/>
          </a:ln>
        </p:spPr>
        <p:txBody>
          <a:bodyPr lIns="91440" rIns="91440" tIns="45720" bIns="46800" anchor="ctr">
            <a:normAutofit fontScale="84006"/>
          </a:bodyPr>
          <a:p>
            <a:pPr indent="0" algn="ctr" defTabSz="914400">
              <a:lnSpc>
                <a:spcPct val="90000"/>
              </a:lnSpc>
              <a:buNone/>
            </a:pPr>
            <a:r>
              <a:rPr b="1" lang="en-SE" sz="4000" spc="-1" strike="noStrike">
                <a:solidFill>
                  <a:schemeClr val="lt2">
                    <a:lumMod val="10000"/>
                  </a:schemeClr>
                </a:solidFill>
                <a:latin typeface="Arial"/>
              </a:rPr>
              <a:t>Attendence and certificate</a:t>
            </a:r>
            <a:endParaRPr b="0" lang="en-SE" sz="4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600200"/>
            <a:ext cx="9143640" cy="1909440"/>
          </a:xfrm>
          <a:prstGeom prst="rect">
            <a:avLst/>
          </a:prstGeom>
          <a:noFill/>
          <a:ln w="0">
            <a:noFill/>
          </a:ln>
        </p:spPr>
        <p:txBody>
          <a:bodyPr lIns="91440" rIns="91440" tIns="45720" bIns="45720" anchor="b">
            <a:noAutofit/>
          </a:bodyPr>
          <a:p>
            <a:pPr indent="0" algn="ctr" defTabSz="914400">
              <a:lnSpc>
                <a:spcPct val="90000"/>
              </a:lnSpc>
              <a:buNone/>
            </a:pPr>
            <a:r>
              <a:rPr b="1" lang="en-GB" sz="4000" spc="-1" strike="noStrike">
                <a:solidFill>
                  <a:schemeClr val="lt2">
                    <a:lumMod val="10000"/>
                  </a:schemeClr>
                </a:solidFill>
                <a:latin typeface="Arial"/>
              </a:rPr>
              <a:t>Questions?</a:t>
            </a:r>
            <a:endParaRPr b="0" lang="en-SE" sz="4000" spc="-1" strike="noStrike">
              <a:solidFill>
                <a:schemeClr val="dk1"/>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GB" sz="2400" spc="-1" strike="noStrike">
                <a:solidFill>
                  <a:schemeClr val="lt2">
                    <a:lumMod val="50000"/>
                  </a:schemeClr>
                </a:solidFill>
                <a:latin typeface="Arial"/>
              </a:rPr>
              <a:t>Please ask questions and take part in discussions trough out the workshop!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2629</TotalTime>
  <Application>LibreOffice/24.2.6.2$Linux_X86_64 LibreOffice_project/420$Build-2</Application>
  <AppVersion>15.0000</AppVersion>
  <Words>425</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2020-04-23T10:16:21Z</dcterms:created>
  <dc:creator>Karin Nedler</dc:creator>
  <dc:description/>
  <dc:language>en-US</dc:language>
  <cp:lastModifiedBy/>
  <cp:lastPrinted>2024-11-24T22:28:06Z</cp:lastPrinted>
  <dcterms:modified xsi:type="dcterms:W3CDTF">2024-11-24T22:28:13Z</dcterms:modified>
  <cp:revision>234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8</vt:i4>
  </property>
</Properties>
</file>