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1125" r:id="rId3"/>
    <p:sldId id="1121" r:id="rId4"/>
    <p:sldId id="1131" r:id="rId5"/>
    <p:sldId id="1137" r:id="rId6"/>
    <p:sldId id="1129" r:id="rId7"/>
    <p:sldId id="1135" r:id="rId8"/>
    <p:sldId id="1133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 Kronan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C64"/>
    <a:srgbClr val="ACD7C9"/>
    <a:srgbClr val="A7C947"/>
    <a:srgbClr val="2C213E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4"/>
    <p:restoredTop sz="94712"/>
  </p:normalViewPr>
  <p:slideViewPr>
    <p:cSldViewPr snapToGrid="0" snapToObjects="1">
      <p:cViewPr varScale="1">
        <p:scale>
          <a:sx n="170" d="100"/>
          <a:sy n="170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2024-03-15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2024-03-15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workshop is </a:t>
            </a:r>
            <a:r>
              <a:rPr lang="sv-SE" dirty="0" err="1"/>
              <a:t>organized</a:t>
            </a:r>
            <a:r>
              <a:rPr lang="sv-SE" dirty="0"/>
              <a:t> by </a:t>
            </a:r>
            <a:r>
              <a:rPr lang="sv-SE" dirty="0" err="1"/>
              <a:t>SciLifeLab</a:t>
            </a:r>
            <a:r>
              <a:rPr lang="sv-SE" dirty="0"/>
              <a:t>: NGI (national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) is part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, NBIS is the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464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teachers on this workshop work at NBIS. We are involved in planning of projects and project specific data analysis, and teaching. Teachers on Tuesday afternoon are from NGI; who are involved in producing data and implementing and running standard analyses. </a:t>
            </a: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384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how to edit </a:t>
            </a:r>
            <a:r>
              <a:rPr lang="en-GB" dirty="0" err="1"/>
              <a:t>hackmd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21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We can add that in case someone needs to miss a part of the workshop please talk with us beforehand. Then we will take note of this and tell you how to compensate for the absence i.e. by watching the 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prerecorded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 video and run the lab on your own.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0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EEC59C-A246-DA46-BAC3-ABD9C79C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961" y="171283"/>
            <a:ext cx="1886147" cy="10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10" y="1067964"/>
            <a:ext cx="11329580" cy="51024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9" y="321323"/>
            <a:ext cx="11329579" cy="545864"/>
          </a:xfrm>
        </p:spPr>
        <p:txBody>
          <a:bodyPr bIns="46800"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1756" y="6271485"/>
            <a:ext cx="505581" cy="4781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431210" y="881814"/>
            <a:ext cx="113295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B3C5AB-C742-1141-8C36-E5EC6F9B7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663" y="6271483"/>
            <a:ext cx="1296374" cy="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33" r:id="rId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u-se.zoom.us/j/61968741381?pwd=TUxTaysrWFc2RTloeWh4YkRQNUdNZz0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BAF8D-75BB-6640-9BC5-D7EDFB672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NGS data</a:t>
            </a:r>
            <a:endParaRPr lang="en-S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F9E807-C6A6-5948-9D36-61EB32EE3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04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51B215-FB39-AF4D-B43E-A421E8DA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SciLifeLab</a:t>
            </a:r>
            <a:r>
              <a:rPr lang="en-GB" dirty="0"/>
              <a:t>, NBIS and NGI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3262D-E788-3543-A6C1-F666389AD74F}"/>
              </a:ext>
            </a:extLst>
          </p:cNvPr>
          <p:cNvGrpSpPr/>
          <p:nvPr/>
        </p:nvGrpSpPr>
        <p:grpSpPr>
          <a:xfrm>
            <a:off x="1176140" y="1154670"/>
            <a:ext cx="3189440" cy="4711263"/>
            <a:chOff x="1749793" y="1590097"/>
            <a:chExt cx="3189440" cy="471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230DE4-D4DD-4B46-BBFF-1F974EA4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9793" y="1959429"/>
              <a:ext cx="3189440" cy="434193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A2118-7BCA-8349-B357-78F9E601BEC9}"/>
                </a:ext>
              </a:extLst>
            </p:cNvPr>
            <p:cNvSpPr txBox="1"/>
            <p:nvPr/>
          </p:nvSpPr>
          <p:spPr>
            <a:xfrm>
              <a:off x="1792116" y="1590097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SciLifeLab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7B9B0-747C-244D-A2F1-A3D9622BAB0B}"/>
              </a:ext>
            </a:extLst>
          </p:cNvPr>
          <p:cNvSpPr/>
          <p:nvPr/>
        </p:nvSpPr>
        <p:spPr>
          <a:xfrm>
            <a:off x="1218463" y="539739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FAF581CC-C934-724B-AA39-C721A02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950" y="4221758"/>
            <a:ext cx="1747217" cy="1644175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 at six different sites across Sweden with expertise in many different omics-related areas</a:t>
            </a:r>
          </a:p>
          <a:p>
            <a:endParaRPr lang="en-US" sz="1800" dirty="0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D297422B-CB9F-C245-A419-78CB89A40A7F}"/>
              </a:ext>
            </a:extLst>
          </p:cNvPr>
          <p:cNvSpPr/>
          <p:nvPr/>
        </p:nvSpPr>
        <p:spPr>
          <a:xfrm>
            <a:off x="1218463" y="156126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A1B21DF-EBBD-3C44-B422-317332E3BD50}"/>
              </a:ext>
            </a:extLst>
          </p:cNvPr>
          <p:cNvSpPr/>
          <p:nvPr/>
        </p:nvSpPr>
        <p:spPr>
          <a:xfrm>
            <a:off x="11408186" y="6074228"/>
            <a:ext cx="751156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54567FE9-B3A6-F04A-8712-A975D945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5269" y="6172028"/>
            <a:ext cx="2029037" cy="647134"/>
          </a:xfrm>
          <a:prstGeom prst="rect">
            <a:avLst/>
          </a:prstGeom>
        </p:spPr>
      </p:pic>
      <p:pic>
        <p:nvPicPr>
          <p:cNvPr id="2" name="Google Shape;32;p2">
            <a:extLst>
              <a:ext uri="{FF2B5EF4-FFF2-40B4-BE49-F238E27FC236}">
                <a16:creationId xmlns:a16="http://schemas.microsoft.com/office/drawing/2014/main" id="{0FEF334C-98DD-BB22-5B18-D039F5DB5E2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3117" y="1530902"/>
            <a:ext cx="4311705" cy="257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3;p2" descr="A group of people standing outside a building&#10;&#10;Description automatically generated with medium confidence">
            <a:extLst>
              <a:ext uri="{FF2B5EF4-FFF2-40B4-BE49-F238E27FC236}">
                <a16:creationId xmlns:a16="http://schemas.microsoft.com/office/drawing/2014/main" id="{864D5F65-A3AA-31FC-2651-53C12D0A204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-3043596"/>
            <a:ext cx="6173300" cy="263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4;p2">
            <a:extLst>
              <a:ext uri="{FF2B5EF4-FFF2-40B4-BE49-F238E27FC236}">
                <a16:creationId xmlns:a16="http://schemas.microsoft.com/office/drawing/2014/main" id="{7AAD85EA-730D-FC64-787A-44CFAF64E985}"/>
              </a:ext>
            </a:extLst>
          </p:cNvPr>
          <p:cNvSpPr/>
          <p:nvPr/>
        </p:nvSpPr>
        <p:spPr>
          <a:xfrm>
            <a:off x="6533151" y="3769687"/>
            <a:ext cx="2181053" cy="21306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36;p2">
            <a:extLst>
              <a:ext uri="{FF2B5EF4-FFF2-40B4-BE49-F238E27FC236}">
                <a16:creationId xmlns:a16="http://schemas.microsoft.com/office/drawing/2014/main" id="{49F82F9E-F989-90DE-4988-20A7C41F232B}"/>
              </a:ext>
            </a:extLst>
          </p:cNvPr>
          <p:cNvGrpSpPr/>
          <p:nvPr/>
        </p:nvGrpSpPr>
        <p:grpSpPr>
          <a:xfrm>
            <a:off x="9218875" y="2005581"/>
            <a:ext cx="2241712" cy="3860353"/>
            <a:chOff x="10032616" y="3903061"/>
            <a:chExt cx="1237035" cy="2321746"/>
          </a:xfrm>
        </p:grpSpPr>
        <p:grpSp>
          <p:nvGrpSpPr>
            <p:cNvPr id="16" name="Google Shape;37;p2">
              <a:extLst>
                <a:ext uri="{FF2B5EF4-FFF2-40B4-BE49-F238E27FC236}">
                  <a16:creationId xmlns:a16="http://schemas.microsoft.com/office/drawing/2014/main" id="{BD568171-37CC-94E6-3C6B-CE14EFA73B28}"/>
                </a:ext>
              </a:extLst>
            </p:cNvPr>
            <p:cNvGrpSpPr/>
            <p:nvPr/>
          </p:nvGrpSpPr>
          <p:grpSpPr>
            <a:xfrm>
              <a:off x="10226037" y="3903061"/>
              <a:ext cx="1043614" cy="2321746"/>
              <a:chOff x="3663675" y="-2"/>
              <a:chExt cx="2957700" cy="6580047"/>
            </a:xfrm>
          </p:grpSpPr>
          <p:pic>
            <p:nvPicPr>
              <p:cNvPr id="45" name="Google Shape;38;p2">
                <a:extLst>
                  <a:ext uri="{FF2B5EF4-FFF2-40B4-BE49-F238E27FC236}">
                    <a16:creationId xmlns:a16="http://schemas.microsoft.com/office/drawing/2014/main" id="{970E88E9-0A34-8E33-D502-07539FA03917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70000"/>
              </a:blip>
              <a:srcRect l="33353" r="32933"/>
              <a:stretch/>
            </p:blipFill>
            <p:spPr>
              <a:xfrm>
                <a:off x="3663675" y="-2"/>
                <a:ext cx="2957700" cy="65800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39;p2">
                <a:extLst>
                  <a:ext uri="{FF2B5EF4-FFF2-40B4-BE49-F238E27FC236}">
                    <a16:creationId xmlns:a16="http://schemas.microsoft.com/office/drawing/2014/main" id="{F4E8BEEC-DDD0-DDBE-4397-03BAC2747F74}"/>
                  </a:ext>
                </a:extLst>
              </p:cNvPr>
              <p:cNvSpPr/>
              <p:nvPr/>
            </p:nvSpPr>
            <p:spPr>
              <a:xfrm>
                <a:off x="4200315" y="6083610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0;p2">
                <a:extLst>
                  <a:ext uri="{FF2B5EF4-FFF2-40B4-BE49-F238E27FC236}">
                    <a16:creationId xmlns:a16="http://schemas.microsoft.com/office/drawing/2014/main" id="{37964A05-93D3-E8B3-26F4-96A9869C68CF}"/>
                  </a:ext>
                </a:extLst>
              </p:cNvPr>
              <p:cNvSpPr/>
              <p:nvPr/>
            </p:nvSpPr>
            <p:spPr>
              <a:xfrm>
                <a:off x="3966709" y="5389468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1;p2">
                <a:extLst>
                  <a:ext uri="{FF2B5EF4-FFF2-40B4-BE49-F238E27FC236}">
                    <a16:creationId xmlns:a16="http://schemas.microsoft.com/office/drawing/2014/main" id="{5FE75C28-565E-9CAE-937E-506D161C608E}"/>
                  </a:ext>
                </a:extLst>
              </p:cNvPr>
              <p:cNvSpPr/>
              <p:nvPr/>
            </p:nvSpPr>
            <p:spPr>
              <a:xfrm>
                <a:off x="5068602" y="4575183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2;p2">
                <a:extLst>
                  <a:ext uri="{FF2B5EF4-FFF2-40B4-BE49-F238E27FC236}">
                    <a16:creationId xmlns:a16="http://schemas.microsoft.com/office/drawing/2014/main" id="{A0E6389F-0A47-BCAD-5198-4614E466853F}"/>
                  </a:ext>
                </a:extLst>
              </p:cNvPr>
              <p:cNvSpPr/>
              <p:nvPr/>
            </p:nvSpPr>
            <p:spPr>
              <a:xfrm>
                <a:off x="5149199" y="4720909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43;p2">
                <a:extLst>
                  <a:ext uri="{FF2B5EF4-FFF2-40B4-BE49-F238E27FC236}">
                    <a16:creationId xmlns:a16="http://schemas.microsoft.com/office/drawing/2014/main" id="{E4901BDA-32FB-DBD7-1F1C-BFE524D3E754}"/>
                  </a:ext>
                </a:extLst>
              </p:cNvPr>
              <p:cNvSpPr/>
              <p:nvPr/>
            </p:nvSpPr>
            <p:spPr>
              <a:xfrm>
                <a:off x="4693722" y="5061305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4;p2">
                <a:extLst>
                  <a:ext uri="{FF2B5EF4-FFF2-40B4-BE49-F238E27FC236}">
                    <a16:creationId xmlns:a16="http://schemas.microsoft.com/office/drawing/2014/main" id="{D0EC715F-E380-F559-0C1B-150FB13BB44C}"/>
                  </a:ext>
                </a:extLst>
              </p:cNvPr>
              <p:cNvSpPr/>
              <p:nvPr/>
            </p:nvSpPr>
            <p:spPr>
              <a:xfrm>
                <a:off x="5614794" y="2805341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45;p2">
              <a:extLst>
                <a:ext uri="{FF2B5EF4-FFF2-40B4-BE49-F238E27FC236}">
                  <a16:creationId xmlns:a16="http://schemas.microsoft.com/office/drawing/2014/main" id="{70A6D8FB-60CD-33C7-BF28-3C8BA576BD77}"/>
                </a:ext>
              </a:extLst>
            </p:cNvPr>
            <p:cNvSpPr txBox="1"/>
            <p:nvPr/>
          </p:nvSpPr>
          <p:spPr>
            <a:xfrm>
              <a:off x="10901429" y="4831690"/>
              <a:ext cx="28085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Umeå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6;p2">
              <a:extLst>
                <a:ext uri="{FF2B5EF4-FFF2-40B4-BE49-F238E27FC236}">
                  <a16:creationId xmlns:a16="http://schemas.microsoft.com/office/drawing/2014/main" id="{7248CDB4-2AB3-9A85-07DD-C471096ADF39}"/>
                </a:ext>
              </a:extLst>
            </p:cNvPr>
            <p:cNvSpPr txBox="1"/>
            <p:nvPr/>
          </p:nvSpPr>
          <p:spPr>
            <a:xfrm>
              <a:off x="10727667" y="5547385"/>
              <a:ext cx="373630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Stockholm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7;p2">
              <a:extLst>
                <a:ext uri="{FF2B5EF4-FFF2-40B4-BE49-F238E27FC236}">
                  <a16:creationId xmlns:a16="http://schemas.microsoft.com/office/drawing/2014/main" id="{426270D1-31A1-B2D5-2F04-27E2C5405B49}"/>
                </a:ext>
              </a:extLst>
            </p:cNvPr>
            <p:cNvSpPr txBox="1"/>
            <p:nvPr/>
          </p:nvSpPr>
          <p:spPr>
            <a:xfrm>
              <a:off x="10763039" y="5386702"/>
              <a:ext cx="282358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Uppsala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;p2">
              <a:extLst>
                <a:ext uri="{FF2B5EF4-FFF2-40B4-BE49-F238E27FC236}">
                  <a16:creationId xmlns:a16="http://schemas.microsoft.com/office/drawing/2014/main" id="{3AB97C13-823D-0737-A30B-51E8038BAF72}"/>
                </a:ext>
              </a:extLst>
            </p:cNvPr>
            <p:cNvSpPr txBox="1"/>
            <p:nvPr/>
          </p:nvSpPr>
          <p:spPr>
            <a:xfrm>
              <a:off x="10648551" y="5649241"/>
              <a:ext cx="312433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Linköping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9;p2">
              <a:extLst>
                <a:ext uri="{FF2B5EF4-FFF2-40B4-BE49-F238E27FC236}">
                  <a16:creationId xmlns:a16="http://schemas.microsoft.com/office/drawing/2014/main" id="{40225E82-DE15-EA0C-2210-DE490BC9B2C5}"/>
                </a:ext>
              </a:extLst>
            </p:cNvPr>
            <p:cNvSpPr txBox="1"/>
            <p:nvPr/>
          </p:nvSpPr>
          <p:spPr>
            <a:xfrm>
              <a:off x="10032616" y="5713587"/>
              <a:ext cx="308895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Göteborg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0;p2">
              <a:extLst>
                <a:ext uri="{FF2B5EF4-FFF2-40B4-BE49-F238E27FC236}">
                  <a16:creationId xmlns:a16="http://schemas.microsoft.com/office/drawing/2014/main" id="{411535C6-3A3C-2272-635F-5271AB002763}"/>
                </a:ext>
              </a:extLst>
            </p:cNvPr>
            <p:cNvSpPr txBox="1"/>
            <p:nvPr/>
          </p:nvSpPr>
          <p:spPr>
            <a:xfrm>
              <a:off x="10227448" y="6047508"/>
              <a:ext cx="21159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Lund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1;p2">
            <a:extLst>
              <a:ext uri="{FF2B5EF4-FFF2-40B4-BE49-F238E27FC236}">
                <a16:creationId xmlns:a16="http://schemas.microsoft.com/office/drawing/2014/main" id="{F050D0D0-7C58-1877-86B3-20E0041F8AB1}"/>
              </a:ext>
            </a:extLst>
          </p:cNvPr>
          <p:cNvSpPr txBox="1">
            <a:spLocks/>
          </p:cNvSpPr>
          <p:nvPr/>
        </p:nvSpPr>
        <p:spPr>
          <a:xfrm>
            <a:off x="6728952" y="4221758"/>
            <a:ext cx="1747217" cy="1644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1100"/>
            </a:pPr>
            <a:r>
              <a:rPr lang="en-GB" sz="1467" dirty="0">
                <a:solidFill>
                  <a:schemeClr val="lt1"/>
                </a:solidFill>
              </a:rPr>
              <a:t>~120 staff at six different sites across Sweden with expertise in many different omics-related areas</a:t>
            </a:r>
            <a:endParaRPr lang="en-GB" dirty="0"/>
          </a:p>
          <a:p>
            <a:pPr>
              <a:buSzPts val="1400"/>
            </a:pPr>
            <a:endParaRPr lang="en-GB" sz="1867" dirty="0"/>
          </a:p>
        </p:txBody>
      </p:sp>
      <p:cxnSp>
        <p:nvCxnSpPr>
          <p:cNvPr id="53" name="Google Shape;52;p2">
            <a:extLst>
              <a:ext uri="{FF2B5EF4-FFF2-40B4-BE49-F238E27FC236}">
                <a16:creationId xmlns:a16="http://schemas.microsoft.com/office/drawing/2014/main" id="{1074BB0C-7E44-5536-1977-A74EEF4FB9D5}"/>
              </a:ext>
            </a:extLst>
          </p:cNvPr>
          <p:cNvCxnSpPr/>
          <p:nvPr/>
        </p:nvCxnSpPr>
        <p:spPr>
          <a:xfrm rot="10800000" flipH="1">
            <a:off x="8400259" y="3724147"/>
            <a:ext cx="2308963" cy="679687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4" name="Google Shape;53;p2">
            <a:extLst>
              <a:ext uri="{FF2B5EF4-FFF2-40B4-BE49-F238E27FC236}">
                <a16:creationId xmlns:a16="http://schemas.microsoft.com/office/drawing/2014/main" id="{53FF7348-7347-1A63-F356-9DA1FD00802E}"/>
              </a:ext>
            </a:extLst>
          </p:cNvPr>
          <p:cNvCxnSpPr/>
          <p:nvPr/>
        </p:nvCxnSpPr>
        <p:spPr>
          <a:xfrm>
            <a:off x="8397873" y="5234401"/>
            <a:ext cx="1485200" cy="368000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5" name="Google Shape;54;p2">
            <a:extLst>
              <a:ext uri="{FF2B5EF4-FFF2-40B4-BE49-F238E27FC236}">
                <a16:creationId xmlns:a16="http://schemas.microsoft.com/office/drawing/2014/main" id="{C462A66C-005D-3ABD-EA44-A8E347209258}"/>
              </a:ext>
            </a:extLst>
          </p:cNvPr>
          <p:cNvCxnSpPr/>
          <p:nvPr/>
        </p:nvCxnSpPr>
        <p:spPr>
          <a:xfrm>
            <a:off x="8544285" y="4710191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6" name="Google Shape;55;p2">
            <a:extLst>
              <a:ext uri="{FF2B5EF4-FFF2-40B4-BE49-F238E27FC236}">
                <a16:creationId xmlns:a16="http://schemas.microsoft.com/office/drawing/2014/main" id="{C9CEF8D4-93C9-A0F0-2B3D-66E8CFC7CD30}"/>
              </a:ext>
            </a:extLst>
          </p:cNvPr>
          <p:cNvCxnSpPr/>
          <p:nvPr/>
        </p:nvCxnSpPr>
        <p:spPr>
          <a:xfrm>
            <a:off x="8466342" y="5129338"/>
            <a:ext cx="1202245" cy="65669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7" name="Google Shape;56;p2">
            <a:extLst>
              <a:ext uri="{FF2B5EF4-FFF2-40B4-BE49-F238E27FC236}">
                <a16:creationId xmlns:a16="http://schemas.microsoft.com/office/drawing/2014/main" id="{A1D99E11-39F3-AF8A-EF57-E96C1A37F003}"/>
              </a:ext>
            </a:extLst>
          </p:cNvPr>
          <p:cNvCxnSpPr/>
          <p:nvPr/>
        </p:nvCxnSpPr>
        <p:spPr>
          <a:xfrm>
            <a:off x="8510834" y="4818867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8" name="Google Shape;57;p2">
            <a:extLst>
              <a:ext uri="{FF2B5EF4-FFF2-40B4-BE49-F238E27FC236}">
                <a16:creationId xmlns:a16="http://schemas.microsoft.com/office/drawing/2014/main" id="{5853E223-7693-EADB-5AA1-014C15B91966}"/>
              </a:ext>
            </a:extLst>
          </p:cNvPr>
          <p:cNvCxnSpPr/>
          <p:nvPr/>
        </p:nvCxnSpPr>
        <p:spPr>
          <a:xfrm>
            <a:off x="8499473" y="4941385"/>
            <a:ext cx="1607136" cy="57763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36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build="p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77DA8-D2A7-064C-9B7D-D445ED4D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Teachers on this workshop are from NBIS and NGI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D5496-A36F-8A4C-892B-59C7D47AD676}"/>
              </a:ext>
            </a:extLst>
          </p:cNvPr>
          <p:cNvGrpSpPr/>
          <p:nvPr/>
        </p:nvGrpSpPr>
        <p:grpSpPr>
          <a:xfrm>
            <a:off x="1752634" y="3010178"/>
            <a:ext cx="8696512" cy="1044181"/>
            <a:chOff x="2063562" y="2816619"/>
            <a:chExt cx="8696512" cy="104418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A76970D6-570D-0A47-833C-DC2304891F9B}"/>
                </a:ext>
              </a:extLst>
            </p:cNvPr>
            <p:cNvSpPr/>
            <p:nvPr/>
          </p:nvSpPr>
          <p:spPr>
            <a:xfrm>
              <a:off x="8616279" y="2816619"/>
              <a:ext cx="2143795" cy="1044181"/>
            </a:xfrm>
            <a:prstGeom prst="rightArrow">
              <a:avLst/>
            </a:prstGeom>
            <a:solidFill>
              <a:srgbClr val="A7C94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</a:t>
              </a:r>
              <a:endParaRPr lang="sv-S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754BB-4187-1848-B925-37E076FBE021}"/>
                </a:ext>
              </a:extLst>
            </p:cNvPr>
            <p:cNvSpPr/>
            <p:nvPr/>
          </p:nvSpPr>
          <p:spPr>
            <a:xfrm>
              <a:off x="3045980" y="3074890"/>
              <a:ext cx="1321828" cy="524652"/>
            </a:xfrm>
            <a:prstGeom prst="rect">
              <a:avLst/>
            </a:prstGeom>
            <a:solidFill>
              <a:srgbClr val="A7C947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b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0F14C7-06E0-CA48-8E63-124CC22E1C05}"/>
                </a:ext>
              </a:extLst>
            </p:cNvPr>
            <p:cNvSpPr/>
            <p:nvPr/>
          </p:nvSpPr>
          <p:spPr>
            <a:xfrm>
              <a:off x="4367808" y="3074890"/>
              <a:ext cx="1224136" cy="524652"/>
            </a:xfrm>
            <a:prstGeom prst="rect">
              <a:avLst/>
            </a:prstGeom>
            <a:solidFill>
              <a:srgbClr val="A7C947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 analyses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28A719-E48D-9547-ACDA-F8C8E393EB88}"/>
                </a:ext>
              </a:extLst>
            </p:cNvPr>
            <p:cNvSpPr/>
            <p:nvPr/>
          </p:nvSpPr>
          <p:spPr>
            <a:xfrm>
              <a:off x="5591944" y="3074890"/>
              <a:ext cx="3024336" cy="524652"/>
            </a:xfrm>
            <a:prstGeom prst="rect">
              <a:avLst/>
            </a:prstGeom>
            <a:solidFill>
              <a:srgbClr val="A7C947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Project-specific analyses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3CB812-7BDC-7E41-8698-CBF7EB36C316}"/>
                </a:ext>
              </a:extLst>
            </p:cNvPr>
            <p:cNvSpPr/>
            <p:nvPr/>
          </p:nvSpPr>
          <p:spPr>
            <a:xfrm>
              <a:off x="2063562" y="3074890"/>
              <a:ext cx="982418" cy="524652"/>
            </a:xfrm>
            <a:prstGeom prst="rect">
              <a:avLst/>
            </a:prstGeom>
            <a:solidFill>
              <a:srgbClr val="A7C947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design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19C5B0-FF42-4D48-8A56-DFAF9E1EB2C9}"/>
              </a:ext>
            </a:extLst>
          </p:cNvPr>
          <p:cNvGrpSpPr/>
          <p:nvPr/>
        </p:nvGrpSpPr>
        <p:grpSpPr>
          <a:xfrm>
            <a:off x="5281018" y="2251376"/>
            <a:ext cx="4639994" cy="651685"/>
            <a:chOff x="5591946" y="2057817"/>
            <a:chExt cx="4639994" cy="65168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A52578C-9087-EF48-9C14-D3A3A894F531}"/>
                </a:ext>
              </a:extLst>
            </p:cNvPr>
            <p:cNvSpPr/>
            <p:nvPr/>
          </p:nvSpPr>
          <p:spPr>
            <a:xfrm rot="16200000">
              <a:off x="7761351" y="238913"/>
              <a:ext cx="301184" cy="4639994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AE6A2B-40BA-794E-9BF0-C9592FF1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03616" y="2057817"/>
              <a:ext cx="816653" cy="30118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53562D-5531-334C-8408-0101D418C57C}"/>
              </a:ext>
            </a:extLst>
          </p:cNvPr>
          <p:cNvGrpSpPr/>
          <p:nvPr/>
        </p:nvGrpSpPr>
        <p:grpSpPr>
          <a:xfrm>
            <a:off x="1774997" y="2251376"/>
            <a:ext cx="937691" cy="688426"/>
            <a:chOff x="2085925" y="2057817"/>
            <a:chExt cx="937691" cy="688426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D2169BD-45C6-2647-98A5-E5D9ADCB06ED}"/>
                </a:ext>
              </a:extLst>
            </p:cNvPr>
            <p:cNvSpPr/>
            <p:nvPr/>
          </p:nvSpPr>
          <p:spPr>
            <a:xfrm rot="16200000">
              <a:off x="2388679" y="2111305"/>
              <a:ext cx="332184" cy="937691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992F0-1129-204B-AD6B-B0347E6C6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0864" y="2057817"/>
              <a:ext cx="816653" cy="301184"/>
            </a:xfrm>
            <a:prstGeom prst="rect">
              <a:avLst/>
            </a:prstGeom>
          </p:spPr>
        </p:pic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EC1763E4-D169-D644-B9F1-9138D6D023DD}"/>
              </a:ext>
            </a:extLst>
          </p:cNvPr>
          <p:cNvSpPr/>
          <p:nvPr/>
        </p:nvSpPr>
        <p:spPr>
          <a:xfrm rot="5400000">
            <a:off x="3345841" y="2530720"/>
            <a:ext cx="332184" cy="3538166"/>
          </a:xfrm>
          <a:prstGeom prst="rightBrace">
            <a:avLst>
              <a:gd name="adj1" fmla="val 50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 10">
            <a:extLst>
              <a:ext uri="{FF2B5EF4-FFF2-40B4-BE49-F238E27FC236}">
                <a16:creationId xmlns:a16="http://schemas.microsoft.com/office/drawing/2014/main" id="{316394D5-FC98-F548-90D8-2B4E169D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7612" y="4534636"/>
            <a:ext cx="2628642" cy="8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DBA3224D-F176-4C4C-982F-D1E9755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organizers 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DEE3E39-49E5-4143-B9EF-A22A6DAE6DDA}"/>
              </a:ext>
            </a:extLst>
          </p:cNvPr>
          <p:cNvSpPr txBox="1"/>
          <p:nvPr/>
        </p:nvSpPr>
        <p:spPr>
          <a:xfrm>
            <a:off x="2069607" y="52770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Roy Francis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9817284-BDCA-8341-8DC2-0BF86F4C6198}"/>
              </a:ext>
            </a:extLst>
          </p:cNvPr>
          <p:cNvSpPr txBox="1"/>
          <p:nvPr/>
        </p:nvSpPr>
        <p:spPr>
          <a:xfrm>
            <a:off x="5182717" y="5277088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Malin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Larsson	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37B6094-44E0-6748-B1BB-DED9F0EE6355}"/>
              </a:ext>
            </a:extLst>
          </p:cNvPr>
          <p:cNvSpPr txBox="1"/>
          <p:nvPr/>
        </p:nvSpPr>
        <p:spPr>
          <a:xfrm>
            <a:off x="8492892" y="52770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Martin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Dahlö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3C18ED-2B99-6CF8-31F8-9B558237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399" y="2170216"/>
            <a:ext cx="2717800" cy="27178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4A3D32-4D4F-C005-B896-40355635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31100" y="1823185"/>
            <a:ext cx="3511593" cy="3516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E15635-5423-11A1-378A-87B416AA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9516" y="2058615"/>
            <a:ext cx="2960524" cy="29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A79CA0-88DC-72F5-37E2-EEEF4A12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Zoom: </a:t>
            </a:r>
            <a:r>
              <a:rPr lang="en-GB" sz="2400" dirty="0">
                <a:hlinkClick r:id="rId2"/>
              </a:rPr>
              <a:t>https://uu-se.zoom.us/j/61968741381?pwd=TUxTaysrWFc2RTloeWh4YkRQNUdNZz09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Course home page: </a:t>
            </a:r>
            <a:r>
              <a:rPr lang="en-GB" sz="2400" dirty="0"/>
              <a:t>https://</a:t>
            </a:r>
            <a:r>
              <a:rPr lang="en-GB" sz="2400" dirty="0" err="1"/>
              <a:t>uppsala.instructure.com</a:t>
            </a:r>
            <a:r>
              <a:rPr lang="en-GB" sz="2400" dirty="0"/>
              <a:t>/courses/91743</a:t>
            </a:r>
            <a:endParaRPr lang="en-S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Lunch ~12:00 every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Coffee breaks in the morning and afternoon (exact times decided per day)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Times in schedule may be adjusted slightly depending on breaks. Start time in the morning and after lunch is “fixed”.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Lectures in the main zoom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Labs in breakout 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Please have cameras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E" sz="2400" dirty="0"/>
          </a:p>
          <a:p>
            <a:endParaRPr lang="en-S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C4A6F-E249-AD4F-05AB-1C5BAE7E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679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EFEF3CA9-AB7A-A446-91F3-AFDAACBB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7" y="1127771"/>
            <a:ext cx="8680133" cy="299240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Instructions available in Canvas: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https://</a:t>
            </a:r>
            <a:r>
              <a:rPr lang="en-GB" sz="2400" dirty="0" err="1"/>
              <a:t>uppsala.instructure.com</a:t>
            </a:r>
            <a:r>
              <a:rPr lang="en-GB" sz="2400" dirty="0"/>
              <a:t>/courses/91743</a:t>
            </a:r>
            <a:endParaRPr lang="en-SE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All material linked from Modules/Workshop/Schedule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Work in breakout 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Four persons in each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Help each other in the room because it improves the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Breakout rooms will be announced in slack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Ask TAs when you have problems!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 slack channel </a:t>
            </a:r>
            <a:r>
              <a:rPr lang="en-GB" sz="2400" b="1" dirty="0" err="1"/>
              <a:t>ngsintro_students</a:t>
            </a:r>
            <a:r>
              <a:rPr lang="en-GB" sz="2400" b="1" dirty="0"/>
              <a:t> </a:t>
            </a:r>
            <a:r>
              <a:rPr lang="en-GB" sz="2400" dirty="0"/>
              <a:t>to ask for help: </a:t>
            </a:r>
          </a:p>
          <a:p>
            <a:pPr lvl="1"/>
            <a:r>
              <a:rPr lang="en-GB" sz="2400" dirty="0"/>
              <a:t>“Help needed in room 4”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E27F0CF-10D2-0745-B573-A806CFB1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352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19674-0785-988B-CAE8-B69C6C1D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400" dirty="0"/>
              <a:t>Those that attend the full workshop* will get a certificate.</a:t>
            </a:r>
          </a:p>
          <a:p>
            <a:r>
              <a:rPr lang="en-SE" sz="2400" dirty="0"/>
              <a:t>	*Attendence at all lectures and labs</a:t>
            </a:r>
          </a:p>
          <a:p>
            <a:r>
              <a:rPr lang="en-SE" sz="2400" dirty="0"/>
              <a:t>	*Labs done to the basic level</a:t>
            </a:r>
          </a:p>
          <a:p>
            <a:r>
              <a:rPr lang="en-SE" sz="2400" dirty="0"/>
              <a:t>	*Let us know if you need to miss a session</a:t>
            </a:r>
          </a:p>
          <a:p>
            <a:endParaRPr lang="en-SE" sz="2400" dirty="0"/>
          </a:p>
          <a:p>
            <a:r>
              <a:rPr lang="en-SE" sz="2400" dirty="0"/>
              <a:t>The certificate will not state number of credits. It will say that this was a full weeks workshop and what topics were covered.</a:t>
            </a:r>
          </a:p>
          <a:p>
            <a:endParaRPr lang="en-SE" sz="2400" dirty="0"/>
          </a:p>
          <a:p>
            <a:r>
              <a:rPr lang="en-SE" sz="2400" dirty="0"/>
              <a:t>We will mark your attendance during the workshop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0F98B-1903-2E1B-1CC1-DFE396E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Attendence and certificate</a:t>
            </a:r>
          </a:p>
        </p:txBody>
      </p:sp>
    </p:spTree>
    <p:extLst>
      <p:ext uri="{BB962C8B-B14F-4D97-AF65-F5344CB8AC3E}">
        <p14:creationId xmlns:p14="http://schemas.microsoft.com/office/powerpoint/2010/main" val="401008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E43C49-E986-0845-A1CC-D1810C0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E0F243-4187-4A48-85B7-4390215E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ask questions and take part in discussions trough out the workshop! </a:t>
            </a:r>
          </a:p>
        </p:txBody>
      </p:sp>
    </p:spTree>
    <p:extLst>
      <p:ext uri="{BB962C8B-B14F-4D97-AF65-F5344CB8AC3E}">
        <p14:creationId xmlns:p14="http://schemas.microsoft.com/office/powerpoint/2010/main" val="345596593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 cap="rnd">
          <a:round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472</Words>
  <Application>Microsoft Macintosh PowerPoint</Application>
  <PresentationFormat>Widescreen</PresentationFormat>
  <Paragraphs>63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Slack-Lato</vt:lpstr>
      <vt:lpstr>SciLifeLab PPT_light</vt:lpstr>
      <vt:lpstr>Introduction to Bioinformatics using NGS data</vt:lpstr>
      <vt:lpstr>SciLifeLab, NBIS and NGI</vt:lpstr>
      <vt:lpstr>Teachers on this workshop are from NBIS and NGI</vt:lpstr>
      <vt:lpstr>Workshop organizers </vt:lpstr>
      <vt:lpstr>Practical information</vt:lpstr>
      <vt:lpstr>Labs</vt:lpstr>
      <vt:lpstr>Attendence and certificate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Karin Nedler</dc:creator>
  <cp:keywords/>
  <dc:description/>
  <cp:lastModifiedBy>Malin Larsson</cp:lastModifiedBy>
  <cp:revision>232</cp:revision>
  <dcterms:created xsi:type="dcterms:W3CDTF">2020-04-23T10:16:21Z</dcterms:created>
  <dcterms:modified xsi:type="dcterms:W3CDTF">2024-03-15T09:23:49Z</dcterms:modified>
  <cp:category/>
</cp:coreProperties>
</file>