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  <p:sldMasterId id="2147483910" r:id="rId2"/>
  </p:sldMasterIdLst>
  <p:notesMasterIdLst>
    <p:notesMasterId r:id="rId10"/>
  </p:notesMasterIdLst>
  <p:handoutMasterIdLst>
    <p:handoutMasterId r:id="rId11"/>
  </p:handoutMasterIdLst>
  <p:sldIdLst>
    <p:sldId id="569" r:id="rId3"/>
    <p:sldId id="574" r:id="rId4"/>
    <p:sldId id="570" r:id="rId5"/>
    <p:sldId id="572" r:id="rId6"/>
    <p:sldId id="577" r:id="rId7"/>
    <p:sldId id="578" r:id="rId8"/>
    <p:sldId id="575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947"/>
    <a:srgbClr val="ACD7C9"/>
    <a:srgbClr val="2C213E"/>
    <a:srgbClr val="045C64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8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2023-11-13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2023-11-13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449-D277-4F5F-868C-258B96FA25E8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1816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576" y="120493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184D-EC2A-42CF-BFDD-6BB0D1A406D6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868" y="365126"/>
            <a:ext cx="830458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375E-D0BB-484E-BB65-0C97E5A096BA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4" y="365126"/>
            <a:ext cx="8339308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9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1D7-AE9A-4B74-9E3E-70D57F5C262F}" type="datetime1">
              <a:rPr lang="sv-SE" smtClean="0"/>
              <a:t>2023-11-13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70" y="365126"/>
            <a:ext cx="8350882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6930-A511-4331-9AA8-FDFE96660AB5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4" y="365126"/>
            <a:ext cx="8339308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A6FCF67-E19C-DE4A-8BE9-AFBEBE84A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256E59-D378-3C45-BC58-2A73BF0E95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B56A95A0-DD9A-7D4C-AA83-A6974F5C1D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14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70F-31FE-4EDB-8560-721477339942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868" y="365126"/>
            <a:ext cx="830458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3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2DAC-C0CB-4F2E-A5C0-4B88F82F9B53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994" y="365126"/>
            <a:ext cx="8362457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9906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77FE-36D4-477E-8D5A-DAC807E5B934}" type="datetime1">
              <a:rPr lang="sv-SE" smtClean="0"/>
              <a:t>2023-11-13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25" y="1782662"/>
            <a:ext cx="7772775" cy="4420913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28946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EE72-F447-4E42-8AF8-E6853E2A635A}" type="datetime1">
              <a:rPr lang="sv-SE" smtClean="0"/>
              <a:t>2023-11-13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782662"/>
            <a:ext cx="7772400" cy="4420913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ett medieklipp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0561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F79-C08F-4542-95AE-93D0F000E61A}" type="datetime1">
              <a:rPr lang="sv-SE" smtClean="0"/>
              <a:t>2023-11-13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2367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8363-FFA4-4395-89B6-66F99561E86D}" type="datetime1">
              <a:rPr lang="sv-SE" smtClean="0"/>
              <a:t>2023-11-13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ett medieklipp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55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A807-C129-4003-836F-83D7991FD614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772-D776-415A-9677-E192DF07C7AA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FC859456-CBD2-4845-AD4A-75BD8FFD3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1816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D4001-5C21-D347-8BC3-BEAF16338C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576" y="12049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36000" y="1778466"/>
            <a:ext cx="1152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62108" y="318783"/>
            <a:ext cx="6174297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230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2"/>
          <p:cNvSpPr>
            <a:spLocks noGrp="1"/>
          </p:cNvSpPr>
          <p:nvPr>
            <p:ph sz="half" idx="1"/>
          </p:nvPr>
        </p:nvSpPr>
        <p:spPr>
          <a:xfrm>
            <a:off x="433293" y="1778466"/>
            <a:ext cx="5376000" cy="4554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341993" y="1778466"/>
            <a:ext cx="5376000" cy="4554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62108" y="318783"/>
            <a:ext cx="6174297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40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1ECC-F0AB-4533-AD42-86D54C977707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6E7B-3104-41FF-817D-7754B7139E48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34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4AF0-7C3E-4491-A8C1-66A4175149E4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63D60F-BC96-D84E-825E-C6134CF11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1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6A3-74EA-495A-8D85-78EB7D3BB997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D9563F-6D6E-8748-BE72-B09B5B4D13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5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D859-3533-4235-95BD-AD6EB1C19890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5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14-8888-4D15-95B6-A08632391821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6039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2A9A-E178-491F-9765-89D0A21A6714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362D-7532-4CDB-A3E8-B45AB8EBECDC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3FA0372-DA0B-E944-BD83-8B1A9A7F9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A2B6-0235-4A3C-BBB3-5EE20C7671BD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1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3F0D-52B4-4109-BF99-2037F8BF6819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3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4209-7EF1-4372-9096-C944EC7ED47F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6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9B6-7F89-4E07-A5F1-19E8BAD82FA9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6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963-E822-49F5-A407-693111AC31BD}" type="datetime1">
              <a:rPr lang="sv-SE" smtClean="0"/>
              <a:t>2023-11-13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68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C964-AB30-4B8F-A4A2-7A51D1BF2D09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2B0097B-7898-C540-A510-74BFB149DF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7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B584-A8FB-42F4-B5BD-39BA93AEAA72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92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967-6FF9-4502-85BB-54DDDEFAF232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6505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CA9-D4E8-4D17-BDE8-2426ECB9D2DD}" type="datetime1">
              <a:rPr lang="sv-SE" smtClean="0"/>
              <a:t>2023-11-13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25" y="1782662"/>
            <a:ext cx="7772775" cy="4420913"/>
          </a:xfrm>
          <a:solidFill>
            <a:schemeClr val="accent6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4030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1350-2DEC-48B6-98C5-602C2781BE45}" type="datetime1">
              <a:rPr lang="sv-SE" smtClean="0"/>
              <a:t>2023-11-13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782662"/>
            <a:ext cx="7772400" cy="4420913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84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3C72-E7FA-4B64-B683-794DCA102CBA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6C374B5-CC58-8140-9E62-5C3A9B6E7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BF11-EC35-4831-AF84-4D7330E2EEAB}" type="datetime1">
              <a:rPr lang="sv-SE" smtClean="0"/>
              <a:t>2023-11-13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32231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7F4A-5893-4B25-8981-CD664523FAE5}" type="datetime1">
              <a:rPr lang="sv-SE" smtClean="0"/>
              <a:t>2023-11-13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1458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6976-1C7B-42BA-AC7E-C7467F00F411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9D321763-2196-5949-A4C4-5C6095E83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5AE585-8785-0240-9577-627154EBD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D8E-04BF-43F4-90B7-C89EF2547A12}" type="datetime1">
              <a:rPr lang="sv-SE" smtClean="0"/>
              <a:t>2023-11-13</a:t>
            </a:fld>
            <a:endParaRPr lang="en-S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3BECC30-E3A3-7742-A3EB-417448FEBB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407" y="365125"/>
            <a:ext cx="1641599" cy="6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62BB-5EED-4661-8E2F-1958381D9409}" type="datetime1">
              <a:rPr lang="sv-SE" smtClean="0"/>
              <a:t>2023-11-13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rgbClr val="A7C9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1987801-3CC3-F243-8910-80E839149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407" y="365125"/>
            <a:ext cx="1641599" cy="6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EEAE-66ED-44AE-B37C-FD2C1E45C326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18" y="365126"/>
            <a:ext cx="828143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3BE-8C50-49F9-870C-A45F565924F9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18" y="365126"/>
            <a:ext cx="828143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D25-E039-42FB-9F83-88AA0D33893B}" type="datetime1">
              <a:rPr lang="sv-SE" smtClean="0"/>
              <a:t>2023-11-13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365126"/>
            <a:ext cx="7913170" cy="83012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8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40C4-79C0-4C65-AAAD-34311DB5FFD6}" type="datetime1">
              <a:rPr lang="sv-SE" smtClean="0"/>
              <a:t>2023-11-13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" y="238589"/>
            <a:ext cx="1640339" cy="8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88" r:id="rId2"/>
    <p:sldLayoutId id="2147483931" r:id="rId3"/>
    <p:sldLayoutId id="2147483872" r:id="rId4"/>
    <p:sldLayoutId id="2147483880" r:id="rId5"/>
    <p:sldLayoutId id="2147483906" r:id="rId6"/>
    <p:sldLayoutId id="2147483884" r:id="rId7"/>
    <p:sldLayoutId id="2147483932" r:id="rId8"/>
    <p:sldLayoutId id="2147483871" r:id="rId9"/>
    <p:sldLayoutId id="2147483933" r:id="rId10"/>
    <p:sldLayoutId id="2147483873" r:id="rId11"/>
    <p:sldLayoutId id="2147483874" r:id="rId12"/>
    <p:sldLayoutId id="2147483881" r:id="rId13"/>
    <p:sldLayoutId id="2147483882" r:id="rId14"/>
    <p:sldLayoutId id="2147483929" r:id="rId15"/>
    <p:sldLayoutId id="2147483875" r:id="rId16"/>
    <p:sldLayoutId id="2147483885" r:id="rId17"/>
    <p:sldLayoutId id="2147483886" r:id="rId18"/>
    <p:sldLayoutId id="2147483887" r:id="rId19"/>
    <p:sldLayoutId id="2147483907" r:id="rId20"/>
    <p:sldLayoutId id="2147483938" r:id="rId21"/>
    <p:sldLayoutId id="2147483939" r:id="rId2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76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DD69-496E-4686-9229-1E679295E21B}" type="datetime1">
              <a:rPr lang="sv-SE" smtClean="0"/>
              <a:t>2023-11-13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67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34" r:id="rId8"/>
    <p:sldLayoutId id="2147483919" r:id="rId9"/>
    <p:sldLayoutId id="2147483936" r:id="rId10"/>
    <p:sldLayoutId id="2147483920" r:id="rId11"/>
    <p:sldLayoutId id="2147483921" r:id="rId12"/>
    <p:sldLayoutId id="2147483922" r:id="rId13"/>
    <p:sldLayoutId id="2147483923" r:id="rId14"/>
    <p:sldLayoutId id="2147483930" r:id="rId15"/>
    <p:sldLayoutId id="2147483924" r:id="rId16"/>
    <p:sldLayoutId id="2147483925" r:id="rId17"/>
    <p:sldLayoutId id="2147483927" r:id="rId18"/>
    <p:sldLayoutId id="2147483928" r:id="rId19"/>
    <p:sldLayoutId id="2147483937" r:id="rId2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9F31AE00-5B62-8F44-A009-83C5B340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101" y="1188871"/>
            <a:ext cx="11003797" cy="2240129"/>
          </a:xfrm>
        </p:spPr>
        <p:txBody>
          <a:bodyPr/>
          <a:lstStyle/>
          <a:p>
            <a:pPr algn="l"/>
            <a:r>
              <a:rPr lang="en-GB" dirty="0"/>
              <a:t>Quality Control of NGS data</a:t>
            </a:r>
          </a:p>
        </p:txBody>
      </p:sp>
    </p:spTree>
    <p:extLst>
      <p:ext uri="{BB962C8B-B14F-4D97-AF65-F5344CB8AC3E}">
        <p14:creationId xmlns:p14="http://schemas.microsoft.com/office/powerpoint/2010/main" val="113171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Content Placeholder 2">
            <a:extLst>
              <a:ext uri="{FF2B5EF4-FFF2-40B4-BE49-F238E27FC236}">
                <a16:creationId xmlns:a16="http://schemas.microsoft.com/office/drawing/2014/main" id="{FCBB8B80-0AE1-8740-9E86-7BD22873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90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5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1</a:t>
            </a:r>
            <a:r>
              <a:rPr lang="en-GB" sz="1905" baseline="30000" dirty="0"/>
              <a:t>st</a:t>
            </a:r>
            <a:r>
              <a:rPr lang="en-GB" sz="1905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2</a:t>
            </a:r>
            <a:r>
              <a:rPr lang="en-GB" sz="1905" baseline="30000" dirty="0"/>
              <a:t>nd</a:t>
            </a:r>
            <a:r>
              <a:rPr lang="en-GB" sz="1905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3</a:t>
            </a:r>
            <a:r>
              <a:rPr lang="en-GB" sz="1905" baseline="30000" dirty="0"/>
              <a:t>rd</a:t>
            </a:r>
            <a:r>
              <a:rPr lang="en-GB" sz="1905" dirty="0"/>
              <a:t> row: starts with “+” and optionally the same identifier as in the 1</a:t>
            </a:r>
            <a:r>
              <a:rPr lang="en-GB" sz="1905" baseline="30000" dirty="0"/>
              <a:t>st</a:t>
            </a:r>
            <a:r>
              <a:rPr lang="en-GB" sz="1905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4</a:t>
            </a:r>
            <a:r>
              <a:rPr lang="en-GB" sz="1905" baseline="30000" dirty="0"/>
              <a:t>th</a:t>
            </a:r>
            <a:r>
              <a:rPr lang="en-GB" sz="1905" dirty="0"/>
              <a:t> row: Quality score for each base in read	</a:t>
            </a:r>
          </a:p>
          <a:p>
            <a:pPr marL="65298" indent="0">
              <a:buNone/>
            </a:pPr>
            <a:endParaRPr lang="en-GB" sz="1905" dirty="0"/>
          </a:p>
          <a:p>
            <a:pPr marL="65298" indent="0">
              <a:buNone/>
            </a:pPr>
            <a:endParaRPr lang="en-GB" sz="1633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EB394D22-9253-3F41-8B15-27DF58FD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</a:t>
            </a:r>
            <a:r>
              <a:rPr lang="en-GB" sz="4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470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D310C9F-32E7-9443-8771-42434C45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Phred</a:t>
            </a:r>
            <a:r>
              <a:rPr lang="en-GB" sz="4400" dirty="0"/>
              <a:t> Quality Scores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2BFCD-14BB-2241-BDC6-739DD6FE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86" y="1525623"/>
            <a:ext cx="7267333" cy="50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CA6630F-EF2D-934E-9DBD-D40B7FB2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544" y="2577860"/>
            <a:ext cx="10515600" cy="4690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 qualities:		       Good qualities:</a:t>
            </a: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30CDC20-57F6-734E-B3CA-4FF7447C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2175"/>
          <a:stretch/>
        </p:blipFill>
        <p:spPr>
          <a:xfrm>
            <a:off x="1757544" y="1496549"/>
            <a:ext cx="8658457" cy="1045697"/>
          </a:xfrm>
          <a:prstGeom prst="rect">
            <a:avLst/>
          </a:prstGeom>
        </p:spPr>
      </p:pic>
      <p:pic>
        <p:nvPicPr>
          <p:cNvPr id="8" name="Picture 3" descr="fastqc5.png">
            <a:extLst>
              <a:ext uri="{FF2B5EF4-FFF2-40B4-BE49-F238E27FC236}">
                <a16:creationId xmlns:a16="http://schemas.microsoft.com/office/drawing/2014/main" id="{2E25EA3E-2AFD-794F-9537-94235699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77" y="3256355"/>
            <a:ext cx="4252801" cy="318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4" descr="fastqc1.png">
            <a:extLst>
              <a:ext uri="{FF2B5EF4-FFF2-40B4-BE49-F238E27FC236}">
                <a16:creationId xmlns:a16="http://schemas.microsoft.com/office/drawing/2014/main" id="{41B56024-9E8D-3F42-871A-8FF193D6F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00" y="3255133"/>
            <a:ext cx="4257601" cy="319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430E294F-DB09-1F4D-B3BE-83E39C8E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NGS application have their own problem areas and requires their own QC strategy</a:t>
            </a:r>
          </a:p>
          <a:p>
            <a:endParaRPr lang="en-GB" dirty="0"/>
          </a:p>
          <a:p>
            <a:r>
              <a:rPr lang="en-GB" dirty="0"/>
              <a:t>Today: Focus on QC for whole genome sequencing</a:t>
            </a:r>
          </a:p>
          <a:p>
            <a:endParaRPr lang="en-GB" dirty="0"/>
          </a:p>
          <a:p>
            <a:r>
              <a:rPr lang="en-GB" dirty="0"/>
              <a:t>For variant calling it is important to look at quality score distribution, sequence length distribution and duplication levels. </a:t>
            </a:r>
          </a:p>
          <a:p>
            <a:endParaRPr lang="en-GB" dirty="0"/>
          </a:p>
          <a:p>
            <a:r>
              <a:rPr lang="en-GB" dirty="0"/>
              <a:t>Thursday: More details on QC for RNA-</a:t>
            </a:r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81E13092-DB5F-D54C-8A7F-44FD171F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QC?</a:t>
            </a:r>
          </a:p>
        </p:txBody>
      </p:sp>
    </p:spTree>
    <p:extLst>
      <p:ext uri="{BB962C8B-B14F-4D97-AF65-F5344CB8AC3E}">
        <p14:creationId xmlns:p14="http://schemas.microsoft.com/office/powerpoint/2010/main" val="8279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8F0FCB-283B-E84E-AD6F-D552C43B9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767" y="1487488"/>
            <a:ext cx="6832466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78806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2AC894AB-F610-E649-8189-8D5664F3F19D}"/>
              </a:ext>
            </a:extLst>
          </p:cNvPr>
          <p:cNvSpPr/>
          <p:nvPr/>
        </p:nvSpPr>
        <p:spPr>
          <a:xfrm>
            <a:off x="1810431" y="3017031"/>
            <a:ext cx="8372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www.bioinformatics.babraham.ac.uk</a:t>
            </a:r>
            <a:r>
              <a:rPr lang="en-GB" sz="2400" dirty="0"/>
              <a:t>/projects/</a:t>
            </a:r>
            <a:r>
              <a:rPr lang="en-GB" sz="2400" dirty="0" err="1"/>
              <a:t>fastqc</a:t>
            </a:r>
            <a:r>
              <a:rPr lang="en-GB" sz="2400" dirty="0"/>
              <a:t>/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9ABAF30-2E5C-1D45-A4AA-3E5940179CBE}"/>
              </a:ext>
            </a:extLst>
          </p:cNvPr>
          <p:cNvSpPr txBox="1"/>
          <p:nvPr/>
        </p:nvSpPr>
        <p:spPr>
          <a:xfrm>
            <a:off x="5001297" y="1197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1BB25C-7775-DA48-9A0C-E105466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FastQC</a:t>
            </a:r>
            <a:r>
              <a:rPr lang="en-GB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13862562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-SciLifeLab-PPT-template_May_2021" id="{8132A0F6-077B-DE41-8B9E-E73527FB1689}" vid="{47FDC051-7498-474A-8C1E-398496D50DF5}"/>
    </a:ext>
  </a:extLst>
</a:theme>
</file>

<file path=ppt/theme/theme2.xml><?xml version="1.0" encoding="utf-8"?>
<a:theme xmlns:a="http://schemas.openxmlformats.org/drawingml/2006/main" name="SciLifeLab PPT_dark">
  <a:themeElements>
    <a:clrScheme name="SciLifeLab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-SciLifeLab-PPT-template_May_2021" id="{8132A0F6-077B-DE41-8B9E-E73527FB1689}" vid="{990F7F5F-A579-614C-BA68-629E84D22E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 PPT_light</Template>
  <TotalTime>16</TotalTime>
  <Words>156</Words>
  <Application>Microsoft Macintosh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SciLifeLab PPT_light</vt:lpstr>
      <vt:lpstr>SciLifeLab PPT_dark</vt:lpstr>
      <vt:lpstr>Quality Control of NGS data</vt:lpstr>
      <vt:lpstr>FastQ files</vt:lpstr>
      <vt:lpstr>Phred Quality Scores</vt:lpstr>
      <vt:lpstr>FastQC</vt:lpstr>
      <vt:lpstr>What is QC?</vt:lpstr>
      <vt:lpstr>FastQC</vt:lpstr>
      <vt:lpstr>FastQC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Control of NGS data</dc:title>
  <dc:creator>Malin Larsson</dc:creator>
  <cp:lastModifiedBy>Malin Larsson</cp:lastModifiedBy>
  <cp:revision>4</cp:revision>
  <dcterms:created xsi:type="dcterms:W3CDTF">2022-03-24T07:58:12Z</dcterms:created>
  <dcterms:modified xsi:type="dcterms:W3CDTF">2023-11-13T15:24:28Z</dcterms:modified>
</cp:coreProperties>
</file>