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25" r:id="rId3"/>
    <p:sldId id="1121" r:id="rId4"/>
    <p:sldId id="1131" r:id="rId5"/>
    <p:sldId id="1137" r:id="rId6"/>
    <p:sldId id="1129" r:id="rId7"/>
    <p:sldId id="1135" r:id="rId8"/>
    <p:sldId id="1136" r:id="rId9"/>
    <p:sldId id="1133" r:id="rId1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in Kronande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3910"/>
    <p:restoredTop sz="94694"/>
  </p:normalViewPr>
  <p:slideViewPr>
    <p:cSldViewPr snapToGrid="0" snapToObjects="1">
      <p:cViewPr varScale="1">
        <p:scale>
          <a:sx n="111" d="100"/>
          <a:sy n="111" d="100"/>
        </p:scale>
        <p:origin x="24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2023-11-06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2023-11-06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to edit </a:t>
            </a:r>
            <a:r>
              <a:rPr lang="en-GB" dirty="0" err="1"/>
              <a:t>hackmd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1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We can add that in case someone needs to miss a part of the workshop please talk with us beforehand. Then we will take note of this and tell you how to compensate for the absence i.e. by watching the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prerecorded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 video and run the lab on your own.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7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ppsala.instructure.com/courses/85059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  <p:pic>
        <p:nvPicPr>
          <p:cNvPr id="2" name="Google Shape;32;p2">
            <a:extLst>
              <a:ext uri="{FF2B5EF4-FFF2-40B4-BE49-F238E27FC236}">
                <a16:creationId xmlns:a16="http://schemas.microsoft.com/office/drawing/2014/main" id="{0FEF334C-98DD-BB22-5B18-D039F5DB5E2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673117" y="1530902"/>
            <a:ext cx="4311705" cy="257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33;p2" descr="A group of people standing outside a building&#10;&#10;Description automatically generated with medium confidence">
            <a:extLst>
              <a:ext uri="{FF2B5EF4-FFF2-40B4-BE49-F238E27FC236}">
                <a16:creationId xmlns:a16="http://schemas.microsoft.com/office/drawing/2014/main" id="{864D5F65-A3AA-31FC-2651-53C12D0A204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" y="-3043596"/>
            <a:ext cx="6173300" cy="263226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34;p2">
            <a:extLst>
              <a:ext uri="{FF2B5EF4-FFF2-40B4-BE49-F238E27FC236}">
                <a16:creationId xmlns:a16="http://schemas.microsoft.com/office/drawing/2014/main" id="{7AAD85EA-730D-FC64-787A-44CFAF64E985}"/>
              </a:ext>
            </a:extLst>
          </p:cNvPr>
          <p:cNvSpPr/>
          <p:nvPr/>
        </p:nvSpPr>
        <p:spPr>
          <a:xfrm>
            <a:off x="6533151" y="3769687"/>
            <a:ext cx="2181053" cy="213061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400"/>
            </a:pPr>
            <a:endParaRPr sz="1867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" name="Google Shape;36;p2">
            <a:extLst>
              <a:ext uri="{FF2B5EF4-FFF2-40B4-BE49-F238E27FC236}">
                <a16:creationId xmlns:a16="http://schemas.microsoft.com/office/drawing/2014/main" id="{49F82F9E-F989-90DE-4988-20A7C41F232B}"/>
              </a:ext>
            </a:extLst>
          </p:cNvPr>
          <p:cNvGrpSpPr/>
          <p:nvPr/>
        </p:nvGrpSpPr>
        <p:grpSpPr>
          <a:xfrm>
            <a:off x="9218875" y="2005581"/>
            <a:ext cx="2241712" cy="3860353"/>
            <a:chOff x="10032616" y="3903061"/>
            <a:chExt cx="1237035" cy="2321746"/>
          </a:xfrm>
        </p:grpSpPr>
        <p:grpSp>
          <p:nvGrpSpPr>
            <p:cNvPr id="16" name="Google Shape;37;p2">
              <a:extLst>
                <a:ext uri="{FF2B5EF4-FFF2-40B4-BE49-F238E27FC236}">
                  <a16:creationId xmlns:a16="http://schemas.microsoft.com/office/drawing/2014/main" id="{BD568171-37CC-94E6-3C6B-CE14EFA73B28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-2"/>
              <a:chExt cx="2957700" cy="6580047"/>
            </a:xfrm>
          </p:grpSpPr>
          <p:pic>
            <p:nvPicPr>
              <p:cNvPr id="45" name="Google Shape;38;p2">
                <a:extLst>
                  <a:ext uri="{FF2B5EF4-FFF2-40B4-BE49-F238E27FC236}">
                    <a16:creationId xmlns:a16="http://schemas.microsoft.com/office/drawing/2014/main" id="{970E88E9-0A34-8E33-D502-07539FA03917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 amt="70000"/>
              </a:blip>
              <a:srcRect l="33353" r="32933"/>
              <a:stretch/>
            </p:blipFill>
            <p:spPr>
              <a:xfrm>
                <a:off x="3663675" y="-2"/>
                <a:ext cx="2957700" cy="658004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6" name="Google Shape;39;p2">
                <a:extLst>
                  <a:ext uri="{FF2B5EF4-FFF2-40B4-BE49-F238E27FC236}">
                    <a16:creationId xmlns:a16="http://schemas.microsoft.com/office/drawing/2014/main" id="{F4E8BEEC-DDD0-DDBE-4397-03BAC2747F74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0;p2">
                <a:extLst>
                  <a:ext uri="{FF2B5EF4-FFF2-40B4-BE49-F238E27FC236}">
                    <a16:creationId xmlns:a16="http://schemas.microsoft.com/office/drawing/2014/main" id="{37964A05-93D3-E8B3-26F4-96A9869C68CF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1;p2">
                <a:extLst>
                  <a:ext uri="{FF2B5EF4-FFF2-40B4-BE49-F238E27FC236}">
                    <a16:creationId xmlns:a16="http://schemas.microsoft.com/office/drawing/2014/main" id="{5FE75C28-565E-9CAE-937E-506D161C608E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2;p2">
                <a:extLst>
                  <a:ext uri="{FF2B5EF4-FFF2-40B4-BE49-F238E27FC236}">
                    <a16:creationId xmlns:a16="http://schemas.microsoft.com/office/drawing/2014/main" id="{A0E6389F-0A47-BCAD-5198-4614E466853F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" name="Google Shape;43;p2">
                <a:extLst>
                  <a:ext uri="{FF2B5EF4-FFF2-40B4-BE49-F238E27FC236}">
                    <a16:creationId xmlns:a16="http://schemas.microsoft.com/office/drawing/2014/main" id="{E4901BDA-32FB-DBD7-1F1C-BFE524D3E75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44;p2">
                <a:extLst>
                  <a:ext uri="{FF2B5EF4-FFF2-40B4-BE49-F238E27FC236}">
                    <a16:creationId xmlns:a16="http://schemas.microsoft.com/office/drawing/2014/main" id="{D0EC715F-E380-F559-0C1B-150FB13BB44C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solidFill>
                <a:schemeClr val="accent1"/>
              </a:solidFill>
              <a:ln w="12700" cap="flat" cmpd="sng">
                <a:solidFill>
                  <a:srgbClr val="595959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33" tIns="45700" rIns="91433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endParaRPr sz="1867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" name="Google Shape;45;p2">
              <a:extLst>
                <a:ext uri="{FF2B5EF4-FFF2-40B4-BE49-F238E27FC236}">
                  <a16:creationId xmlns:a16="http://schemas.microsoft.com/office/drawing/2014/main" id="{70A6D8FB-60CD-33C7-BF28-3C8BA576BD77}"/>
                </a:ext>
              </a:extLst>
            </p:cNvPr>
            <p:cNvSpPr txBox="1"/>
            <p:nvPr/>
          </p:nvSpPr>
          <p:spPr>
            <a:xfrm>
              <a:off x="10901429" y="4831690"/>
              <a:ext cx="28085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Umeå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46;p2">
              <a:extLst>
                <a:ext uri="{FF2B5EF4-FFF2-40B4-BE49-F238E27FC236}">
                  <a16:creationId xmlns:a16="http://schemas.microsoft.com/office/drawing/2014/main" id="{7248CDB4-2AB3-9A85-07DD-C471096ADF39}"/>
                </a:ext>
              </a:extLst>
            </p:cNvPr>
            <p:cNvSpPr txBox="1"/>
            <p:nvPr/>
          </p:nvSpPr>
          <p:spPr>
            <a:xfrm>
              <a:off x="10727667" y="5547385"/>
              <a:ext cx="373630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Stockholm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47;p2">
              <a:extLst>
                <a:ext uri="{FF2B5EF4-FFF2-40B4-BE49-F238E27FC236}">
                  <a16:creationId xmlns:a16="http://schemas.microsoft.com/office/drawing/2014/main" id="{426270D1-31A1-B2D5-2F04-27E2C5405B49}"/>
                </a:ext>
              </a:extLst>
            </p:cNvPr>
            <p:cNvSpPr txBox="1"/>
            <p:nvPr/>
          </p:nvSpPr>
          <p:spPr>
            <a:xfrm>
              <a:off x="10763039" y="5386702"/>
              <a:ext cx="282358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Uppsala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48;p2">
              <a:extLst>
                <a:ext uri="{FF2B5EF4-FFF2-40B4-BE49-F238E27FC236}">
                  <a16:creationId xmlns:a16="http://schemas.microsoft.com/office/drawing/2014/main" id="{3AB97C13-823D-0737-A30B-51E8038BAF72}"/>
                </a:ext>
              </a:extLst>
            </p:cNvPr>
            <p:cNvSpPr txBox="1"/>
            <p:nvPr/>
          </p:nvSpPr>
          <p:spPr>
            <a:xfrm>
              <a:off x="10648551" y="5649241"/>
              <a:ext cx="312433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Linköping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9;p2">
              <a:extLst>
                <a:ext uri="{FF2B5EF4-FFF2-40B4-BE49-F238E27FC236}">
                  <a16:creationId xmlns:a16="http://schemas.microsoft.com/office/drawing/2014/main" id="{40225E82-DE15-EA0C-2210-DE490BC9B2C5}"/>
                </a:ext>
              </a:extLst>
            </p:cNvPr>
            <p:cNvSpPr txBox="1"/>
            <p:nvPr/>
          </p:nvSpPr>
          <p:spPr>
            <a:xfrm>
              <a:off x="10032616" y="5713587"/>
              <a:ext cx="308895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Göteborg</a:t>
              </a:r>
              <a:endParaRPr sz="667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50;p2">
              <a:extLst>
                <a:ext uri="{FF2B5EF4-FFF2-40B4-BE49-F238E27FC236}">
                  <a16:creationId xmlns:a16="http://schemas.microsoft.com/office/drawing/2014/main" id="{411535C6-3A3C-2272-635F-5271AB002763}"/>
                </a:ext>
              </a:extLst>
            </p:cNvPr>
            <p:cNvSpPr txBox="1"/>
            <p:nvPr/>
          </p:nvSpPr>
          <p:spPr>
            <a:xfrm>
              <a:off x="10227448" y="6047508"/>
              <a:ext cx="211592" cy="117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33" tIns="45700" rIns="91433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500"/>
              </a:pPr>
              <a:r>
                <a:rPr lang="en" sz="667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Lund</a:t>
              </a: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1;p2">
            <a:extLst>
              <a:ext uri="{FF2B5EF4-FFF2-40B4-BE49-F238E27FC236}">
                <a16:creationId xmlns:a16="http://schemas.microsoft.com/office/drawing/2014/main" id="{F050D0D0-7C58-1877-86B3-20E0041F8AB1}"/>
              </a:ext>
            </a:extLst>
          </p:cNvPr>
          <p:cNvSpPr txBox="1">
            <a:spLocks/>
          </p:cNvSpPr>
          <p:nvPr/>
        </p:nvSpPr>
        <p:spPr>
          <a:xfrm>
            <a:off x="6728952" y="4221758"/>
            <a:ext cx="1747217" cy="164417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33" tIns="45700" rIns="91433" bIns="4570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chemeClr val="lt1"/>
              </a:buClr>
              <a:buSzPts val="1100"/>
            </a:pPr>
            <a:r>
              <a:rPr lang="en-GB" sz="1467" dirty="0">
                <a:solidFill>
                  <a:schemeClr val="lt1"/>
                </a:solidFill>
              </a:rPr>
              <a:t>~120 staff at six different sites across Sweden with expertise in many different omics-related areas</a:t>
            </a:r>
            <a:endParaRPr lang="en-GB" dirty="0"/>
          </a:p>
          <a:p>
            <a:pPr>
              <a:buSzPts val="1400"/>
            </a:pPr>
            <a:endParaRPr lang="en-GB" sz="1867" dirty="0"/>
          </a:p>
        </p:txBody>
      </p:sp>
      <p:cxnSp>
        <p:nvCxnSpPr>
          <p:cNvPr id="53" name="Google Shape;52;p2">
            <a:extLst>
              <a:ext uri="{FF2B5EF4-FFF2-40B4-BE49-F238E27FC236}">
                <a16:creationId xmlns:a16="http://schemas.microsoft.com/office/drawing/2014/main" id="{1074BB0C-7E44-5536-1977-A74EEF4FB9D5}"/>
              </a:ext>
            </a:extLst>
          </p:cNvPr>
          <p:cNvCxnSpPr/>
          <p:nvPr/>
        </p:nvCxnSpPr>
        <p:spPr>
          <a:xfrm rot="10800000" flipH="1">
            <a:off x="8400259" y="3724147"/>
            <a:ext cx="2308963" cy="679687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4" name="Google Shape;53;p2">
            <a:extLst>
              <a:ext uri="{FF2B5EF4-FFF2-40B4-BE49-F238E27FC236}">
                <a16:creationId xmlns:a16="http://schemas.microsoft.com/office/drawing/2014/main" id="{53FF7348-7347-1A63-F356-9DA1FD00802E}"/>
              </a:ext>
            </a:extLst>
          </p:cNvPr>
          <p:cNvCxnSpPr/>
          <p:nvPr/>
        </p:nvCxnSpPr>
        <p:spPr>
          <a:xfrm>
            <a:off x="8397873" y="5234401"/>
            <a:ext cx="1485200" cy="368000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5" name="Google Shape;54;p2">
            <a:extLst>
              <a:ext uri="{FF2B5EF4-FFF2-40B4-BE49-F238E27FC236}">
                <a16:creationId xmlns:a16="http://schemas.microsoft.com/office/drawing/2014/main" id="{C462A66C-005D-3ABD-EA44-A8E347209258}"/>
              </a:ext>
            </a:extLst>
          </p:cNvPr>
          <p:cNvCxnSpPr/>
          <p:nvPr/>
        </p:nvCxnSpPr>
        <p:spPr>
          <a:xfrm>
            <a:off x="8544285" y="4710191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6" name="Google Shape;55;p2">
            <a:extLst>
              <a:ext uri="{FF2B5EF4-FFF2-40B4-BE49-F238E27FC236}">
                <a16:creationId xmlns:a16="http://schemas.microsoft.com/office/drawing/2014/main" id="{C9CEF8D4-93C9-A0F0-2B3D-66E8CFC7CD30}"/>
              </a:ext>
            </a:extLst>
          </p:cNvPr>
          <p:cNvCxnSpPr/>
          <p:nvPr/>
        </p:nvCxnSpPr>
        <p:spPr>
          <a:xfrm>
            <a:off x="8466342" y="5129338"/>
            <a:ext cx="1202245" cy="65669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7" name="Google Shape;56;p2">
            <a:extLst>
              <a:ext uri="{FF2B5EF4-FFF2-40B4-BE49-F238E27FC236}">
                <a16:creationId xmlns:a16="http://schemas.microsoft.com/office/drawing/2014/main" id="{A1D99E11-39F3-AF8A-EF57-E96C1A37F003}"/>
              </a:ext>
            </a:extLst>
          </p:cNvPr>
          <p:cNvCxnSpPr/>
          <p:nvPr/>
        </p:nvCxnSpPr>
        <p:spPr>
          <a:xfrm>
            <a:off x="8510834" y="4818867"/>
            <a:ext cx="1837631" cy="22168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58" name="Google Shape;57;p2">
            <a:extLst>
              <a:ext uri="{FF2B5EF4-FFF2-40B4-BE49-F238E27FC236}">
                <a16:creationId xmlns:a16="http://schemas.microsoft.com/office/drawing/2014/main" id="{5853E223-7693-EADB-5AA1-014C15B91966}"/>
              </a:ext>
            </a:extLst>
          </p:cNvPr>
          <p:cNvCxnSpPr/>
          <p:nvPr/>
        </p:nvCxnSpPr>
        <p:spPr>
          <a:xfrm>
            <a:off x="8499473" y="4941385"/>
            <a:ext cx="1607136" cy="57763"/>
          </a:xfrm>
          <a:prstGeom prst="straightConnector1">
            <a:avLst/>
          </a:prstGeom>
          <a:noFill/>
          <a:ln w="28575" cap="rnd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pic>
        <p:nvPicPr>
          <p:cNvPr id="1026" name="Picture 2" descr="Roy Francis | NBIS expert">
            <a:extLst>
              <a:ext uri="{FF2B5EF4-FFF2-40B4-BE49-F238E27FC236}">
                <a16:creationId xmlns:a16="http://schemas.microsoft.com/office/drawing/2014/main" id="{EDB1F5C9-381D-A140-B4D1-6C2573A5D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tin Dahlö">
            <a:extLst>
              <a:ext uri="{FF2B5EF4-FFF2-40B4-BE49-F238E27FC236}">
                <a16:creationId xmlns:a16="http://schemas.microsoft.com/office/drawing/2014/main" id="{B37A4D51-6E43-AF4A-818C-B985E48E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6750" y="2197100"/>
            <a:ext cx="1905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466496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97DCAC-C52E-0A7C-51E2-E6D4D01B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2070100"/>
            <a:ext cx="2413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A79CA0-88DC-72F5-37E2-EEEF4A12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Fire exits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Restrooms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Lunch is booked at 12:00 every day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Coffe is ordered for 10:00 and 14:30 every day. We may adjust times a bit depending on lectures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SE" sz="2400" dirty="0"/>
              <a:t>C</a:t>
            </a:r>
            <a:r>
              <a:rPr lang="en-GB" sz="2400" dirty="0"/>
              <a:t>o</a:t>
            </a:r>
            <a:r>
              <a:rPr lang="en-SE" sz="2400" dirty="0"/>
              <a:t>urse dinner: Wednesday 18:00, Koh Phangan, Fyristorg 2. </a:t>
            </a:r>
          </a:p>
          <a:p>
            <a:pPr lvl="1"/>
            <a:r>
              <a:rPr lang="en-SE" sz="2400" i="1" dirty="0"/>
              <a:t>Please sign up on the list in the classroom on Monday!</a:t>
            </a:r>
          </a:p>
          <a:p>
            <a:endParaRPr lang="en-SE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5C4A6F-E249-AD4F-05AB-1C5BAE7E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306793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FEF3CA9-AB7A-A446-91F3-AFDAACB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9" y="1241059"/>
            <a:ext cx="8680133" cy="299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Instructions available in Canvas: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https://uppsala.instructure.com/courses/85059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All material linked from Modules/Workshop/Schedule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Work in pairs because it improves the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Ask TAs when you have problems!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E27F0CF-10D2-0745-B573-A806CFB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526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19674-0785-988B-CAE8-B69C6C1D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Those that attend the full workshop* will get a certificate.</a:t>
            </a:r>
          </a:p>
          <a:p>
            <a:r>
              <a:rPr lang="en-SE" sz="2400" dirty="0"/>
              <a:t>	*Attendence at all lectures and labs</a:t>
            </a:r>
          </a:p>
          <a:p>
            <a:r>
              <a:rPr lang="en-SE" sz="2400" dirty="0"/>
              <a:t>	*Labs done to the basic level</a:t>
            </a:r>
          </a:p>
          <a:p>
            <a:r>
              <a:rPr lang="en-SE" sz="2400" dirty="0"/>
              <a:t>	*Let us know if you need to miss a session</a:t>
            </a:r>
          </a:p>
          <a:p>
            <a:endParaRPr lang="en-SE" sz="2400" dirty="0"/>
          </a:p>
          <a:p>
            <a:r>
              <a:rPr lang="en-SE" sz="2400" dirty="0"/>
              <a:t>The certificate will not state number of credits. It will say that this was a full weeks workshop and what topics were covered.</a:t>
            </a:r>
          </a:p>
          <a:p>
            <a:endParaRPr lang="en-SE" sz="2400" dirty="0"/>
          </a:p>
          <a:p>
            <a:r>
              <a:rPr lang="en-SE" sz="2400" dirty="0"/>
              <a:t>Please fill in attendence sheets on the wall!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0F98B-1903-2E1B-1CC1-DFE396E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Attendence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4010080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6A6D82-F9B4-3263-5767-33C81CEE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Wednesday 18:00</a:t>
            </a:r>
          </a:p>
          <a:p>
            <a:endParaRPr lang="en-SE" sz="2400" dirty="0"/>
          </a:p>
          <a:p>
            <a:r>
              <a:rPr lang="en-SE" sz="2400" dirty="0"/>
              <a:t>Uppsala: Koh Phangan, Fyristorg 2</a:t>
            </a:r>
          </a:p>
          <a:p>
            <a:r>
              <a:rPr lang="en-SE" sz="2400" dirty="0"/>
              <a:t>Lund:</a:t>
            </a:r>
          </a:p>
          <a:p>
            <a:r>
              <a:rPr lang="en-SE" sz="2400" dirty="0"/>
              <a:t>Umeå:</a:t>
            </a:r>
          </a:p>
          <a:p>
            <a:endParaRPr lang="en-SE" sz="2400" dirty="0"/>
          </a:p>
          <a:p>
            <a:r>
              <a:rPr lang="en-SE" sz="2400" dirty="0"/>
              <a:t>Please sign up on the list in the classroom on Monday!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F6912-36F6-CA31-AC72-7539500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Course dinner</a:t>
            </a:r>
          </a:p>
        </p:txBody>
      </p:sp>
    </p:spTree>
    <p:extLst>
      <p:ext uri="{BB962C8B-B14F-4D97-AF65-F5344CB8AC3E}">
        <p14:creationId xmlns:p14="http://schemas.microsoft.com/office/powerpoint/2010/main" val="2894102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2461</TotalTime>
  <Words>430</Words>
  <Application>Microsoft Macintosh PowerPoint</Application>
  <PresentationFormat>Widescreen</PresentationFormat>
  <Paragraphs>63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Slack-Lato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Practical information</vt:lpstr>
      <vt:lpstr>Labs</vt:lpstr>
      <vt:lpstr>Attendence and certificate</vt:lpstr>
      <vt:lpstr>Course dinner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Karin Nedler</dc:creator>
  <cp:keywords/>
  <dc:description/>
  <cp:lastModifiedBy>Malin Larsson</cp:lastModifiedBy>
  <cp:revision>224</cp:revision>
  <dcterms:created xsi:type="dcterms:W3CDTF">2020-04-23T10:16:21Z</dcterms:created>
  <dcterms:modified xsi:type="dcterms:W3CDTF">2023-11-06T14:23:42Z</dcterms:modified>
  <cp:category/>
</cp:coreProperties>
</file>