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6"/>
  </p:notesMasterIdLst>
  <p:handoutMasterIdLst>
    <p:handoutMasterId r:id="rId17"/>
  </p:handoutMasterIdLst>
  <p:sldIdLst>
    <p:sldId id="256" r:id="rId2"/>
    <p:sldId id="1125" r:id="rId3"/>
    <p:sldId id="1121" r:id="rId4"/>
    <p:sldId id="1131" r:id="rId5"/>
    <p:sldId id="1113" r:id="rId6"/>
    <p:sldId id="1114" r:id="rId7"/>
    <p:sldId id="1126" r:id="rId8"/>
    <p:sldId id="1127" r:id="rId9"/>
    <p:sldId id="1128" r:id="rId10"/>
    <p:sldId id="1129" r:id="rId11"/>
    <p:sldId id="1135" r:id="rId12"/>
    <p:sldId id="1134" r:id="rId13"/>
    <p:sldId id="1136" r:id="rId14"/>
    <p:sldId id="1133" r:id="rId15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2023-02-03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2023-02-03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We can add that in case someone needs to miss a part of the workshop please talk with us beforehand. Then we will take note of this and tell you how to compensate for the absence i.e. by watching the </a:t>
            </a:r>
            <a:r>
              <a:rPr lang="en-GB" b="0" i="0" dirty="0" err="1">
                <a:solidFill>
                  <a:srgbClr val="1D1C1D"/>
                </a:solidFill>
                <a:effectLst/>
                <a:latin typeface="Slack-Lato"/>
              </a:rPr>
              <a:t>prerecorded</a:t>
            </a:r>
            <a:r>
              <a:rPr lang="en-GB" b="0" i="0" dirty="0">
                <a:solidFill>
                  <a:srgbClr val="1D1C1D"/>
                </a:solidFill>
                <a:effectLst/>
                <a:latin typeface="Slack-Lato"/>
              </a:rPr>
              <a:t> video and run the lab on your own.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507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ppsala.instructure.com/courses/7687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Martin </a:t>
            </a:r>
            <a:r>
              <a:rPr lang="sv-SE" dirty="0" err="1"/>
              <a:t>Dahlö</a:t>
            </a:r>
            <a:endParaRPr lang="sv-SE" dirty="0"/>
          </a:p>
          <a:p>
            <a:r>
              <a:rPr lang="sv-SE" dirty="0"/>
              <a:t>2023-02-06</a:t>
            </a:r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9" y="1241059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Instructions available in Canvas:</a:t>
            </a:r>
            <a:endParaRPr lang="en-GB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https://uppsala.instructure.com/courses/76870</a:t>
            </a:r>
            <a:endParaRPr lang="en-GB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/>
              <a:t>All material listed under “Contents”</a:t>
            </a:r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Work in pairs because it improves the learning.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TAs available in your classroom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A19674-0785-988B-CAE8-B69C6C1D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Those that attend the full workshop* will get a certificate.</a:t>
            </a:r>
          </a:p>
          <a:p>
            <a:r>
              <a:rPr lang="en-SE" sz="2400" dirty="0"/>
              <a:t>	*Attendence at all lectures and labs</a:t>
            </a:r>
          </a:p>
          <a:p>
            <a:r>
              <a:rPr lang="en-SE" sz="2400" dirty="0"/>
              <a:t>	*Labs done (to the basic level)</a:t>
            </a:r>
          </a:p>
          <a:p>
            <a:r>
              <a:rPr lang="en-SE" sz="2400"/>
              <a:t>	*Let us know if you need to miss a session</a:t>
            </a:r>
            <a:endParaRPr lang="en-SE" sz="2400" dirty="0"/>
          </a:p>
          <a:p>
            <a:endParaRPr lang="en-SE" sz="2400" dirty="0"/>
          </a:p>
          <a:p>
            <a:r>
              <a:rPr lang="en-SE" sz="2400" dirty="0"/>
              <a:t>The certificate will not state number of credits. It will say that this was a full weeks workshop and what topics were covered.</a:t>
            </a:r>
          </a:p>
          <a:p>
            <a:endParaRPr lang="en-SE" sz="2400" dirty="0"/>
          </a:p>
          <a:p>
            <a:r>
              <a:rPr lang="en-SE" sz="2400" dirty="0"/>
              <a:t>Please fill in attendence sheets on the wall!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0F98B-1903-2E1B-1CC1-DFE396E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Attendence and certificate</a:t>
            </a:r>
          </a:p>
        </p:txBody>
      </p:sp>
    </p:spTree>
    <p:extLst>
      <p:ext uri="{BB962C8B-B14F-4D97-AF65-F5344CB8AC3E}">
        <p14:creationId xmlns:p14="http://schemas.microsoft.com/office/powerpoint/2010/main" val="401008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9D0C7B-BD22-F2F2-5776-D2C9D947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8082" y="1397876"/>
            <a:ext cx="10152707" cy="4772579"/>
          </a:xfrm>
        </p:spPr>
        <p:txBody>
          <a:bodyPr>
            <a:normAutofit/>
          </a:bodyPr>
          <a:lstStyle/>
          <a:p>
            <a:r>
              <a:rPr lang="en-SE" sz="2400" dirty="0"/>
              <a:t>Coffe is ordered for 10:00 and 14:30 every day</a:t>
            </a:r>
          </a:p>
          <a:p>
            <a:r>
              <a:rPr lang="en-SE" sz="2400" dirty="0"/>
              <a:t>May adjust times a bit depending on lectures</a:t>
            </a:r>
          </a:p>
          <a:p>
            <a:endParaRPr lang="en-SE" sz="2400" dirty="0"/>
          </a:p>
          <a:p>
            <a:r>
              <a:rPr lang="en-SE" sz="2400" dirty="0"/>
              <a:t>Lunch booked at 12:00 every day</a:t>
            </a:r>
          </a:p>
          <a:p>
            <a:r>
              <a:rPr lang="en-SE" sz="2400" dirty="0"/>
              <a:t>Uppsala: </a:t>
            </a:r>
          </a:p>
          <a:p>
            <a:r>
              <a:rPr lang="en-SE" sz="2400" dirty="0"/>
              <a:t>Lund:</a:t>
            </a:r>
          </a:p>
          <a:p>
            <a:r>
              <a:rPr lang="en-SE" sz="2400" dirty="0"/>
              <a:t>Umeå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A0B91E-463E-527C-F8D7-0CD4E3296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Breaks</a:t>
            </a:r>
          </a:p>
        </p:txBody>
      </p:sp>
    </p:spTree>
    <p:extLst>
      <p:ext uri="{BB962C8B-B14F-4D97-AF65-F5344CB8AC3E}">
        <p14:creationId xmlns:p14="http://schemas.microsoft.com/office/powerpoint/2010/main" val="2063477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6A6D82-F9B4-3263-5767-33C81CEE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E" sz="2400" dirty="0"/>
              <a:t>Wednesday 18:00</a:t>
            </a:r>
          </a:p>
          <a:p>
            <a:endParaRPr lang="en-SE" sz="2400" dirty="0"/>
          </a:p>
          <a:p>
            <a:r>
              <a:rPr lang="en-SE" sz="2400" dirty="0"/>
              <a:t>Uppsala: Koh Phangan, Fyristorg 2</a:t>
            </a:r>
          </a:p>
          <a:p>
            <a:r>
              <a:rPr lang="en-SE" sz="2400" dirty="0"/>
              <a:t>Lund:</a:t>
            </a:r>
          </a:p>
          <a:p>
            <a:r>
              <a:rPr lang="en-SE" sz="2400" dirty="0"/>
              <a:t>Umeå:</a:t>
            </a:r>
          </a:p>
          <a:p>
            <a:endParaRPr lang="en-SE" sz="2400" dirty="0"/>
          </a:p>
          <a:p>
            <a:r>
              <a:rPr lang="en-SE" sz="2400" dirty="0"/>
              <a:t>Please sign up on the list in the classroom on Monday!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9F6912-36F6-CA31-AC72-7539500C7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E" dirty="0"/>
              <a:t>Course dinner</a:t>
            </a:r>
          </a:p>
        </p:txBody>
      </p:sp>
    </p:spTree>
    <p:extLst>
      <p:ext uri="{BB962C8B-B14F-4D97-AF65-F5344CB8AC3E}">
        <p14:creationId xmlns:p14="http://schemas.microsoft.com/office/powerpoint/2010/main" val="2894102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178CD6D-22D4-8D45-823B-CD574C4FE4AB}"/>
              </a:ext>
            </a:extLst>
          </p:cNvPr>
          <p:cNvSpPr/>
          <p:nvPr/>
        </p:nvSpPr>
        <p:spPr>
          <a:xfrm>
            <a:off x="6533150" y="3755832"/>
            <a:ext cx="2181054" cy="21306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EBD1A-3B6F-3E4F-B7CB-EF9A4E876753}"/>
              </a:ext>
            </a:extLst>
          </p:cNvPr>
          <p:cNvGrpSpPr/>
          <p:nvPr/>
        </p:nvGrpSpPr>
        <p:grpSpPr>
          <a:xfrm>
            <a:off x="9136737" y="2005580"/>
            <a:ext cx="2365951" cy="3860353"/>
            <a:chOff x="9987288" y="3903061"/>
            <a:chExt cx="1305593" cy="23217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4B3435-59A3-A244-95FF-3219CB3AB22E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0"/>
              <a:chExt cx="2957700" cy="658004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C0B7AA4-36BF-E241-B0A7-DB062A575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7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663675" y="0"/>
                <a:ext cx="2957700" cy="6580047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506E3E-3F63-2443-9876-CF98DC9B88E5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1340F0-847D-664E-A589-65522B2AE097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735CCA0-9A3B-6F4D-8552-BFA84761679C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D5FBA8-13EB-7943-92CB-BA048DD43881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8172C3-C059-2248-B639-AB85E35C06F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8A0199B-1D24-5944-A5C5-EBB3432E40A3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783BE7-C63E-054E-9384-094D32685C2D}"/>
                </a:ext>
              </a:extLst>
            </p:cNvPr>
            <p:cNvSpPr txBox="1"/>
            <p:nvPr/>
          </p:nvSpPr>
          <p:spPr>
            <a:xfrm>
              <a:off x="10901427" y="4831690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Umeå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EC656E-7439-784E-ADB3-861E3CFB2571}"/>
                </a:ext>
              </a:extLst>
            </p:cNvPr>
            <p:cNvSpPr txBox="1"/>
            <p:nvPr/>
          </p:nvSpPr>
          <p:spPr>
            <a:xfrm>
              <a:off x="10713412" y="5543559"/>
              <a:ext cx="5453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Stockholm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9B51CB-FF21-444B-982D-5237A4C4CF9F}"/>
                </a:ext>
              </a:extLst>
            </p:cNvPr>
            <p:cNvSpPr txBox="1"/>
            <p:nvPr/>
          </p:nvSpPr>
          <p:spPr>
            <a:xfrm>
              <a:off x="10669218" y="538670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Uppsala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A4D98C-3FD5-E046-996F-92A3C92099BE}"/>
                </a:ext>
              </a:extLst>
            </p:cNvPr>
            <p:cNvSpPr txBox="1"/>
            <p:nvPr/>
          </p:nvSpPr>
          <p:spPr>
            <a:xfrm>
              <a:off x="10545722" y="5649241"/>
              <a:ext cx="51809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Linköping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4E993F-0813-5544-B5F5-FC294E95A45A}"/>
                </a:ext>
              </a:extLst>
            </p:cNvPr>
            <p:cNvSpPr txBox="1"/>
            <p:nvPr/>
          </p:nvSpPr>
          <p:spPr>
            <a:xfrm>
              <a:off x="9987288" y="5804683"/>
              <a:ext cx="5068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Göteborg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FBAEB9-A2E2-C34C-9E9D-B943C50948A9}"/>
                </a:ext>
              </a:extLst>
            </p:cNvPr>
            <p:cNvSpPr txBox="1"/>
            <p:nvPr/>
          </p:nvSpPr>
          <p:spPr>
            <a:xfrm>
              <a:off x="10272653" y="6084398"/>
              <a:ext cx="197438" cy="11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Lund</a:t>
              </a:r>
            </a:p>
          </p:txBody>
        </p:sp>
      </p:grpSp>
      <p:pic>
        <p:nvPicPr>
          <p:cNvPr id="36" name="Picture 35" descr="NBIS Staff">
            <a:extLst>
              <a:ext uri="{FF2B5EF4-FFF2-40B4-BE49-F238E27FC236}">
                <a16:creationId xmlns:a16="http://schemas.microsoft.com/office/drawing/2014/main" id="{340A3D75-627C-4F46-8392-95589967FB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709" y="1495520"/>
            <a:ext cx="4532237" cy="213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437C0B-BCAA-B243-9D67-3BB1EE658E85}"/>
              </a:ext>
            </a:extLst>
          </p:cNvPr>
          <p:cNvCxnSpPr/>
          <p:nvPr/>
        </p:nvCxnSpPr>
        <p:spPr>
          <a:xfrm flipV="1">
            <a:off x="8469625" y="3692617"/>
            <a:ext cx="2308962" cy="679687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F52271-3D90-494A-A4F7-D2635F6E5958}"/>
              </a:ext>
            </a:extLst>
          </p:cNvPr>
          <p:cNvCxnSpPr>
            <a:cxnSpLocks/>
          </p:cNvCxnSpPr>
          <p:nvPr/>
        </p:nvCxnSpPr>
        <p:spPr>
          <a:xfrm>
            <a:off x="8549921" y="5247013"/>
            <a:ext cx="1323746" cy="340285"/>
          </a:xfrm>
          <a:prstGeom prst="line">
            <a:avLst/>
          </a:prstGeom>
          <a:ln w="28575" cap="rnd"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C609C4-EF2B-8C4A-B2D4-3C250F84A120}"/>
              </a:ext>
            </a:extLst>
          </p:cNvPr>
          <p:cNvCxnSpPr>
            <a:cxnSpLocks/>
          </p:cNvCxnSpPr>
          <p:nvPr/>
        </p:nvCxnSpPr>
        <p:spPr>
          <a:xfrm>
            <a:off x="8601038" y="4684966"/>
            <a:ext cx="1837631" cy="22168"/>
          </a:xfrm>
          <a:prstGeom prst="line">
            <a:avLst/>
          </a:prstGeom>
          <a:ln w="28575" cap="rnd">
            <a:prstDash val="sysDot"/>
            <a:round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B1EC4-2A3C-854A-AFBC-63D703470F04}"/>
              </a:ext>
            </a:extLst>
          </p:cNvPr>
          <p:cNvCxnSpPr>
            <a:cxnSpLocks/>
          </p:cNvCxnSpPr>
          <p:nvPr/>
        </p:nvCxnSpPr>
        <p:spPr>
          <a:xfrm>
            <a:off x="8523095" y="5123031"/>
            <a:ext cx="1202246" cy="65669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B48166-3BFB-294A-9BFF-C490BFABCB96}"/>
              </a:ext>
            </a:extLst>
          </p:cNvPr>
          <p:cNvCxnSpPr>
            <a:cxnSpLocks/>
          </p:cNvCxnSpPr>
          <p:nvPr/>
        </p:nvCxnSpPr>
        <p:spPr>
          <a:xfrm>
            <a:off x="8649567" y="4774724"/>
            <a:ext cx="1837631" cy="22168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97E876-6BFF-CF4E-80FB-8291F131BAB3}"/>
              </a:ext>
            </a:extLst>
          </p:cNvPr>
          <p:cNvCxnSpPr>
            <a:cxnSpLocks/>
          </p:cNvCxnSpPr>
          <p:nvPr/>
        </p:nvCxnSpPr>
        <p:spPr>
          <a:xfrm>
            <a:off x="8581451" y="4935079"/>
            <a:ext cx="1607136" cy="57763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A1B21DF-EBBD-3C44-B422-317332E3BD50}"/>
              </a:ext>
            </a:extLst>
          </p:cNvPr>
          <p:cNvSpPr/>
          <p:nvPr/>
        </p:nvSpPr>
        <p:spPr>
          <a:xfrm>
            <a:off x="11408186" y="6074228"/>
            <a:ext cx="751156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Bild 3">
            <a:extLst>
              <a:ext uri="{FF2B5EF4-FFF2-40B4-BE49-F238E27FC236}">
                <a16:creationId xmlns:a16="http://schemas.microsoft.com/office/drawing/2014/main" id="{54567FE9-B3A6-F04A-8712-A975D94593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55269" y="6172028"/>
            <a:ext cx="2029037" cy="64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sp>
        <p:nvSpPr>
          <p:cNvPr id="8" name="Right Brace 7">
            <a:extLst>
              <a:ext uri="{FF2B5EF4-FFF2-40B4-BE49-F238E27FC236}">
                <a16:creationId xmlns:a16="http://schemas.microsoft.com/office/drawing/2014/main" id="{EC1763E4-D169-D644-B9F1-9138D6D023DD}"/>
              </a:ext>
            </a:extLst>
          </p:cNvPr>
          <p:cNvSpPr/>
          <p:nvPr/>
        </p:nvSpPr>
        <p:spPr>
          <a:xfrm rot="5400000">
            <a:off x="3345841" y="2530720"/>
            <a:ext cx="332184" cy="3538166"/>
          </a:xfrm>
          <a:prstGeom prst="rightBrace">
            <a:avLst>
              <a:gd name="adj1" fmla="val 5022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11" name="Bild 10">
            <a:extLst>
              <a:ext uri="{FF2B5EF4-FFF2-40B4-BE49-F238E27FC236}">
                <a16:creationId xmlns:a16="http://schemas.microsoft.com/office/drawing/2014/main" id="{316394D5-FC98-F548-90D8-2B4E169D36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97612" y="4534636"/>
            <a:ext cx="2628642" cy="83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pic>
        <p:nvPicPr>
          <p:cNvPr id="1026" name="Picture 2" descr="Roy Francis | NBIS expert">
            <a:extLst>
              <a:ext uri="{FF2B5EF4-FFF2-40B4-BE49-F238E27FC236}">
                <a16:creationId xmlns:a16="http://schemas.microsoft.com/office/drawing/2014/main" id="{EDB1F5C9-381D-A140-B4D1-6C2573A5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rtin Dahlö">
            <a:extLst>
              <a:ext uri="{FF2B5EF4-FFF2-40B4-BE49-F238E27FC236}">
                <a16:creationId xmlns:a16="http://schemas.microsoft.com/office/drawing/2014/main" id="{B37A4D51-6E43-AF4A-818C-B985E48E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86750" y="2197100"/>
            <a:ext cx="1905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466496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97DCAC-C52E-0A7C-51E2-E6D4D01B2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500" y="2070100"/>
            <a:ext cx="24130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5882F-EE5B-B94C-B27C-4688A921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•"/>
            </a:pPr>
            <a:r>
              <a:rPr lang="en-US" sz="2000" b="1" dirty="0"/>
              <a:t>Drop-in sessions </a:t>
            </a:r>
            <a:r>
              <a:rPr lang="en-US" sz="2000" dirty="0"/>
              <a:t>every week @ all 6 sites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Online (Zoom) Tuesdays at 14.00, for free</a:t>
            </a:r>
            <a:br>
              <a:rPr lang="en-US" sz="1600" i="1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Study design and project </a:t>
            </a:r>
            <a:r>
              <a:rPr lang="en-US" sz="2000" b="1" dirty="0"/>
              <a:t>consultation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Three hours per project, for free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Fee-for-service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User fee 800 SEK per hour, however many hours you may need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No selection process, all project are welcome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dirty="0"/>
              <a:t>Long-term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Selection process based on scientific peer-review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A total of 500 hours, for free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b="1" dirty="0"/>
              <a:t>Partner Projects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Full-cost model: utilize and pay for 50% of one NBIS FTE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BE02C-FBBA-1E40-84DF-5714AA0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Bioinformatic Support</a:t>
            </a:r>
          </a:p>
        </p:txBody>
      </p:sp>
    </p:spTree>
    <p:extLst>
      <p:ext uri="{BB962C8B-B14F-4D97-AF65-F5344CB8AC3E}">
        <p14:creationId xmlns:p14="http://schemas.microsoft.com/office/powerpoint/2010/main" val="37654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FA1570-0EFF-2C48-BBDB-C61ADFA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Some example NBIS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Introduction to bioinformatics using NGS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Bulk and single-cell RNA-seq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Python and 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Tools for reproducible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Omics integration and systems biology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Biostatistics and machine learning</a:t>
            </a:r>
          </a:p>
          <a:p>
            <a:endParaRPr lang="en-US" sz="2000" dirty="0"/>
          </a:p>
          <a:p>
            <a:r>
              <a:rPr lang="en-US" sz="2000" dirty="0"/>
              <a:t>Check out our training catalogue</a:t>
            </a:r>
            <a:r>
              <a:rPr lang="en-US" dirty="0"/>
              <a:t>: </a:t>
            </a:r>
          </a:p>
          <a:p>
            <a:r>
              <a:rPr lang="en-US" dirty="0"/>
              <a:t>https://</a:t>
            </a:r>
            <a:r>
              <a:rPr lang="en-US" dirty="0" err="1"/>
              <a:t>uppsala.instructure.com</a:t>
            </a:r>
            <a:r>
              <a:rPr lang="en-US" dirty="0"/>
              <a:t>/courses/79097</a:t>
            </a:r>
            <a:endParaRPr lang="en-SE" sz="2000" dirty="0">
              <a:solidFill>
                <a:srgbClr val="045C6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9BB356-E7F1-1C42-946C-740E0BC0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Training</a:t>
            </a:r>
          </a:p>
        </p:txBody>
      </p:sp>
    </p:spTree>
    <p:extLst>
      <p:ext uri="{BB962C8B-B14F-4D97-AF65-F5344CB8AC3E}">
        <p14:creationId xmlns:p14="http://schemas.microsoft.com/office/powerpoint/2010/main" val="21670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E6D3344-626D-404C-89BC-8D6B12E5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information about NBIS on Friday!</a:t>
            </a:r>
          </a:p>
        </p:txBody>
      </p:sp>
    </p:spTree>
    <p:extLst>
      <p:ext uri="{BB962C8B-B14F-4D97-AF65-F5344CB8AC3E}">
        <p14:creationId xmlns:p14="http://schemas.microsoft.com/office/powerpoint/2010/main" val="245054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67827F-EC78-864A-9C8F-2E74AFFE8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84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C839E2EE-38FA-9A4C-823E-E9E16C44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08" y="1235233"/>
            <a:ext cx="11329579" cy="496484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Mainly live in the classroom in Uppsala.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Streamed via zoom to Lund and </a:t>
            </a:r>
            <a:r>
              <a:rPr lang="en-GB" sz="2400" dirty="0" err="1"/>
              <a:t>Umeå</a:t>
            </a:r>
            <a:r>
              <a:rPr lang="en-GB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Lets help out to make sure that questions are heard in all classrooms!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A058BB4D-2A4B-9440-870E-3534FB0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3211446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568</Words>
  <Application>Microsoft Macintosh PowerPoint</Application>
  <PresentationFormat>Widescreen</PresentationFormat>
  <Paragraphs>96</Paragraphs>
  <Slides>14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Slack-Lato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NBIS Bioinformatic Support</vt:lpstr>
      <vt:lpstr>NBIS Training</vt:lpstr>
      <vt:lpstr>More information about NBIS on Friday!</vt:lpstr>
      <vt:lpstr>Practical information</vt:lpstr>
      <vt:lpstr>Lectures</vt:lpstr>
      <vt:lpstr>Labs</vt:lpstr>
      <vt:lpstr>Attendence and certificate</vt:lpstr>
      <vt:lpstr>Breaks</vt:lpstr>
      <vt:lpstr>Course dinner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Karin Nedler</dc:creator>
  <cp:keywords/>
  <dc:description/>
  <cp:lastModifiedBy>Malin Larsson</cp:lastModifiedBy>
  <cp:revision>223</cp:revision>
  <dcterms:created xsi:type="dcterms:W3CDTF">2020-04-23T10:16:21Z</dcterms:created>
  <dcterms:modified xsi:type="dcterms:W3CDTF">2023-02-03T07:53:59Z</dcterms:modified>
  <cp:category/>
</cp:coreProperties>
</file>