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3db142d9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3db142d9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we should stick to one x bar and one y bar instead of inverting it, could lead to weird results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4cf18704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4cf18704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3db142d94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3db142d9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4f00ad343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4f00ad343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4f00ad343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4f00ad343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3db142d9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3db142d9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db142d9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db142d9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3db142d94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3db142d9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cf18704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cf1870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3db142d9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3db142d9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db142d9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db142d9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4cf18704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4cf18704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db142d94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db142d9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7 Presentation</a:t>
            </a:r>
            <a:endParaRPr/>
          </a:p>
        </p:txBody>
      </p:sp>
      <p:sp>
        <p:nvSpPr>
          <p:cNvPr id="135" name="Google Shape;135;p13"/>
          <p:cNvSpPr txBox="1">
            <a:spLocks noGrp="1"/>
          </p:cNvSpPr>
          <p:nvPr>
            <p:ph type="subTitle" idx="1"/>
          </p:nvPr>
        </p:nvSpPr>
        <p:spPr>
          <a:xfrm>
            <a:off x="4925050" y="3924925"/>
            <a:ext cx="3842700" cy="8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Presenters:</a:t>
            </a:r>
            <a:endParaRPr/>
          </a:p>
          <a:p>
            <a:pPr marL="0" lvl="0" indent="0" algn="l" rtl="0">
              <a:spcBef>
                <a:spcPts val="0"/>
              </a:spcBef>
              <a:spcAft>
                <a:spcPts val="0"/>
              </a:spcAft>
              <a:buNone/>
            </a:pPr>
            <a:r>
              <a:rPr lang="en"/>
              <a:t>Ralph Baroud, Daniah Al Bayati, Jeremy Hartnett, Shayon Keating, David Mitchell, and Velkis Moreno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Four - TOM vs. Median Sales Price and Vice Versa. </a:t>
            </a:r>
            <a:endParaRPr/>
          </a:p>
        </p:txBody>
      </p:sp>
      <p:sp>
        <p:nvSpPr>
          <p:cNvPr id="221" name="Google Shape;221;p22"/>
          <p:cNvSpPr txBox="1">
            <a:spLocks noGrp="1"/>
          </p:cNvSpPr>
          <p:nvPr>
            <p:ph type="body" idx="1"/>
          </p:nvPr>
        </p:nvSpPr>
        <p:spPr>
          <a:xfrm>
            <a:off x="2729400" y="1567550"/>
            <a:ext cx="3489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Median sales  vs. time on market</a:t>
            </a:r>
            <a:endParaRPr/>
          </a:p>
        </p:txBody>
      </p:sp>
      <p:sp>
        <p:nvSpPr>
          <p:cNvPr id="222" name="Google Shape;222;p22"/>
          <p:cNvSpPr txBox="1"/>
          <p:nvPr/>
        </p:nvSpPr>
        <p:spPr>
          <a:xfrm>
            <a:off x="423325" y="2928300"/>
            <a:ext cx="2898000" cy="13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Shayon</a:t>
            </a:r>
            <a:endParaRPr>
              <a:latin typeface="Lato"/>
              <a:ea typeface="Lato"/>
              <a:cs typeface="Lato"/>
              <a:sym typeface="Lato"/>
            </a:endParaRPr>
          </a:p>
        </p:txBody>
      </p:sp>
      <p:sp>
        <p:nvSpPr>
          <p:cNvPr id="223" name="Google Shape;223;p22"/>
          <p:cNvSpPr/>
          <p:nvPr/>
        </p:nvSpPr>
        <p:spPr>
          <a:xfrm>
            <a:off x="2620312" y="2119450"/>
            <a:ext cx="3384600" cy="2197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p22"/>
          <p:cNvPicPr preferRelativeResize="0"/>
          <p:nvPr/>
        </p:nvPicPr>
        <p:blipFill>
          <a:blip r:embed="rId3">
            <a:alphaModFix/>
          </a:blip>
          <a:stretch>
            <a:fillRect/>
          </a:stretch>
        </p:blipFill>
        <p:spPr>
          <a:xfrm>
            <a:off x="2620300" y="2150975"/>
            <a:ext cx="3384600" cy="2184155"/>
          </a:xfrm>
          <a:prstGeom prst="rect">
            <a:avLst/>
          </a:prstGeom>
          <a:noFill/>
          <a:ln>
            <a:noFill/>
          </a:ln>
        </p:spPr>
      </p:pic>
      <p:sp>
        <p:nvSpPr>
          <p:cNvPr id="225" name="Google Shape;225;p22"/>
          <p:cNvSpPr txBox="1"/>
          <p:nvPr/>
        </p:nvSpPr>
        <p:spPr>
          <a:xfrm>
            <a:off x="2772700" y="4373825"/>
            <a:ext cx="3086100" cy="3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The r-squared is: 0.1116070657989962</a:t>
            </a:r>
            <a:endParaRPr sz="1050">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Five- Views vs. Price</a:t>
            </a:r>
            <a:endParaRPr/>
          </a:p>
        </p:txBody>
      </p:sp>
      <p:sp>
        <p:nvSpPr>
          <p:cNvPr id="231" name="Google Shape;231;p23"/>
          <p:cNvSpPr txBox="1">
            <a:spLocks noGrp="1"/>
          </p:cNvSpPr>
          <p:nvPr>
            <p:ph type="body" idx="1"/>
          </p:nvPr>
        </p:nvSpPr>
        <p:spPr>
          <a:xfrm>
            <a:off x="4786800" y="1307850"/>
            <a:ext cx="3489300" cy="37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Y = 0.29x + 1.19</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32" name="Google Shape;232;p23"/>
          <p:cNvSpPr txBox="1"/>
          <p:nvPr/>
        </p:nvSpPr>
        <p:spPr>
          <a:xfrm>
            <a:off x="2480725" y="2928300"/>
            <a:ext cx="2898000" cy="13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Daniah</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33" name="Google Shape;233;p23"/>
          <p:cNvSpPr txBox="1">
            <a:spLocks noGrp="1"/>
          </p:cNvSpPr>
          <p:nvPr>
            <p:ph type="body" idx="1"/>
          </p:nvPr>
        </p:nvSpPr>
        <p:spPr>
          <a:xfrm>
            <a:off x="1082700" y="1307850"/>
            <a:ext cx="34893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 vs. price factor of US Avg.</a:t>
            </a:r>
            <a:endParaRPr/>
          </a:p>
          <a:p>
            <a:pPr marL="0" lvl="0" indent="0" algn="l" rtl="0">
              <a:spcBef>
                <a:spcPts val="1600"/>
              </a:spcBef>
              <a:spcAft>
                <a:spcPts val="1600"/>
              </a:spcAft>
              <a:buNone/>
            </a:pPr>
            <a:r>
              <a:rPr lang="en" sz="1050">
                <a:solidFill>
                  <a:srgbClr val="D4D4D4"/>
                </a:solidFill>
                <a:highlight>
                  <a:srgbClr val="1E1E1E"/>
                </a:highlight>
                <a:latin typeface="Courier New"/>
                <a:ea typeface="Courier New"/>
                <a:cs typeface="Courier New"/>
                <a:sym typeface="Courier New"/>
              </a:rPr>
              <a:t>r-squared is: 0.013242630445843884</a:t>
            </a:r>
            <a:endParaRPr/>
          </a:p>
        </p:txBody>
      </p:sp>
      <p:pic>
        <p:nvPicPr>
          <p:cNvPr id="234" name="Google Shape;234;p23"/>
          <p:cNvPicPr preferRelativeResize="0"/>
          <p:nvPr/>
        </p:nvPicPr>
        <p:blipFill>
          <a:blip r:embed="rId3">
            <a:alphaModFix/>
          </a:blip>
          <a:stretch>
            <a:fillRect/>
          </a:stretch>
        </p:blipFill>
        <p:spPr>
          <a:xfrm>
            <a:off x="457200" y="2033975"/>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 Post Mortem</a:t>
            </a:r>
            <a:endParaRPr/>
          </a:p>
        </p:txBody>
      </p:sp>
      <p:sp>
        <p:nvSpPr>
          <p:cNvPr id="240" name="Google Shape;240;p24"/>
          <p:cNvSpPr txBox="1">
            <a:spLocks noGrp="1"/>
          </p:cNvSpPr>
          <p:nvPr>
            <p:ph type="body" idx="1"/>
          </p:nvPr>
        </p:nvSpPr>
        <p:spPr>
          <a:xfrm>
            <a:off x="1297500" y="1190225"/>
            <a:ext cx="7038900" cy="3238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Based on our findings, we were able to determine a correlation around pricing, days on market, dates, zip code and demand.  </a:t>
            </a:r>
            <a:endParaRPr/>
          </a:p>
          <a:p>
            <a:pPr marL="0" lvl="0" indent="0" algn="l" rtl="0">
              <a:lnSpc>
                <a:spcPct val="100000"/>
              </a:lnSpc>
              <a:spcBef>
                <a:spcPts val="0"/>
              </a:spcBef>
              <a:spcAft>
                <a:spcPts val="0"/>
              </a:spcAft>
              <a:buNone/>
            </a:pPr>
            <a:endParaRPr/>
          </a:p>
          <a:p>
            <a:pPr marL="0" lvl="0" indent="457200" algn="l" rtl="0">
              <a:lnSpc>
                <a:spcPct val="100000"/>
              </a:lnSpc>
              <a:spcBef>
                <a:spcPts val="0"/>
              </a:spcBef>
              <a:spcAft>
                <a:spcPts val="0"/>
              </a:spcAft>
              <a:buNone/>
            </a:pPr>
            <a:r>
              <a:rPr lang="en"/>
              <a:t>Ex: In 2018 we see higher average prices,  with less days on the market,  but a higher demand, versus in 2019, where we see lower average pricing, with more days on the market, and less demand.</a:t>
            </a:r>
            <a:endParaRPr/>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 Using  big data analytics to determine trends allows us to forecast future listings even before they hit the market.</a:t>
            </a:r>
            <a:endParaRPr/>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b="1" u="sng"/>
              <a:t>What does this mean for real estate investing?</a:t>
            </a:r>
            <a:endParaRPr b="1" u="sng"/>
          </a:p>
          <a:p>
            <a:pPr marL="457200" lvl="0" indent="-311150" algn="l" rtl="0">
              <a:lnSpc>
                <a:spcPct val="100000"/>
              </a:lnSpc>
              <a:spcBef>
                <a:spcPts val="0"/>
              </a:spcBef>
              <a:spcAft>
                <a:spcPts val="0"/>
              </a:spcAft>
              <a:buSzPts val="1300"/>
              <a:buAutoNum type="arabicPeriod"/>
            </a:pPr>
            <a:r>
              <a:rPr lang="en"/>
              <a:t>For a buyer or seller, this allows them to determine which time of the year would be best to buy or list a property.</a:t>
            </a:r>
            <a:endParaRPr/>
          </a:p>
          <a:p>
            <a:pPr marL="457200" lvl="0" indent="-311150" algn="l" rtl="0">
              <a:lnSpc>
                <a:spcPct val="100000"/>
              </a:lnSpc>
              <a:spcBef>
                <a:spcPts val="0"/>
              </a:spcBef>
              <a:spcAft>
                <a:spcPts val="0"/>
              </a:spcAft>
              <a:buSzPts val="1300"/>
              <a:buAutoNum type="arabicPeriod"/>
            </a:pPr>
            <a:r>
              <a:rPr lang="en"/>
              <a:t>As for the investor, it allows them to get ahead of the market, alleviates the uncertainty behind pricing, and even predict profitability.</a:t>
            </a:r>
            <a:endParaRPr/>
          </a:p>
          <a:p>
            <a:pPr marL="0" lvl="0" indent="0" algn="l" rtl="0">
              <a:spcBef>
                <a:spcPts val="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
        <p:nvSpPr>
          <p:cNvPr id="246" name="Google Shape;246;p25"/>
          <p:cNvSpPr txBox="1">
            <a:spLocks noGrp="1"/>
          </p:cNvSpPr>
          <p:nvPr>
            <p:ph type="body" idx="1"/>
          </p:nvPr>
        </p:nvSpPr>
        <p:spPr>
          <a:xfrm>
            <a:off x="1297500" y="1190225"/>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Find a more specific dataset that will allow analysis on a per property basis, add in more variables unique to each property, e.g. number of bedrooms, neighborhood amenities, etc.</a:t>
            </a:r>
            <a:endParaRPr/>
          </a:p>
          <a:p>
            <a:pPr marL="0" lvl="0" indent="0" algn="l" rtl="0">
              <a:lnSpc>
                <a:spcPct val="100000"/>
              </a:lnSpc>
              <a:spcBef>
                <a:spcPts val="1600"/>
              </a:spcBef>
              <a:spcAft>
                <a:spcPts val="0"/>
              </a:spcAft>
              <a:buNone/>
            </a:pPr>
            <a:r>
              <a:rPr lang="en"/>
              <a:t>Create filterable interactive geo-visualizations of our data that would allow for simpler processing of the data enable insight generation for potential buyers/investors</a:t>
            </a:r>
            <a:endParaRPr/>
          </a:p>
          <a:p>
            <a:pPr marL="0" lvl="0" indent="0" algn="l" rtl="0">
              <a:lnSpc>
                <a:spcPct val="100000"/>
              </a:lnSpc>
              <a:spcBef>
                <a:spcPts val="1600"/>
              </a:spcBef>
              <a:spcAft>
                <a:spcPts val="0"/>
              </a:spcAft>
              <a:buNone/>
            </a:pPr>
            <a:r>
              <a:rPr lang="en"/>
              <a:t>Build a multi variable linear regression and more advanced machine learning models to transition from descriptive models to predictive models of the data. This step would allow for price forecasting for a property/neighborhood given a set of filterable features.</a:t>
            </a:r>
            <a:endParaRPr/>
          </a:p>
          <a:p>
            <a:pPr marL="0" lvl="0" indent="0" algn="l" rtl="0">
              <a:lnSpc>
                <a:spcPct val="100000"/>
              </a:lnSpc>
              <a:spcBef>
                <a:spcPts val="1600"/>
              </a:spcBef>
              <a:spcAft>
                <a:spcPts val="1600"/>
              </a:spcAft>
              <a:buNone/>
            </a:pPr>
            <a:r>
              <a:rPr lang="en"/>
              <a:t>Build a platform / website for our model and begin A/B testing given preliminary user feedback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52" name="Google Shape;252;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historical trends of Atlanta’s real estate is crucial in determining the future state of the market as well as making informative decisions that can lead to more bang for your buck. Therefore, </a:t>
            </a:r>
            <a:r>
              <a:rPr lang="en" sz="1200">
                <a:latin typeface="Arial"/>
                <a:ea typeface="Arial"/>
                <a:cs typeface="Arial"/>
                <a:sym typeface="Arial"/>
              </a:rPr>
              <a:t>as a group, we felt that if we can find data trends between a zip code, their list price, and their days on the market, we may present rich opportunities within the real estate market.</a:t>
            </a:r>
            <a:endParaRPr sz="1200">
              <a:latin typeface="Arial"/>
              <a:ea typeface="Arial"/>
              <a:cs typeface="Arial"/>
              <a:sym typeface="Arial"/>
            </a:endParaRPr>
          </a:p>
          <a:p>
            <a:pPr marL="0" lvl="0" indent="0" algn="l" rtl="0">
              <a:spcBef>
                <a:spcPts val="1600"/>
              </a:spcBef>
              <a:spcAft>
                <a:spcPts val="0"/>
              </a:spcAft>
              <a:buNone/>
            </a:pPr>
            <a:r>
              <a:rPr lang="en" sz="1200">
                <a:latin typeface="Arial"/>
                <a:ea typeface="Arial"/>
                <a:cs typeface="Arial"/>
                <a:sym typeface="Arial"/>
              </a:rPr>
              <a:t>Our goal is to provide a potential buyer or investor an understanding of when is the best time to buy, what zip codes have the most days on the market, and if there is any correlation between listing price and days on the market for a specific zip code.</a:t>
            </a:r>
            <a:endParaRPr sz="1050">
              <a:solidFill>
                <a:srgbClr val="4D5156"/>
              </a:solidFill>
              <a:highlight>
                <a:srgbClr val="FFFFFF"/>
              </a:highlight>
              <a:latin typeface="Arial"/>
              <a:ea typeface="Arial"/>
              <a:cs typeface="Arial"/>
              <a:sym typeface="Arial"/>
            </a:endParaRPr>
          </a:p>
          <a:p>
            <a:pPr marL="0" lvl="0" indent="0" algn="l" rtl="0">
              <a:lnSpc>
                <a:spcPct val="120000"/>
              </a:lnSpc>
              <a:spcBef>
                <a:spcPts val="1600"/>
              </a:spcBef>
              <a:spcAft>
                <a:spcPts val="0"/>
              </a:spcAft>
              <a:buNone/>
            </a:pPr>
            <a:endParaRPr sz="1050">
              <a:solidFill>
                <a:srgbClr val="222222"/>
              </a:solidFill>
              <a:highlight>
                <a:srgbClr val="FFFFFF"/>
              </a:highlight>
              <a:latin typeface="Arial"/>
              <a:ea typeface="Arial"/>
              <a:cs typeface="Arial"/>
              <a:sym typeface="Arial"/>
            </a:endParaRPr>
          </a:p>
          <a:p>
            <a:pPr marL="0" lvl="0" indent="0" algn="l" rtl="0">
              <a:spcBef>
                <a:spcPts val="2000"/>
              </a:spcBef>
              <a:spcAft>
                <a:spcPts val="0"/>
              </a:spcAft>
              <a:buNone/>
            </a:pPr>
            <a:endParaRPr sz="1200">
              <a:latin typeface="Arial"/>
              <a:ea typeface="Arial"/>
              <a:cs typeface="Arial"/>
              <a:sym typeface="Arial"/>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looking for the right Atlanta property, there are too many variables and details to consider that makes the buying decision that more difficult.  For example, real estate sites like Zillow or Realtor.com are  not providing an optimized an in-depth analysis to quickly let the buyer/investor know if a specific neighborhood’s listing has been sitting on the market due to other underlying factors nor do they provide  future listing  forecasts of pricing  and number of days  to expect they will be on the market.</a:t>
            </a:r>
            <a:endParaRPr/>
          </a:p>
          <a:p>
            <a:pPr marL="0" lvl="0" indent="0" algn="l" rtl="0">
              <a:spcBef>
                <a:spcPts val="1600"/>
              </a:spcBef>
              <a:spcAft>
                <a:spcPts val="0"/>
              </a:spcAft>
              <a:buNone/>
            </a:pPr>
            <a:r>
              <a:rPr lang="en" sz="1200">
                <a:latin typeface="Arial"/>
                <a:ea typeface="Arial"/>
                <a:cs typeface="Arial"/>
                <a:sym typeface="Arial"/>
              </a:rPr>
              <a:t>Although, the average buyer/investor makes decisions based on public information, websites or even gut feeling, through the use of historical data, there is potential to provide forecasts for future listings.</a:t>
            </a:r>
            <a:endParaRPr sz="1200">
              <a:latin typeface="Arial"/>
              <a:ea typeface="Arial"/>
              <a:cs typeface="Arial"/>
              <a:sym typeface="Arial"/>
            </a:endParaRPr>
          </a:p>
          <a:p>
            <a:pPr marL="0" lvl="0" indent="0" algn="l" rtl="0">
              <a:lnSpc>
                <a:spcPct val="100000"/>
              </a:lnSpc>
              <a:spcBef>
                <a:spcPts val="1600"/>
              </a:spcBef>
              <a:spcAft>
                <a:spcPts val="0"/>
              </a:spcAft>
              <a:buNone/>
            </a:pPr>
            <a:r>
              <a:rPr lang="en" sz="1200" u="sng">
                <a:latin typeface="Arial"/>
                <a:ea typeface="Arial"/>
                <a:cs typeface="Arial"/>
                <a:sym typeface="Arial"/>
              </a:rPr>
              <a:t>Hypothesis</a:t>
            </a:r>
            <a:endParaRPr sz="1200" u="sng">
              <a:latin typeface="Arial"/>
              <a:ea typeface="Arial"/>
              <a:cs typeface="Arial"/>
              <a:sym typeface="Arial"/>
            </a:endParaRPr>
          </a:p>
          <a:p>
            <a:pPr marL="0" lvl="0" indent="0" algn="l" rtl="0">
              <a:lnSpc>
                <a:spcPct val="100000"/>
              </a:lnSpc>
              <a:spcBef>
                <a:spcPts val="0"/>
              </a:spcBef>
              <a:spcAft>
                <a:spcPts val="0"/>
              </a:spcAft>
              <a:buNone/>
            </a:pPr>
            <a:r>
              <a:rPr lang="en" sz="1200">
                <a:latin typeface="Arial"/>
                <a:ea typeface="Arial"/>
                <a:cs typeface="Arial"/>
                <a:sym typeface="Arial"/>
              </a:rPr>
              <a:t>Through the use of historical data, we can describe variation in sales price, time on market, and demand for listings</a:t>
            </a:r>
            <a:endParaRPr sz="1200">
              <a:latin typeface="Arial"/>
              <a:ea typeface="Arial"/>
              <a:cs typeface="Arial"/>
              <a:sym typeface="Arial"/>
            </a:endParaRPr>
          </a:p>
          <a:p>
            <a:pPr marL="0" lvl="0" indent="0" algn="l" rtl="0">
              <a:spcBef>
                <a:spcPts val="0"/>
              </a:spcBef>
              <a:spcAft>
                <a:spcPts val="1600"/>
              </a:spcAft>
              <a:buNone/>
            </a:pP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peek into the Database </a:t>
            </a:r>
            <a:endParaRPr/>
          </a:p>
        </p:txBody>
      </p:sp>
      <p:sp>
        <p:nvSpPr>
          <p:cNvPr id="153" name="Google Shape;153;p16"/>
          <p:cNvSpPr txBox="1">
            <a:spLocks noGrp="1"/>
          </p:cNvSpPr>
          <p:nvPr>
            <p:ph type="body" idx="1"/>
          </p:nvPr>
        </p:nvSpPr>
        <p:spPr>
          <a:xfrm>
            <a:off x="1297500" y="1000773"/>
            <a:ext cx="7038900" cy="45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we show a glimpse of our dataset and explain some variable definitions</a:t>
            </a:r>
            <a:endParaRPr/>
          </a:p>
        </p:txBody>
      </p:sp>
      <p:pic>
        <p:nvPicPr>
          <p:cNvPr id="154" name="Google Shape;154;p16"/>
          <p:cNvPicPr preferRelativeResize="0"/>
          <p:nvPr/>
        </p:nvPicPr>
        <p:blipFill>
          <a:blip r:embed="rId3">
            <a:alphaModFix/>
          </a:blip>
          <a:stretch>
            <a:fillRect/>
          </a:stretch>
        </p:blipFill>
        <p:spPr>
          <a:xfrm>
            <a:off x="152400" y="1603473"/>
            <a:ext cx="8839200" cy="1246024"/>
          </a:xfrm>
          <a:prstGeom prst="rect">
            <a:avLst/>
          </a:prstGeom>
          <a:noFill/>
          <a:ln>
            <a:noFill/>
          </a:ln>
        </p:spPr>
      </p:pic>
      <p:sp>
        <p:nvSpPr>
          <p:cNvPr id="155" name="Google Shape;155;p16"/>
          <p:cNvSpPr txBox="1"/>
          <p:nvPr/>
        </p:nvSpPr>
        <p:spPr>
          <a:xfrm>
            <a:off x="152400" y="2934525"/>
            <a:ext cx="3368400" cy="6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Dictionary terms </a:t>
            </a:r>
            <a:endParaRPr>
              <a:solidFill>
                <a:srgbClr val="FFFFFF"/>
              </a:solidFill>
              <a:latin typeface="Lato"/>
              <a:ea typeface="Lato"/>
              <a:cs typeface="Lato"/>
              <a:sym typeface="Lato"/>
            </a:endParaRPr>
          </a:p>
        </p:txBody>
      </p:sp>
      <p:sp>
        <p:nvSpPr>
          <p:cNvPr id="156" name="Google Shape;156;p16"/>
          <p:cNvSpPr txBox="1"/>
          <p:nvPr/>
        </p:nvSpPr>
        <p:spPr>
          <a:xfrm>
            <a:off x="179400" y="3380050"/>
            <a:ext cx="8785200" cy="124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solidFill>
                  <a:srgbClr val="FFFFFF"/>
                </a:solidFill>
              </a:rPr>
              <a:t>Median Listing Price: </a:t>
            </a:r>
            <a:r>
              <a:rPr lang="en" sz="800">
                <a:solidFill>
                  <a:srgbClr val="FFFFFF"/>
                </a:solidFill>
              </a:rPr>
              <a:t>The median listing price within the specified geography during the specified month.</a:t>
            </a:r>
            <a:endParaRPr sz="800">
              <a:solidFill>
                <a:srgbClr val="FFFFFF"/>
              </a:solidFill>
            </a:endParaRPr>
          </a:p>
          <a:p>
            <a:pPr marL="0" lvl="0" indent="0" algn="l" rtl="0">
              <a:lnSpc>
                <a:spcPct val="115000"/>
              </a:lnSpc>
              <a:spcBef>
                <a:spcPts val="0"/>
              </a:spcBef>
              <a:spcAft>
                <a:spcPts val="0"/>
              </a:spcAft>
              <a:buNone/>
            </a:pPr>
            <a:r>
              <a:rPr lang="en" sz="800" b="1">
                <a:solidFill>
                  <a:schemeClr val="lt1"/>
                </a:solidFill>
              </a:rPr>
              <a:t>Median Days on Market:  </a:t>
            </a:r>
            <a:r>
              <a:rPr lang="en" sz="800">
                <a:solidFill>
                  <a:schemeClr val="lt1"/>
                </a:solidFill>
              </a:rPr>
              <a:t>The median number of days property listings spend on the market within the specified geography during the specified month. Time spent on the market is defined as the time between the initial listing of a property and either its closing date or the date it is taken off the market</a:t>
            </a:r>
            <a:endParaRPr sz="800">
              <a:solidFill>
                <a:srgbClr val="FFFFFF"/>
              </a:solidFill>
            </a:endParaRPr>
          </a:p>
          <a:p>
            <a:pPr marL="0" lvl="0" indent="0" algn="l" rtl="0">
              <a:lnSpc>
                <a:spcPct val="115000"/>
              </a:lnSpc>
              <a:spcBef>
                <a:spcPts val="0"/>
              </a:spcBef>
              <a:spcAft>
                <a:spcPts val="0"/>
              </a:spcAft>
              <a:buNone/>
            </a:pPr>
            <a:r>
              <a:rPr lang="en" sz="800" b="1">
                <a:solidFill>
                  <a:srgbClr val="FFFFFF"/>
                </a:solidFill>
              </a:rPr>
              <a:t>Demand Score: </a:t>
            </a:r>
            <a:r>
              <a:rPr lang="en" sz="800">
                <a:solidFill>
                  <a:srgbClr val="FFFFFF"/>
                </a:solidFill>
              </a:rPr>
              <a:t>The demand score is an index representing a zip code, county or metro’s listing page views per property ranking compared to other zip codes, counties, or metros.</a:t>
            </a:r>
            <a:endParaRPr sz="800">
              <a:solidFill>
                <a:srgbClr val="FFFFFF"/>
              </a:solidFill>
            </a:endParaRPr>
          </a:p>
          <a:p>
            <a:pPr marL="0" lvl="0" indent="0" algn="l" rtl="0">
              <a:lnSpc>
                <a:spcPct val="115000"/>
              </a:lnSpc>
              <a:spcBef>
                <a:spcPts val="0"/>
              </a:spcBef>
              <a:spcAft>
                <a:spcPts val="0"/>
              </a:spcAft>
              <a:buNone/>
            </a:pPr>
            <a:r>
              <a:rPr lang="en" sz="800" b="1">
                <a:solidFill>
                  <a:srgbClr val="FFFFFF"/>
                </a:solidFill>
              </a:rPr>
              <a:t>Views as a factor of Avg. View Rate:</a:t>
            </a:r>
            <a:r>
              <a:rPr lang="en" sz="800">
                <a:solidFill>
                  <a:srgbClr val="FFFFFF"/>
                </a:solidFill>
              </a:rPr>
              <a:t>  Count of views a typical property receives in the specified geography divided by the count of views a typical property receives in the US overall during the same month.</a:t>
            </a:r>
            <a:endParaRPr sz="800">
              <a:solidFill>
                <a:srgbClr val="FFFFFF"/>
              </a:solidFill>
            </a:endParaRPr>
          </a:p>
          <a:p>
            <a:pPr marL="0" lvl="0" indent="0" algn="l" rtl="0">
              <a:lnSpc>
                <a:spcPct val="115000"/>
              </a:lnSpc>
              <a:spcBef>
                <a:spcPts val="0"/>
              </a:spcBef>
              <a:spcAft>
                <a:spcPts val="0"/>
              </a:spcAft>
              <a:buNone/>
            </a:pPr>
            <a:r>
              <a:rPr lang="en" sz="800" b="1">
                <a:solidFill>
                  <a:srgbClr val="FFFFFF"/>
                </a:solidFill>
              </a:rPr>
              <a:t>Price as Factor of US Avg: </a:t>
            </a:r>
            <a:r>
              <a:rPr lang="en" sz="800">
                <a:solidFill>
                  <a:srgbClr val="FFFFFF"/>
                </a:solidFill>
              </a:rPr>
              <a:t> The median listing price within the specified geography divided by the median listing price for the US overall during the same month.</a:t>
            </a:r>
            <a:endParaRPr sz="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peek into the Database cont.</a:t>
            </a:r>
            <a:endParaRPr/>
          </a:p>
        </p:txBody>
      </p:sp>
      <p:pic>
        <p:nvPicPr>
          <p:cNvPr id="162" name="Google Shape;162;p17"/>
          <p:cNvPicPr preferRelativeResize="0"/>
          <p:nvPr/>
        </p:nvPicPr>
        <p:blipFill>
          <a:blip r:embed="rId3">
            <a:alphaModFix/>
          </a:blip>
          <a:stretch>
            <a:fillRect/>
          </a:stretch>
        </p:blipFill>
        <p:spPr>
          <a:xfrm>
            <a:off x="519822" y="1411050"/>
            <a:ext cx="3134976" cy="2131075"/>
          </a:xfrm>
          <a:prstGeom prst="rect">
            <a:avLst/>
          </a:prstGeom>
          <a:noFill/>
          <a:ln>
            <a:noFill/>
          </a:ln>
        </p:spPr>
      </p:pic>
      <p:pic>
        <p:nvPicPr>
          <p:cNvPr id="163" name="Google Shape;163;p17"/>
          <p:cNvPicPr preferRelativeResize="0"/>
          <p:nvPr/>
        </p:nvPicPr>
        <p:blipFill>
          <a:blip r:embed="rId4">
            <a:alphaModFix/>
          </a:blip>
          <a:stretch>
            <a:fillRect/>
          </a:stretch>
        </p:blipFill>
        <p:spPr>
          <a:xfrm>
            <a:off x="3914500" y="3203025"/>
            <a:ext cx="2533826" cy="1699650"/>
          </a:xfrm>
          <a:prstGeom prst="rect">
            <a:avLst/>
          </a:prstGeom>
          <a:noFill/>
          <a:ln>
            <a:noFill/>
          </a:ln>
        </p:spPr>
      </p:pic>
      <p:pic>
        <p:nvPicPr>
          <p:cNvPr id="164" name="Google Shape;164;p17"/>
          <p:cNvPicPr preferRelativeResize="0"/>
          <p:nvPr/>
        </p:nvPicPr>
        <p:blipFill>
          <a:blip r:embed="rId5">
            <a:alphaModFix/>
          </a:blip>
          <a:stretch>
            <a:fillRect/>
          </a:stretch>
        </p:blipFill>
        <p:spPr>
          <a:xfrm>
            <a:off x="6056760" y="1208150"/>
            <a:ext cx="2864939" cy="1835300"/>
          </a:xfrm>
          <a:prstGeom prst="rect">
            <a:avLst/>
          </a:prstGeom>
          <a:noFill/>
          <a:ln>
            <a:noFill/>
          </a:ln>
        </p:spPr>
      </p:pic>
      <p:sp>
        <p:nvSpPr>
          <p:cNvPr id="165" name="Google Shape;165;p17"/>
          <p:cNvSpPr txBox="1"/>
          <p:nvPr/>
        </p:nvSpPr>
        <p:spPr>
          <a:xfrm>
            <a:off x="3785550" y="1608300"/>
            <a:ext cx="22029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41 Zip Codes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8 Neighborhoods</a:t>
            </a:r>
            <a:endParaRPr>
              <a:solidFill>
                <a:srgbClr val="FFFFFF"/>
              </a:solidFill>
              <a:latin typeface="Lato"/>
              <a:ea typeface="Lato"/>
              <a:cs typeface="Lato"/>
              <a:sym typeface="Lato"/>
            </a:endParaRPr>
          </a:p>
        </p:txBody>
      </p:sp>
      <p:sp>
        <p:nvSpPr>
          <p:cNvPr id="166" name="Google Shape;166;p17"/>
          <p:cNvSpPr txBox="1"/>
          <p:nvPr/>
        </p:nvSpPr>
        <p:spPr>
          <a:xfrm>
            <a:off x="1031725" y="4081425"/>
            <a:ext cx="22986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45 dates</a:t>
            </a:r>
            <a:endParaRPr>
              <a:solidFill>
                <a:srgbClr val="FFFFFF"/>
              </a:solidFill>
              <a:latin typeface="Lato"/>
              <a:ea typeface="Lato"/>
              <a:cs typeface="Lato"/>
              <a:sym typeface="Lato"/>
            </a:endParaRPr>
          </a:p>
        </p:txBody>
      </p:sp>
      <p:sp>
        <p:nvSpPr>
          <p:cNvPr id="167" name="Google Shape;167;p17"/>
          <p:cNvSpPr txBox="1"/>
          <p:nvPr/>
        </p:nvSpPr>
        <p:spPr>
          <a:xfrm>
            <a:off x="7024900" y="3990375"/>
            <a:ext cx="15249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~1800 data points</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one - Zip Code</a:t>
            </a:r>
            <a:endParaRPr/>
          </a:p>
        </p:txBody>
      </p:sp>
      <p:sp>
        <p:nvSpPr>
          <p:cNvPr id="173" name="Google Shape;173;p18"/>
          <p:cNvSpPr txBox="1">
            <a:spLocks noGrp="1"/>
          </p:cNvSpPr>
          <p:nvPr>
            <p:ph type="body" idx="1"/>
          </p:nvPr>
        </p:nvSpPr>
        <p:spPr>
          <a:xfrm>
            <a:off x="12975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Zipcode vs. Median Sales Price</a:t>
            </a:r>
            <a:endParaRPr/>
          </a:p>
          <a:p>
            <a:pPr marL="0" lvl="0" indent="0" algn="l" rtl="0">
              <a:spcBef>
                <a:spcPts val="1600"/>
              </a:spcBef>
              <a:spcAft>
                <a:spcPts val="1600"/>
              </a:spcAft>
              <a:buNone/>
            </a:pPr>
            <a:r>
              <a:rPr lang="en"/>
              <a:t>	</a:t>
            </a:r>
            <a:endParaRPr/>
          </a:p>
        </p:txBody>
      </p:sp>
      <p:sp>
        <p:nvSpPr>
          <p:cNvPr id="174" name="Google Shape;174;p18"/>
          <p:cNvSpPr txBox="1">
            <a:spLocks noGrp="1"/>
          </p:cNvSpPr>
          <p:nvPr>
            <p:ph type="body" idx="1"/>
          </p:nvPr>
        </p:nvSpPr>
        <p:spPr>
          <a:xfrm>
            <a:off x="47868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Zipcode vs. Median Days on Market</a:t>
            </a:r>
            <a:endParaRPr/>
          </a:p>
          <a:p>
            <a:pPr marL="0" lvl="0" indent="0" algn="l" rtl="0">
              <a:spcBef>
                <a:spcPts val="1600"/>
              </a:spcBef>
              <a:spcAft>
                <a:spcPts val="1600"/>
              </a:spcAft>
              <a:buNone/>
            </a:pPr>
            <a:endParaRPr/>
          </a:p>
        </p:txBody>
      </p:sp>
      <p:pic>
        <p:nvPicPr>
          <p:cNvPr id="175" name="Google Shape;175;p18"/>
          <p:cNvPicPr preferRelativeResize="0"/>
          <p:nvPr/>
        </p:nvPicPr>
        <p:blipFill>
          <a:blip r:embed="rId3">
            <a:alphaModFix/>
          </a:blip>
          <a:stretch>
            <a:fillRect/>
          </a:stretch>
        </p:blipFill>
        <p:spPr>
          <a:xfrm>
            <a:off x="470863" y="1675050"/>
            <a:ext cx="3673667" cy="2286000"/>
          </a:xfrm>
          <a:prstGeom prst="rect">
            <a:avLst/>
          </a:prstGeom>
          <a:noFill/>
          <a:ln>
            <a:noFill/>
          </a:ln>
        </p:spPr>
      </p:pic>
      <p:sp>
        <p:nvSpPr>
          <p:cNvPr id="176" name="Google Shape;176;p18"/>
          <p:cNvSpPr txBox="1"/>
          <p:nvPr/>
        </p:nvSpPr>
        <p:spPr>
          <a:xfrm>
            <a:off x="515675" y="3953775"/>
            <a:ext cx="29511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locations  significantly different?: pval:7.793e-19 - Yes</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en" sz="800">
                <a:solidFill>
                  <a:schemeClr val="lt1"/>
                </a:solidFill>
                <a:latin typeface="Lato"/>
                <a:ea typeface="Lato"/>
                <a:cs typeface="Lato"/>
                <a:sym typeface="Lato"/>
              </a:rPr>
              <a:t>(Paired T Tests) Significantly different locations:  Practically all of them</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800">
              <a:solidFill>
                <a:schemeClr val="lt1"/>
              </a:solidFill>
              <a:latin typeface="Lato"/>
              <a:ea typeface="Lato"/>
              <a:cs typeface="Lato"/>
              <a:sym typeface="Lato"/>
            </a:endParaRPr>
          </a:p>
        </p:txBody>
      </p:sp>
      <p:sp>
        <p:nvSpPr>
          <p:cNvPr id="177" name="Google Shape;177;p18"/>
          <p:cNvSpPr txBox="1"/>
          <p:nvPr/>
        </p:nvSpPr>
        <p:spPr>
          <a:xfrm>
            <a:off x="4915950" y="3953775"/>
            <a:ext cx="29511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locations significantly different?:  pval: 9.82e-15 - Yes</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en" sz="800">
                <a:solidFill>
                  <a:schemeClr val="lt1"/>
                </a:solidFill>
                <a:latin typeface="Lato"/>
                <a:ea typeface="Lato"/>
                <a:cs typeface="Lato"/>
                <a:sym typeface="Lato"/>
              </a:rPr>
              <a:t>(Paired T Tests) Significantly different locations:  Practically all of them</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800">
              <a:solidFill>
                <a:schemeClr val="lt1"/>
              </a:solidFill>
              <a:latin typeface="Lato"/>
              <a:ea typeface="Lato"/>
              <a:cs typeface="Lato"/>
              <a:sym typeface="Lato"/>
            </a:endParaRPr>
          </a:p>
        </p:txBody>
      </p:sp>
      <p:pic>
        <p:nvPicPr>
          <p:cNvPr id="178" name="Google Shape;178;p18"/>
          <p:cNvPicPr preferRelativeResize="0"/>
          <p:nvPr/>
        </p:nvPicPr>
        <p:blipFill>
          <a:blip r:embed="rId4">
            <a:alphaModFix/>
          </a:blip>
          <a:stretch>
            <a:fillRect/>
          </a:stretch>
        </p:blipFill>
        <p:spPr>
          <a:xfrm>
            <a:off x="4786800" y="1675050"/>
            <a:ext cx="362885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Two- Year</a:t>
            </a:r>
            <a:endParaRPr/>
          </a:p>
        </p:txBody>
      </p:sp>
      <p:sp>
        <p:nvSpPr>
          <p:cNvPr id="184" name="Google Shape;184;p19"/>
          <p:cNvSpPr txBox="1">
            <a:spLocks noGrp="1"/>
          </p:cNvSpPr>
          <p:nvPr>
            <p:ph type="body" idx="1"/>
          </p:nvPr>
        </p:nvSpPr>
        <p:spPr>
          <a:xfrm>
            <a:off x="12975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Year vs. Median Sales price</a:t>
            </a:r>
            <a:endParaRPr/>
          </a:p>
          <a:p>
            <a:pPr marL="0" lvl="0" indent="0" algn="l" rtl="0">
              <a:spcBef>
                <a:spcPts val="1600"/>
              </a:spcBef>
              <a:spcAft>
                <a:spcPts val="1600"/>
              </a:spcAft>
              <a:buNone/>
            </a:pPr>
            <a:r>
              <a:rPr lang="en"/>
              <a:t>	</a:t>
            </a:r>
            <a:endParaRPr/>
          </a:p>
        </p:txBody>
      </p:sp>
      <p:sp>
        <p:nvSpPr>
          <p:cNvPr id="185" name="Google Shape;185;p19"/>
          <p:cNvSpPr txBox="1">
            <a:spLocks noGrp="1"/>
          </p:cNvSpPr>
          <p:nvPr>
            <p:ph type="body" idx="1"/>
          </p:nvPr>
        </p:nvSpPr>
        <p:spPr>
          <a:xfrm>
            <a:off x="47868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Year vs. Median time on market</a:t>
            </a:r>
            <a:endParaRPr/>
          </a:p>
        </p:txBody>
      </p:sp>
      <p:pic>
        <p:nvPicPr>
          <p:cNvPr id="186" name="Google Shape;186;p19"/>
          <p:cNvPicPr preferRelativeResize="0"/>
          <p:nvPr/>
        </p:nvPicPr>
        <p:blipFill>
          <a:blip r:embed="rId3">
            <a:alphaModFix/>
          </a:blip>
          <a:stretch>
            <a:fillRect/>
          </a:stretch>
        </p:blipFill>
        <p:spPr>
          <a:xfrm>
            <a:off x="478904" y="1614691"/>
            <a:ext cx="3657600" cy="2286000"/>
          </a:xfrm>
          <a:prstGeom prst="rect">
            <a:avLst/>
          </a:prstGeom>
          <a:noFill/>
          <a:ln>
            <a:noFill/>
          </a:ln>
        </p:spPr>
      </p:pic>
      <p:pic>
        <p:nvPicPr>
          <p:cNvPr id="187" name="Google Shape;187;p19"/>
          <p:cNvPicPr preferRelativeResize="0"/>
          <p:nvPr/>
        </p:nvPicPr>
        <p:blipFill>
          <a:blip r:embed="rId4">
            <a:alphaModFix/>
          </a:blip>
          <a:stretch>
            <a:fillRect/>
          </a:stretch>
        </p:blipFill>
        <p:spPr>
          <a:xfrm>
            <a:off x="4915948" y="1614697"/>
            <a:ext cx="3657600" cy="2286000"/>
          </a:xfrm>
          <a:prstGeom prst="rect">
            <a:avLst/>
          </a:prstGeom>
          <a:noFill/>
          <a:ln>
            <a:noFill/>
          </a:ln>
        </p:spPr>
      </p:pic>
      <p:sp>
        <p:nvSpPr>
          <p:cNvPr id="188" name="Google Shape;188;p19"/>
          <p:cNvSpPr txBox="1"/>
          <p:nvPr/>
        </p:nvSpPr>
        <p:spPr>
          <a:xfrm>
            <a:off x="515675" y="3953775"/>
            <a:ext cx="29511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years significantly different?: pval- .001 - Yes </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en" sz="800">
                <a:solidFill>
                  <a:schemeClr val="lt1"/>
                </a:solidFill>
                <a:latin typeface="Lato"/>
                <a:ea typeface="Lato"/>
                <a:cs typeface="Lato"/>
                <a:sym typeface="Lato"/>
              </a:rPr>
              <a:t>(Paired T Tests) Significant different years: 16’ vs. all; 17’ vs. 18’.</a:t>
            </a: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800">
              <a:solidFill>
                <a:schemeClr val="lt1"/>
              </a:solidFill>
              <a:latin typeface="Lato"/>
              <a:ea typeface="Lato"/>
              <a:cs typeface="Lato"/>
              <a:sym typeface="Lato"/>
            </a:endParaRPr>
          </a:p>
        </p:txBody>
      </p:sp>
      <p:sp>
        <p:nvSpPr>
          <p:cNvPr id="189" name="Google Shape;189;p19"/>
          <p:cNvSpPr txBox="1"/>
          <p:nvPr/>
        </p:nvSpPr>
        <p:spPr>
          <a:xfrm>
            <a:off x="4915950" y="3953775"/>
            <a:ext cx="29511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years significantly different?:  pval- 8.94e-05 Yes</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en" sz="800">
                <a:solidFill>
                  <a:schemeClr val="lt1"/>
                </a:solidFill>
                <a:latin typeface="Lato"/>
                <a:ea typeface="Lato"/>
                <a:cs typeface="Lato"/>
                <a:sym typeface="Lato"/>
              </a:rPr>
              <a:t>(Paired T Tests) Significant different years: ‘17 vs. ‘16, ‘19,’ 20;  ‘18 vs. ‘19, ‘20</a:t>
            </a: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Two- Month</a:t>
            </a:r>
            <a:endParaRPr/>
          </a:p>
        </p:txBody>
      </p:sp>
      <p:sp>
        <p:nvSpPr>
          <p:cNvPr id="195" name="Google Shape;195;p20"/>
          <p:cNvSpPr txBox="1">
            <a:spLocks noGrp="1"/>
          </p:cNvSpPr>
          <p:nvPr>
            <p:ph type="body" idx="1"/>
          </p:nvPr>
        </p:nvSpPr>
        <p:spPr>
          <a:xfrm>
            <a:off x="12975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Month  vs. Median Sales price</a:t>
            </a:r>
            <a:endParaRPr/>
          </a:p>
          <a:p>
            <a:pPr marL="0" lvl="0" indent="0" algn="l" rtl="0">
              <a:spcBef>
                <a:spcPts val="1600"/>
              </a:spcBef>
              <a:spcAft>
                <a:spcPts val="1600"/>
              </a:spcAft>
              <a:buNone/>
            </a:pPr>
            <a:r>
              <a:rPr lang="en"/>
              <a:t>	</a:t>
            </a:r>
            <a:endParaRPr/>
          </a:p>
        </p:txBody>
      </p:sp>
      <p:sp>
        <p:nvSpPr>
          <p:cNvPr id="196" name="Google Shape;196;p20"/>
          <p:cNvSpPr txBox="1">
            <a:spLocks noGrp="1"/>
          </p:cNvSpPr>
          <p:nvPr>
            <p:ph type="body" idx="1"/>
          </p:nvPr>
        </p:nvSpPr>
        <p:spPr>
          <a:xfrm>
            <a:off x="4786800" y="1110350"/>
            <a:ext cx="3489300" cy="41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Month vs. Median time on market</a:t>
            </a:r>
            <a:endParaRPr/>
          </a:p>
        </p:txBody>
      </p:sp>
      <p:pic>
        <p:nvPicPr>
          <p:cNvPr id="197" name="Google Shape;197;p20"/>
          <p:cNvPicPr preferRelativeResize="0"/>
          <p:nvPr/>
        </p:nvPicPr>
        <p:blipFill>
          <a:blip r:embed="rId3">
            <a:alphaModFix/>
          </a:blip>
          <a:stretch>
            <a:fillRect/>
          </a:stretch>
        </p:blipFill>
        <p:spPr>
          <a:xfrm>
            <a:off x="483425" y="1599399"/>
            <a:ext cx="3657599" cy="2285992"/>
          </a:xfrm>
          <a:prstGeom prst="rect">
            <a:avLst/>
          </a:prstGeom>
          <a:noFill/>
          <a:ln>
            <a:noFill/>
          </a:ln>
        </p:spPr>
      </p:pic>
      <p:pic>
        <p:nvPicPr>
          <p:cNvPr id="198" name="Google Shape;198;p20"/>
          <p:cNvPicPr preferRelativeResize="0"/>
          <p:nvPr/>
        </p:nvPicPr>
        <p:blipFill>
          <a:blip r:embed="rId4">
            <a:alphaModFix/>
          </a:blip>
          <a:stretch>
            <a:fillRect/>
          </a:stretch>
        </p:blipFill>
        <p:spPr>
          <a:xfrm>
            <a:off x="4889400" y="1599391"/>
            <a:ext cx="3657601" cy="2285992"/>
          </a:xfrm>
          <a:prstGeom prst="rect">
            <a:avLst/>
          </a:prstGeom>
          <a:noFill/>
          <a:ln>
            <a:noFill/>
          </a:ln>
        </p:spPr>
      </p:pic>
      <p:sp>
        <p:nvSpPr>
          <p:cNvPr id="199" name="Google Shape;199;p20"/>
          <p:cNvSpPr txBox="1"/>
          <p:nvPr/>
        </p:nvSpPr>
        <p:spPr>
          <a:xfrm>
            <a:off x="515675" y="3953775"/>
            <a:ext cx="29511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months significantly different?:  .977 - No</a:t>
            </a: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r>
              <a:rPr lang="en" sz="800">
                <a:solidFill>
                  <a:schemeClr val="lt1"/>
                </a:solidFill>
                <a:latin typeface="Lato"/>
                <a:ea typeface="Lato"/>
                <a:cs typeface="Lato"/>
                <a:sym typeface="Lato"/>
              </a:rPr>
              <a:t>(Paired T Tests) Significant different years: None</a:t>
            </a:r>
            <a:endParaRPr sz="800">
              <a:solidFill>
                <a:schemeClr val="lt1"/>
              </a:solidFill>
              <a:latin typeface="Lato"/>
              <a:ea typeface="Lato"/>
              <a:cs typeface="Lato"/>
              <a:sym typeface="Lato"/>
            </a:endParaRPr>
          </a:p>
        </p:txBody>
      </p:sp>
      <p:sp>
        <p:nvSpPr>
          <p:cNvPr id="200" name="Google Shape;200;p20"/>
          <p:cNvSpPr txBox="1"/>
          <p:nvPr/>
        </p:nvSpPr>
        <p:spPr>
          <a:xfrm>
            <a:off x="4786800" y="3961925"/>
            <a:ext cx="3698400" cy="52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lt1"/>
                </a:solidFill>
                <a:latin typeface="Lato"/>
                <a:ea typeface="Lato"/>
                <a:cs typeface="Lato"/>
                <a:sym typeface="Lato"/>
              </a:rPr>
              <a:t>(Anova) Are some months significantly different?: 1.06e-77 - Yes  </a:t>
            </a:r>
            <a:endParaRPr sz="800">
              <a:solidFill>
                <a:schemeClr val="lt1"/>
              </a:solidFill>
              <a:latin typeface="Lato"/>
              <a:ea typeface="Lato"/>
              <a:cs typeface="Lato"/>
              <a:sym typeface="Lato"/>
            </a:endParaRPr>
          </a:p>
          <a:p>
            <a:pPr marL="0" lvl="0" indent="0" algn="l" rtl="0">
              <a:lnSpc>
                <a:spcPct val="115000"/>
              </a:lnSpc>
              <a:spcBef>
                <a:spcPts val="1600"/>
              </a:spcBef>
              <a:spcAft>
                <a:spcPts val="1600"/>
              </a:spcAft>
              <a:buNone/>
            </a:pPr>
            <a:r>
              <a:rPr lang="en" sz="800">
                <a:solidFill>
                  <a:schemeClr val="lt1"/>
                </a:solidFill>
                <a:latin typeface="Lato"/>
                <a:ea typeface="Lato"/>
                <a:cs typeface="Lato"/>
                <a:sym typeface="Lato"/>
              </a:rPr>
              <a:t>(Paired T Tests) Significant different years: Practically all of them</a:t>
            </a:r>
            <a:endParaRPr sz="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p:nvPr/>
        </p:nvSpPr>
        <p:spPr>
          <a:xfrm>
            <a:off x="4928494" y="1557000"/>
            <a:ext cx="3695700" cy="2495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Three - Demand Score</a:t>
            </a:r>
            <a:endParaRPr/>
          </a:p>
        </p:txBody>
      </p:sp>
      <p:sp>
        <p:nvSpPr>
          <p:cNvPr id="207" name="Google Shape;207;p21"/>
          <p:cNvSpPr txBox="1">
            <a:spLocks noGrp="1"/>
          </p:cNvSpPr>
          <p:nvPr>
            <p:ph type="body" idx="1"/>
          </p:nvPr>
        </p:nvSpPr>
        <p:spPr>
          <a:xfrm>
            <a:off x="1439194" y="798623"/>
            <a:ext cx="3489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Demand score vs. Median Sales price</a:t>
            </a:r>
            <a:endParaRPr/>
          </a:p>
          <a:p>
            <a:pPr marL="457200" lvl="0" indent="-311150" algn="l" rtl="0">
              <a:spcBef>
                <a:spcPts val="1600"/>
              </a:spcBef>
              <a:spcAft>
                <a:spcPts val="0"/>
              </a:spcAft>
              <a:buSzPts val="1300"/>
              <a:buChar char="●"/>
            </a:pPr>
            <a:r>
              <a:rPr lang="en"/>
              <a:t>Slight positive correlation</a:t>
            </a:r>
            <a:endParaRPr/>
          </a:p>
          <a:p>
            <a:pPr marL="0" lvl="0" indent="0" algn="l" rtl="0">
              <a:spcBef>
                <a:spcPts val="1600"/>
              </a:spcBef>
              <a:spcAft>
                <a:spcPts val="1600"/>
              </a:spcAft>
              <a:buNone/>
            </a:pPr>
            <a:endParaRPr/>
          </a:p>
        </p:txBody>
      </p:sp>
      <p:sp>
        <p:nvSpPr>
          <p:cNvPr id="208" name="Google Shape;208;p21"/>
          <p:cNvSpPr txBox="1">
            <a:spLocks noGrp="1"/>
          </p:cNvSpPr>
          <p:nvPr>
            <p:ph type="body" idx="1"/>
          </p:nvPr>
        </p:nvSpPr>
        <p:spPr>
          <a:xfrm>
            <a:off x="4928500" y="798622"/>
            <a:ext cx="34893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Demand score  vs. Median time on market</a:t>
            </a:r>
            <a:endParaRPr/>
          </a:p>
          <a:p>
            <a:pPr marL="457200" lvl="0" indent="-311150" algn="l" rtl="0">
              <a:spcBef>
                <a:spcPts val="1600"/>
              </a:spcBef>
              <a:spcAft>
                <a:spcPts val="0"/>
              </a:spcAft>
              <a:buSzPts val="1300"/>
              <a:buChar char="●"/>
            </a:pPr>
            <a:r>
              <a:rPr lang="en"/>
              <a:t>Slight negative correlation</a:t>
            </a:r>
            <a:endParaRPr/>
          </a:p>
        </p:txBody>
      </p:sp>
      <p:sp>
        <p:nvSpPr>
          <p:cNvPr id="209" name="Google Shape;209;p21"/>
          <p:cNvSpPr txBox="1"/>
          <p:nvPr/>
        </p:nvSpPr>
        <p:spPr>
          <a:xfrm>
            <a:off x="1575494" y="1806400"/>
            <a:ext cx="2116500" cy="14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Scatter plot</a:t>
            </a:r>
            <a:endParaRPr>
              <a:latin typeface="Lato"/>
              <a:ea typeface="Lato"/>
              <a:cs typeface="Lato"/>
              <a:sym typeface="Lato"/>
            </a:endParaRPr>
          </a:p>
        </p:txBody>
      </p:sp>
      <p:sp>
        <p:nvSpPr>
          <p:cNvPr id="210" name="Google Shape;210;p21"/>
          <p:cNvSpPr txBox="1"/>
          <p:nvPr/>
        </p:nvSpPr>
        <p:spPr>
          <a:xfrm>
            <a:off x="2622419" y="2216050"/>
            <a:ext cx="2898000" cy="13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jeremy</a:t>
            </a:r>
            <a:endParaRPr>
              <a:latin typeface="Lato"/>
              <a:ea typeface="Lato"/>
              <a:cs typeface="Lato"/>
              <a:sym typeface="Lato"/>
            </a:endParaRPr>
          </a:p>
        </p:txBody>
      </p:sp>
      <p:sp>
        <p:nvSpPr>
          <p:cNvPr id="211" name="Google Shape;211;p21"/>
          <p:cNvSpPr/>
          <p:nvPr/>
        </p:nvSpPr>
        <p:spPr>
          <a:xfrm>
            <a:off x="921044" y="1510150"/>
            <a:ext cx="3695700" cy="2495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p21"/>
          <p:cNvPicPr preferRelativeResize="0"/>
          <p:nvPr/>
        </p:nvPicPr>
        <p:blipFill>
          <a:blip r:embed="rId3">
            <a:alphaModFix/>
          </a:blip>
          <a:stretch>
            <a:fillRect/>
          </a:stretch>
        </p:blipFill>
        <p:spPr>
          <a:xfrm>
            <a:off x="930569" y="1612241"/>
            <a:ext cx="3695700" cy="2384910"/>
          </a:xfrm>
          <a:prstGeom prst="rect">
            <a:avLst/>
          </a:prstGeom>
          <a:noFill/>
          <a:ln>
            <a:noFill/>
          </a:ln>
        </p:spPr>
      </p:pic>
      <p:pic>
        <p:nvPicPr>
          <p:cNvPr id="213" name="Google Shape;213;p21"/>
          <p:cNvPicPr preferRelativeResize="0"/>
          <p:nvPr/>
        </p:nvPicPr>
        <p:blipFill>
          <a:blip r:embed="rId4">
            <a:alphaModFix/>
          </a:blip>
          <a:stretch>
            <a:fillRect/>
          </a:stretch>
        </p:blipFill>
        <p:spPr>
          <a:xfrm>
            <a:off x="4923732" y="1556925"/>
            <a:ext cx="3705225" cy="2495550"/>
          </a:xfrm>
          <a:prstGeom prst="rect">
            <a:avLst/>
          </a:prstGeom>
          <a:noFill/>
          <a:ln>
            <a:noFill/>
          </a:ln>
        </p:spPr>
      </p:pic>
      <p:sp>
        <p:nvSpPr>
          <p:cNvPr id="214" name="Google Shape;214;p21"/>
          <p:cNvSpPr txBox="1"/>
          <p:nvPr/>
        </p:nvSpPr>
        <p:spPr>
          <a:xfrm>
            <a:off x="1145100" y="4073350"/>
            <a:ext cx="3200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The r-squared is: 0.00979497638978793</a:t>
            </a:r>
            <a:endParaRPr sz="1050">
              <a:highlight>
                <a:srgbClr val="FFFFFF"/>
              </a:highlight>
              <a:latin typeface="Courier New"/>
              <a:ea typeface="Courier New"/>
              <a:cs typeface="Courier New"/>
              <a:sym typeface="Courier New"/>
            </a:endParaRPr>
          </a:p>
        </p:txBody>
      </p:sp>
      <p:sp>
        <p:nvSpPr>
          <p:cNvPr id="215" name="Google Shape;215;p21"/>
          <p:cNvSpPr txBox="1"/>
          <p:nvPr/>
        </p:nvSpPr>
        <p:spPr>
          <a:xfrm>
            <a:off x="5138050" y="4052475"/>
            <a:ext cx="3276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latin typeface="Courier New"/>
                <a:ea typeface="Courier New"/>
                <a:cs typeface="Courier New"/>
                <a:sym typeface="Courier New"/>
              </a:rPr>
              <a:t>The r-squared is: 0.027249976911454293</a:t>
            </a:r>
            <a:endParaRPr sz="1050">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(16:9)</PresentationFormat>
  <Paragraphs>97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Lato</vt:lpstr>
      <vt:lpstr>Montserrat</vt:lpstr>
      <vt:lpstr>Focus</vt:lpstr>
      <vt:lpstr>Group 7 Presentation</vt:lpstr>
      <vt:lpstr>Motivation</vt:lpstr>
      <vt:lpstr>Problem Statement</vt:lpstr>
      <vt:lpstr>A peek into the Database </vt:lpstr>
      <vt:lpstr>A peek into the Database cont.</vt:lpstr>
      <vt:lpstr>Analysis one - Zip Code</vt:lpstr>
      <vt:lpstr>Analysis Two- Year</vt:lpstr>
      <vt:lpstr>Analysis Two- Month</vt:lpstr>
      <vt:lpstr>Analysis Three - Demand Score</vt:lpstr>
      <vt:lpstr>Analysis Four - TOM vs. Median Sales Price and Vice Versa. </vt:lpstr>
      <vt:lpstr>Analysis Five- Views vs. Price</vt:lpstr>
      <vt:lpstr>Discussion / Post Mortem</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Presentation</dc:title>
  <dc:creator>JEREMY2852</dc:creator>
  <cp:lastModifiedBy> </cp:lastModifiedBy>
  <cp:revision>1</cp:revision>
  <dcterms:modified xsi:type="dcterms:W3CDTF">2020-04-25T16:09:24Z</dcterms:modified>
</cp:coreProperties>
</file>