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57" r:id="rId7"/>
    <p:sldId id="258" r:id="rId8"/>
    <p:sldId id="259" r:id="rId9"/>
    <p:sldId id="260" r:id="rId10"/>
    <p:sldId id="261" r:id="rId11"/>
    <p:sldId id="262" r:id="rId12"/>
    <p:sldId id="263" r:id="rId13"/>
    <p:sldId id="266" r:id="rId14"/>
    <p:sldId id="265"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44E52-FACA-101B-0356-565B65383FEF}" v="13" dt="2022-06-22T07:21:20.450"/>
    <p1510:client id="{EB7A76F9-8EFF-4CE9-BB30-7E90752F5178}" v="18" dt="2023-02-28T10:17:26.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5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9859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20203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608607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995680"/>
            <a:ext cx="10515600" cy="657301"/>
          </a:xfrm>
          <a:prstGeom prst="rect">
            <a:avLst/>
          </a:prstGeom>
        </p:spPr>
        <p:txBody>
          <a:bodyPr/>
          <a:lstStyle/>
          <a:p>
            <a:r>
              <a:rPr lang="en-US"/>
              <a:t>Click to edit Master title style</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
        <p:nvSpPr>
          <p:cNvPr id="12" name="Text Placeholder 22">
            <a:extLst>
              <a:ext uri="{FF2B5EF4-FFF2-40B4-BE49-F238E27FC236}">
                <a16:creationId xmlns:a16="http://schemas.microsoft.com/office/drawing/2014/main" id="{1BF7602A-A67F-4532-BF4F-FD564942D6B4}"/>
              </a:ext>
            </a:extLst>
          </p:cNvPr>
          <p:cNvSpPr>
            <a:spLocks noGrp="1"/>
          </p:cNvSpPr>
          <p:nvPr>
            <p:ph type="body" sz="quarter" idx="13"/>
          </p:nvPr>
        </p:nvSpPr>
        <p:spPr>
          <a:xfrm>
            <a:off x="953068"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3" name="Picture Placeholder 36">
            <a:extLst>
              <a:ext uri="{FF2B5EF4-FFF2-40B4-BE49-F238E27FC236}">
                <a16:creationId xmlns:a16="http://schemas.microsoft.com/office/drawing/2014/main" id="{6F86F982-4C02-4CC9-B7C5-340EA4CB0CD8}"/>
              </a:ext>
            </a:extLst>
          </p:cNvPr>
          <p:cNvSpPr>
            <a:spLocks noGrp="1"/>
          </p:cNvSpPr>
          <p:nvPr>
            <p:ph type="pic" sz="quarter" idx="20"/>
          </p:nvPr>
        </p:nvSpPr>
        <p:spPr>
          <a:xfrm>
            <a:off x="878337"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4" name="Text Placeholder 22">
            <a:extLst>
              <a:ext uri="{FF2B5EF4-FFF2-40B4-BE49-F238E27FC236}">
                <a16:creationId xmlns:a16="http://schemas.microsoft.com/office/drawing/2014/main" id="{5AE85831-998F-4BDA-A428-5C290FC40BC8}"/>
              </a:ext>
            </a:extLst>
          </p:cNvPr>
          <p:cNvSpPr>
            <a:spLocks noGrp="1"/>
          </p:cNvSpPr>
          <p:nvPr>
            <p:ph type="body" sz="quarter" idx="21"/>
          </p:nvPr>
        </p:nvSpPr>
        <p:spPr>
          <a:xfrm>
            <a:off x="4113331"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5" name="Picture Placeholder 36">
            <a:extLst>
              <a:ext uri="{FF2B5EF4-FFF2-40B4-BE49-F238E27FC236}">
                <a16:creationId xmlns:a16="http://schemas.microsoft.com/office/drawing/2014/main" id="{7BD51D86-E400-43E1-BE4D-027C66451242}"/>
              </a:ext>
            </a:extLst>
          </p:cNvPr>
          <p:cNvSpPr>
            <a:spLocks noGrp="1"/>
          </p:cNvSpPr>
          <p:nvPr>
            <p:ph type="pic" sz="quarter" idx="22"/>
          </p:nvPr>
        </p:nvSpPr>
        <p:spPr>
          <a:xfrm>
            <a:off x="4038600"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6" name="Text Placeholder 22">
            <a:extLst>
              <a:ext uri="{FF2B5EF4-FFF2-40B4-BE49-F238E27FC236}">
                <a16:creationId xmlns:a16="http://schemas.microsoft.com/office/drawing/2014/main" id="{550D2E13-2370-48CA-8F14-485AB15C8F17}"/>
              </a:ext>
            </a:extLst>
          </p:cNvPr>
          <p:cNvSpPr>
            <a:spLocks noGrp="1"/>
          </p:cNvSpPr>
          <p:nvPr>
            <p:ph type="body" sz="quarter" idx="23"/>
          </p:nvPr>
        </p:nvSpPr>
        <p:spPr>
          <a:xfrm>
            <a:off x="6856030" y="4099769"/>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7" name="Picture Placeholder 36">
            <a:extLst>
              <a:ext uri="{FF2B5EF4-FFF2-40B4-BE49-F238E27FC236}">
                <a16:creationId xmlns:a16="http://schemas.microsoft.com/office/drawing/2014/main" id="{AEEB49D1-8101-4E1A-A03C-00BA1C558D80}"/>
              </a:ext>
            </a:extLst>
          </p:cNvPr>
          <p:cNvSpPr>
            <a:spLocks noGrp="1"/>
          </p:cNvSpPr>
          <p:nvPr>
            <p:ph type="pic" sz="quarter" idx="24"/>
          </p:nvPr>
        </p:nvSpPr>
        <p:spPr>
          <a:xfrm>
            <a:off x="6781299" y="1917039"/>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8" name="Text Placeholder 22">
            <a:extLst>
              <a:ext uri="{FF2B5EF4-FFF2-40B4-BE49-F238E27FC236}">
                <a16:creationId xmlns:a16="http://schemas.microsoft.com/office/drawing/2014/main" id="{D6054A8D-5711-4A3F-8E1B-B628302DE72D}"/>
              </a:ext>
            </a:extLst>
          </p:cNvPr>
          <p:cNvSpPr>
            <a:spLocks noGrp="1"/>
          </p:cNvSpPr>
          <p:nvPr>
            <p:ph type="body" sz="quarter" idx="25"/>
          </p:nvPr>
        </p:nvSpPr>
        <p:spPr>
          <a:xfrm>
            <a:off x="9562213" y="4098168"/>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9" name="Picture Placeholder 36">
            <a:extLst>
              <a:ext uri="{FF2B5EF4-FFF2-40B4-BE49-F238E27FC236}">
                <a16:creationId xmlns:a16="http://schemas.microsoft.com/office/drawing/2014/main" id="{F0299F15-E358-4564-85D1-6D32F3659461}"/>
              </a:ext>
            </a:extLst>
          </p:cNvPr>
          <p:cNvSpPr>
            <a:spLocks noGrp="1"/>
          </p:cNvSpPr>
          <p:nvPr>
            <p:ph type="pic" sz="quarter" idx="26"/>
          </p:nvPr>
        </p:nvSpPr>
        <p:spPr>
          <a:xfrm>
            <a:off x="9487482" y="1915438"/>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309349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18779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25043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33180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57810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37762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933599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49498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168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9295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74718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822142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14404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03490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51489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511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60304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69891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98662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8517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gi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088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948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63B0-E4F3-2442-5B73-4685C07E72E1}"/>
              </a:ext>
            </a:extLst>
          </p:cNvPr>
          <p:cNvSpPr>
            <a:spLocks noGrp="1"/>
          </p:cNvSpPr>
          <p:nvPr>
            <p:ph type="ctrTitle"/>
          </p:nvPr>
        </p:nvSpPr>
        <p:spPr>
          <a:xfrm>
            <a:off x="1524000" y="1122363"/>
            <a:ext cx="9144000" cy="983163"/>
          </a:xfrm>
        </p:spPr>
        <p:txBody>
          <a:bodyPr/>
          <a:lstStyle/>
          <a:p>
            <a:r>
              <a:rPr lang="en-IN" b="1" dirty="0">
                <a:latin typeface="Times New Roman" panose="02020603050405020304" pitchFamily="18" charset="0"/>
                <a:cs typeface="Times New Roman" panose="02020603050405020304" pitchFamily="18" charset="0"/>
              </a:rPr>
              <a:t>Smart Dustbin</a:t>
            </a:r>
          </a:p>
        </p:txBody>
      </p:sp>
      <p:sp>
        <p:nvSpPr>
          <p:cNvPr id="3" name="Subtitle 2">
            <a:extLst>
              <a:ext uri="{FF2B5EF4-FFF2-40B4-BE49-F238E27FC236}">
                <a16:creationId xmlns:a16="http://schemas.microsoft.com/office/drawing/2014/main" id="{CC9B6A81-31F4-63D6-2447-781726A4CA31}"/>
              </a:ext>
            </a:extLst>
          </p:cNvPr>
          <p:cNvSpPr>
            <a:spLocks noGrp="1"/>
          </p:cNvSpPr>
          <p:nvPr>
            <p:ph type="subTitle" idx="1"/>
          </p:nvPr>
        </p:nvSpPr>
        <p:spPr>
          <a:xfrm>
            <a:off x="1524000" y="2201778"/>
            <a:ext cx="9144000" cy="4084721"/>
          </a:xfrm>
        </p:spPr>
        <p:txBody>
          <a:bodyPr/>
          <a:lstStyle/>
          <a:p>
            <a:r>
              <a:rPr lang="en-IN" sz="3000" dirty="0">
                <a:latin typeface="Times New Roman" panose="02020603050405020304" pitchFamily="18" charset="0"/>
                <a:cs typeface="Times New Roman" panose="02020603050405020304" pitchFamily="18" charset="0"/>
              </a:rPr>
              <a:t>Team _3744</a:t>
            </a:r>
          </a:p>
          <a:p>
            <a:r>
              <a:rPr lang="en-IN" sz="3000" dirty="0">
                <a:latin typeface="Times New Roman" panose="02020603050405020304" pitchFamily="18" charset="0"/>
                <a:cs typeface="Times New Roman" panose="02020603050405020304" pitchFamily="18" charset="0"/>
              </a:rPr>
              <a:t>Nachiket Patil</a:t>
            </a:r>
          </a:p>
          <a:p>
            <a:r>
              <a:rPr lang="en-IN" sz="3000" dirty="0">
                <a:latin typeface="Times New Roman" panose="02020603050405020304" pitchFamily="18" charset="0"/>
                <a:cs typeface="Times New Roman" panose="02020603050405020304" pitchFamily="18" charset="0"/>
              </a:rPr>
              <a:t>Prathamesh Posa</a:t>
            </a:r>
          </a:p>
          <a:p>
            <a:r>
              <a:rPr lang="en-IN" sz="3000" dirty="0">
                <a:latin typeface="Times New Roman" panose="02020603050405020304" pitchFamily="18" charset="0"/>
                <a:cs typeface="Times New Roman" panose="02020603050405020304" pitchFamily="18" charset="0"/>
              </a:rPr>
              <a:t>Email_Id:- nachiketpatil4642@gmail.com</a:t>
            </a:r>
          </a:p>
          <a:p>
            <a:r>
              <a:rPr lang="en-IN" sz="3000" dirty="0">
                <a:latin typeface="Times New Roman" panose="02020603050405020304" pitchFamily="18" charset="0"/>
                <a:cs typeface="Times New Roman" panose="02020603050405020304" pitchFamily="18" charset="0"/>
              </a:rPr>
              <a:t>S.S.Agrawal Institute of Engineering and Technology.</a:t>
            </a: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88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3398-0AD3-4958-9228-86290AAAE892}"/>
              </a:ext>
            </a:extLst>
          </p:cNvPr>
          <p:cNvSpPr>
            <a:spLocks noGrp="1"/>
          </p:cNvSpPr>
          <p:nvPr>
            <p:ph type="title"/>
          </p:nvPr>
        </p:nvSpPr>
        <p:spPr/>
        <p:txBody>
          <a:bodyPr/>
          <a:lstStyle/>
          <a:p>
            <a:r>
              <a:rPr lang="en-US" dirty="0"/>
              <a:t>MEET OUR TEAM</a:t>
            </a:r>
            <a:endParaRPr lang="en-IN" dirty="0"/>
          </a:p>
        </p:txBody>
      </p:sp>
      <p:sp>
        <p:nvSpPr>
          <p:cNvPr id="3" name="Text Placeholder 2">
            <a:extLst>
              <a:ext uri="{FF2B5EF4-FFF2-40B4-BE49-F238E27FC236}">
                <a16:creationId xmlns:a16="http://schemas.microsoft.com/office/drawing/2014/main" id="{7B74A749-BB5A-47DD-AC00-A3346252ECD5}"/>
              </a:ext>
            </a:extLst>
          </p:cNvPr>
          <p:cNvSpPr>
            <a:spLocks noGrp="1"/>
          </p:cNvSpPr>
          <p:nvPr>
            <p:ph type="body" sz="quarter" idx="13"/>
          </p:nvPr>
        </p:nvSpPr>
        <p:spPr/>
        <p:txBody>
          <a:bodyPr/>
          <a:lstStyle/>
          <a:p>
            <a:r>
              <a:rPr lang="en-IN" dirty="0"/>
              <a:t>Nachiket Patil</a:t>
            </a:r>
          </a:p>
        </p:txBody>
      </p:sp>
      <p:pic>
        <p:nvPicPr>
          <p:cNvPr id="16" name="Picture Placeholder 15" descr="A person in a suit&#10;&#10;Description automatically generated with low confidence">
            <a:extLst>
              <a:ext uri="{FF2B5EF4-FFF2-40B4-BE49-F238E27FC236}">
                <a16:creationId xmlns:a16="http://schemas.microsoft.com/office/drawing/2014/main" id="{50CA16D0-F144-359B-C4AC-88AA203B57E8}"/>
              </a:ext>
            </a:extLst>
          </p:cNvPr>
          <p:cNvPicPr>
            <a:picLocks noGrp="1" noChangeAspect="1"/>
          </p:cNvPicPr>
          <p:nvPr>
            <p:ph type="pic" sz="quarter" idx="20"/>
          </p:nvPr>
        </p:nvPicPr>
        <p:blipFill rotWithShape="1">
          <a:blip r:embed="rId2">
            <a:extLst>
              <a:ext uri="{28A0092B-C50C-407E-A947-70E740481C1C}">
                <a14:useLocalDpi xmlns:a14="http://schemas.microsoft.com/office/drawing/2010/main" val="0"/>
              </a:ext>
            </a:extLst>
          </a:blip>
          <a:srcRect l="-26859" t="251" r="-33164"/>
          <a:stretch/>
        </p:blipFill>
        <p:spPr>
          <a:xfrm>
            <a:off x="878337" y="1920240"/>
            <a:ext cx="2383023" cy="1910669"/>
          </a:xfrm>
          <a:prstGeom prst="rect">
            <a:avLst/>
          </a:prstGeom>
          <a:ln>
            <a:noFill/>
          </a:ln>
          <a:effectLst>
            <a:outerShdw blurRad="292100" dist="139700" dir="2700000" algn="tl" rotWithShape="0">
              <a:srgbClr val="333333">
                <a:alpha val="65000"/>
              </a:srgbClr>
            </a:outerShdw>
          </a:effectLst>
        </p:spPr>
      </p:pic>
      <p:sp>
        <p:nvSpPr>
          <p:cNvPr id="5" name="Text Placeholder 4">
            <a:extLst>
              <a:ext uri="{FF2B5EF4-FFF2-40B4-BE49-F238E27FC236}">
                <a16:creationId xmlns:a16="http://schemas.microsoft.com/office/drawing/2014/main" id="{9B5201DF-E926-4BF5-98E7-2FDAA0EFF1F1}"/>
              </a:ext>
            </a:extLst>
          </p:cNvPr>
          <p:cNvSpPr>
            <a:spLocks noGrp="1"/>
          </p:cNvSpPr>
          <p:nvPr>
            <p:ph type="body" sz="quarter" idx="21"/>
          </p:nvPr>
        </p:nvSpPr>
        <p:spPr/>
        <p:txBody>
          <a:bodyPr/>
          <a:lstStyle/>
          <a:p>
            <a:r>
              <a:rPr lang="en-IN" dirty="0"/>
              <a:t>Prathamesh </a:t>
            </a:r>
            <a:r>
              <a:rPr lang="en-IN" dirty="0" err="1"/>
              <a:t>Posa</a:t>
            </a:r>
            <a:endParaRPr lang="en-IN" dirty="0"/>
          </a:p>
        </p:txBody>
      </p:sp>
      <p:pic>
        <p:nvPicPr>
          <p:cNvPr id="18" name="Picture Placeholder 17" descr="A person smiling for the camera&#10;&#10;Description automatically generated with low confidence">
            <a:extLst>
              <a:ext uri="{FF2B5EF4-FFF2-40B4-BE49-F238E27FC236}">
                <a16:creationId xmlns:a16="http://schemas.microsoft.com/office/drawing/2014/main" id="{6509D816-314E-9797-532A-195D59876791}"/>
              </a:ext>
            </a:extLst>
          </p:cNvPr>
          <p:cNvPicPr>
            <a:picLocks noGrp="1" noChangeAspect="1"/>
          </p:cNvPicPr>
          <p:nvPr>
            <p:ph type="pic" sz="quarter" idx="22"/>
          </p:nvPr>
        </p:nvPicPr>
        <p:blipFill rotWithShape="1">
          <a:blip r:embed="rId3" cstate="hqprint">
            <a:extLst>
              <a:ext uri="{28A0092B-C50C-407E-A947-70E740481C1C}">
                <a14:useLocalDpi xmlns:a14="http://schemas.microsoft.com/office/drawing/2010/main" val="0"/>
              </a:ext>
            </a:extLst>
          </a:blip>
          <a:srcRect l="-20184" t="243" r="-25938" b="3021"/>
          <a:stretch/>
        </p:blipFill>
        <p:spPr>
          <a:xfrm>
            <a:off x="4038600" y="1920240"/>
            <a:ext cx="2383023" cy="1915471"/>
          </a:xfrm>
          <a:prstGeom prst="rect">
            <a:avLst/>
          </a:prstGeom>
          <a:ln>
            <a:noFill/>
          </a:ln>
          <a:effectLst>
            <a:outerShdw blurRad="292100" dist="139700" dir="2700000" algn="tl" rotWithShape="0">
              <a:srgbClr val="333333">
                <a:alpha val="65000"/>
              </a:srgbClr>
            </a:outerShdw>
          </a:effectLst>
        </p:spPr>
      </p:pic>
      <p:sp>
        <p:nvSpPr>
          <p:cNvPr id="7" name="Text Placeholder 6">
            <a:extLst>
              <a:ext uri="{FF2B5EF4-FFF2-40B4-BE49-F238E27FC236}">
                <a16:creationId xmlns:a16="http://schemas.microsoft.com/office/drawing/2014/main" id="{DEE6DA85-CD62-4608-ABBD-C154944D4B89}"/>
              </a:ext>
            </a:extLst>
          </p:cNvPr>
          <p:cNvSpPr>
            <a:spLocks noGrp="1"/>
          </p:cNvSpPr>
          <p:nvPr>
            <p:ph type="body" sz="quarter" idx="23"/>
          </p:nvPr>
        </p:nvSpPr>
        <p:spPr/>
        <p:txBody>
          <a:bodyPr/>
          <a:lstStyle/>
          <a:p>
            <a:endParaRPr lang="en-IN"/>
          </a:p>
        </p:txBody>
      </p:sp>
      <p:sp>
        <p:nvSpPr>
          <p:cNvPr id="8" name="Picture Placeholder 7">
            <a:extLst>
              <a:ext uri="{FF2B5EF4-FFF2-40B4-BE49-F238E27FC236}">
                <a16:creationId xmlns:a16="http://schemas.microsoft.com/office/drawing/2014/main" id="{72846218-9558-43C8-8146-0686351F07F6}"/>
              </a:ext>
            </a:extLst>
          </p:cNvPr>
          <p:cNvSpPr>
            <a:spLocks noGrp="1"/>
          </p:cNvSpPr>
          <p:nvPr>
            <p:ph type="pic" sz="quarter" idx="24"/>
          </p:nvPr>
        </p:nvSpPr>
        <p:spPr/>
      </p:sp>
      <p:sp>
        <p:nvSpPr>
          <p:cNvPr id="9" name="Text Placeholder 8">
            <a:extLst>
              <a:ext uri="{FF2B5EF4-FFF2-40B4-BE49-F238E27FC236}">
                <a16:creationId xmlns:a16="http://schemas.microsoft.com/office/drawing/2014/main" id="{77062069-9885-4270-82CD-EE5480E89341}"/>
              </a:ext>
            </a:extLst>
          </p:cNvPr>
          <p:cNvSpPr>
            <a:spLocks noGrp="1"/>
          </p:cNvSpPr>
          <p:nvPr>
            <p:ph type="body" sz="quarter" idx="25"/>
          </p:nvPr>
        </p:nvSpPr>
        <p:spPr/>
        <p:txBody>
          <a:bodyPr/>
          <a:lstStyle/>
          <a:p>
            <a:endParaRPr lang="en-IN"/>
          </a:p>
        </p:txBody>
      </p:sp>
      <p:sp>
        <p:nvSpPr>
          <p:cNvPr id="10" name="Picture Placeholder 9">
            <a:extLst>
              <a:ext uri="{FF2B5EF4-FFF2-40B4-BE49-F238E27FC236}">
                <a16:creationId xmlns:a16="http://schemas.microsoft.com/office/drawing/2014/main" id="{FCD9EE01-6104-4648-AE73-D56A54BFB7FD}"/>
              </a:ext>
            </a:extLst>
          </p:cNvPr>
          <p:cNvSpPr>
            <a:spLocks noGrp="1"/>
          </p:cNvSpPr>
          <p:nvPr>
            <p:ph type="pic" sz="quarter" idx="26"/>
          </p:nvPr>
        </p:nvSpPr>
        <p:spPr/>
      </p:sp>
    </p:spTree>
    <p:extLst>
      <p:ext uri="{BB962C8B-B14F-4D97-AF65-F5344CB8AC3E}">
        <p14:creationId xmlns:p14="http://schemas.microsoft.com/office/powerpoint/2010/main" val="323717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198AB8B-94D0-328B-7A60-1FE17270DB71}"/>
              </a:ext>
            </a:extLst>
          </p:cNvPr>
          <p:cNvSpPr/>
          <p:nvPr/>
        </p:nvSpPr>
        <p:spPr>
          <a:xfrm>
            <a:off x="3439952" y="2644170"/>
            <a:ext cx="5312096" cy="1569660"/>
          </a:xfrm>
          <a:prstGeom prst="rect">
            <a:avLst/>
          </a:prstGeom>
          <a:noFill/>
        </p:spPr>
        <p:txBody>
          <a:bodyPr wrap="none" lIns="91440" tIns="45720" rIns="91440" bIns="45720">
            <a:spAutoFit/>
          </a:bodyPr>
          <a:lstStyle/>
          <a:p>
            <a:pPr algn="ctr"/>
            <a:r>
              <a:rPr lang="en-US"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04725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2A1A-5F8C-F381-E749-F4C95E60DB73}"/>
              </a:ext>
            </a:extLst>
          </p:cNvPr>
          <p:cNvSpPr>
            <a:spLocks noGrp="1"/>
          </p:cNvSpPr>
          <p:nvPr>
            <p:ph type="title"/>
          </p:nvPr>
        </p:nvSpPr>
        <p:spPr>
          <a:xfrm>
            <a:off x="838200" y="1152525"/>
            <a:ext cx="10515600" cy="500456"/>
          </a:xfrm>
        </p:spPr>
        <p:txBody>
          <a:bodyPr/>
          <a:lstStyle/>
          <a:p>
            <a:r>
              <a:rPr lang="en-US" dirty="0"/>
              <a:t>AGENDA</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205AFF-FAC0-CF23-859A-0E32B62A73F0}"/>
              </a:ext>
            </a:extLst>
          </p:cNvPr>
          <p:cNvSpPr>
            <a:spLocks noGrp="1"/>
          </p:cNvSpPr>
          <p:nvPr>
            <p:ph idx="1"/>
          </p:nvPr>
        </p:nvSpPr>
        <p:spPr>
          <a:xfrm>
            <a:off x="838200" y="1981199"/>
            <a:ext cx="10515600" cy="4195763"/>
          </a:xfrm>
        </p:spPr>
        <p:txBody>
          <a:bodyPr/>
          <a:lstStyle/>
          <a:p>
            <a:pPr algn="just"/>
            <a:r>
              <a:rPr lang="en-US" sz="2600" b="0" i="0" dirty="0">
                <a:effectLst/>
                <a:latin typeface="Times New Roman" panose="02020603050405020304" pitchFamily="18" charset="0"/>
                <a:cs typeface="Times New Roman" panose="02020603050405020304" pitchFamily="18" charset="0"/>
              </a:rPr>
              <a:t>To provide a hands-free and efficient way of disposing of waste by automating the opening and closing of the bin lid based on the presence of a user or object.</a:t>
            </a:r>
          </a:p>
          <a:p>
            <a:pPr marL="0" indent="0" algn="just">
              <a:buNone/>
            </a:pPr>
            <a:endParaRPr lang="en-US" sz="2600" b="0" i="0" dirty="0">
              <a:effectLst/>
              <a:latin typeface="Times New Roman" panose="02020603050405020304" pitchFamily="18" charset="0"/>
              <a:cs typeface="Times New Roman" panose="02020603050405020304" pitchFamily="18" charset="0"/>
            </a:endParaRPr>
          </a:p>
          <a:p>
            <a:pPr algn="just"/>
            <a:r>
              <a:rPr lang="en-US" sz="2600" b="0" i="0" dirty="0">
                <a:effectLst/>
                <a:latin typeface="Times New Roman" panose="02020603050405020304" pitchFamily="18" charset="0"/>
                <a:cs typeface="Times New Roman" panose="02020603050405020304" pitchFamily="18" charset="0"/>
              </a:rPr>
              <a:t>To enable real-time monitoring of the garbage level inside the bin using ultrasonic sensors and display the information on an LCD screen.</a:t>
            </a:r>
          </a:p>
          <a:p>
            <a:pPr marL="0" indent="0" algn="just">
              <a:buNone/>
            </a:pPr>
            <a:endParaRPr lang="en-US" sz="2600" b="0" i="0" dirty="0">
              <a:effectLst/>
              <a:latin typeface="Times New Roman" panose="02020603050405020304" pitchFamily="18" charset="0"/>
              <a:cs typeface="Times New Roman" panose="02020603050405020304" pitchFamily="18" charset="0"/>
            </a:endParaRPr>
          </a:p>
          <a:p>
            <a:pPr algn="just"/>
            <a:r>
              <a:rPr lang="en-US" sz="2600" b="0" i="0" dirty="0">
                <a:effectLst/>
                <a:latin typeface="Times New Roman" panose="02020603050405020304" pitchFamily="18" charset="0"/>
                <a:cs typeface="Times New Roman" panose="02020603050405020304" pitchFamily="18" charset="0"/>
              </a:rPr>
              <a:t>To alert the user when the garbage level reaches a certain threshold using a buzzer and servo motor to rotate a flag, indicating that the bin needs to be emptied.</a:t>
            </a:r>
          </a:p>
        </p:txBody>
      </p:sp>
    </p:spTree>
    <p:extLst>
      <p:ext uri="{BB962C8B-B14F-4D97-AF65-F5344CB8AC3E}">
        <p14:creationId xmlns:p14="http://schemas.microsoft.com/office/powerpoint/2010/main" val="70100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6782-BDB0-D3FE-7E56-5658E3C75CDA}"/>
              </a:ext>
            </a:extLst>
          </p:cNvPr>
          <p:cNvSpPr>
            <a:spLocks noGrp="1"/>
          </p:cNvSpPr>
          <p:nvPr>
            <p:ph type="title"/>
          </p:nvPr>
        </p:nvSpPr>
        <p:spPr>
          <a:xfrm>
            <a:off x="873369" y="1058007"/>
            <a:ext cx="10515600" cy="720725"/>
          </a:xfrm>
        </p:spPr>
        <p:txBody>
          <a:bodyPr/>
          <a:lstStyle/>
          <a:p>
            <a:r>
              <a:rPr lang="en-US" dirty="0"/>
              <a:t>PROBLEM  STATEMENT</a:t>
            </a:r>
            <a:endParaRPr lang="en-IN"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7BE9BA5D-D110-4ADC-98F8-01232C0922BB}"/>
              </a:ext>
            </a:extLst>
          </p:cNvPr>
          <p:cNvSpPr>
            <a:spLocks noGrp="1"/>
          </p:cNvSpPr>
          <p:nvPr>
            <p:ph idx="1"/>
          </p:nvPr>
        </p:nvSpPr>
        <p:spPr>
          <a:xfrm>
            <a:off x="873369" y="1778732"/>
            <a:ext cx="10427677" cy="4481390"/>
          </a:xfrm>
        </p:spPr>
        <p:txBody>
          <a:bodyPr/>
          <a:lstStyle/>
          <a:p>
            <a:pPr algn="just"/>
            <a:r>
              <a:rPr lang="en-US" sz="2600" b="0" i="0" dirty="0">
                <a:effectLst/>
                <a:latin typeface="Times New Roman" panose="02020603050405020304" pitchFamily="18" charset="0"/>
                <a:cs typeface="Times New Roman" panose="02020603050405020304" pitchFamily="18" charset="0"/>
              </a:rPr>
              <a:t>The problem of waste management is a global concern that affects the environment and public health. The current waste management system is time-consuming and inefficient, leading to littering and environmental problems. The smart bin project aims to address these challenges by automating the waste disposal process, providing real-time monitoring of the garbage level, and alerting the user when the bin needs to be emptied. This project is a practical application of sensors and electronics to solve a pressing environmental and public health issue.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27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pPr algn="just"/>
            <a:r>
              <a:rPr lang="en-US" sz="2600" b="0" i="0" dirty="0">
                <a:effectLst/>
                <a:latin typeface="Times New Roman" panose="02020603050405020304" pitchFamily="18" charset="0"/>
                <a:cs typeface="Times New Roman" panose="02020603050405020304" pitchFamily="18" charset="0"/>
              </a:rPr>
              <a:t>The smart bin project is an innovative application of electronics and sensors to automate waste disposal and improve waste management. The project uses two ultrasonic sensors to detect the presence of a user or object and measure the garbage level in the bin. The garbage level is displayed on an LCD screen, and a buzzer and servo motor rotate a flag to alert the user when the bin is full. The project aims to provide a hands-free and efficient way of disposing of waste while reducing environmental and public health concerns.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0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pPr algn="just"/>
            <a:r>
              <a:rPr lang="en-US" sz="2600" b="0" i="0" dirty="0">
                <a:effectLst/>
                <a:latin typeface="Times New Roman" panose="02020603050405020304" pitchFamily="18" charset="0"/>
                <a:cs typeface="Times New Roman" panose="02020603050405020304" pitchFamily="18" charset="0"/>
              </a:rPr>
              <a:t>The end-users of the smart bin project could be any individuals, households, or organizations that generate waste and want to improve their waste management practices. The project can be used in public places such as parks, streets, or bus stations, where there is a high volume of waste generated. The project can also be used in households, apartments, or offices, where there is a need for efficient and hands-free waste disposal systems. The project is designed to benefit anyone who wants to improve their waste management practices and reduce environmental and public health concerns.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45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lIns="91440" tIns="45720" rIns="91440" bIns="45720" anchor="t"/>
          <a:lstStyle/>
          <a:p>
            <a:r>
              <a:rPr lang="en-US" dirty="0"/>
              <a:t>THE WOW FACTOR IN OUR SOLUTION</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pPr algn="just"/>
            <a:r>
              <a:rPr lang="en-US" sz="2600" b="0" i="0" dirty="0">
                <a:effectLst/>
                <a:latin typeface="Times New Roman" panose="02020603050405020304" pitchFamily="18" charset="0"/>
                <a:cs typeface="Times New Roman" panose="02020603050405020304" pitchFamily="18" charset="0"/>
              </a:rPr>
              <a:t>The smart bin project has several "wow" factors that make it a unique and innovative solution to waste management. Firstly, the project uses two ultrasonic sensors to detect the presence of a user or object and measure the garbage level in the bin, providing real-time monitoring of the waste disposal process. Secondly, the project uses a servo motor to open the bin lid automatically when a user or object is detected, providing a hands-free and hygienic way of disposing of waste. Finally, the project uses a buzzer and servo motor to rotate a flag when the garbage level reaches a certain threshold, providing a visual and audible alert to the user to empty the bin. The combination of these features makes the smart bin project an efficient, practical, and user-friendly solution to waste management.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93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MODELLING</a:t>
            </a:r>
            <a:endParaRPr lang="en-IN" dirty="0"/>
          </a:p>
        </p:txBody>
      </p:sp>
      <p:pic>
        <p:nvPicPr>
          <p:cNvPr id="11" name="Content Placeholder 10">
            <a:extLst>
              <a:ext uri="{FF2B5EF4-FFF2-40B4-BE49-F238E27FC236}">
                <a16:creationId xmlns:a16="http://schemas.microsoft.com/office/drawing/2014/main" id="{213F1C8F-628C-C898-2BEC-601358361F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298" y="1825625"/>
            <a:ext cx="10005237" cy="4351338"/>
          </a:xfrm>
        </p:spPr>
      </p:pic>
    </p:spTree>
    <p:extLst>
      <p:ext uri="{BB962C8B-B14F-4D97-AF65-F5344CB8AC3E}">
        <p14:creationId xmlns:p14="http://schemas.microsoft.com/office/powerpoint/2010/main" val="331451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RESULTS </a:t>
            </a:r>
            <a:endParaRPr lang="en-IN" dirty="0"/>
          </a:p>
        </p:txBody>
      </p:sp>
      <p:pic>
        <p:nvPicPr>
          <p:cNvPr id="6" name="Content Placeholder 5" descr="A picture containing cup, table, indoor, drink&#10;&#10;Description automatically generated">
            <a:extLst>
              <a:ext uri="{FF2B5EF4-FFF2-40B4-BE49-F238E27FC236}">
                <a16:creationId xmlns:a16="http://schemas.microsoft.com/office/drawing/2014/main" id="{4FC37B76-FDEB-85E4-495B-775E711079D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46196" y="1652981"/>
            <a:ext cx="3862931" cy="3900488"/>
          </a:xfrm>
        </p:spPr>
      </p:pic>
      <p:pic>
        <p:nvPicPr>
          <p:cNvPr id="7" name="WhatsApp Video 2023-03-13 at 3.35.12 PM">
            <a:hlinkClick r:id="" action="ppaction://media"/>
            <a:extLst>
              <a:ext uri="{FF2B5EF4-FFF2-40B4-BE49-F238E27FC236}">
                <a16:creationId xmlns:a16="http://schemas.microsoft.com/office/drawing/2014/main" id="{ACE3A80C-1F71-6F10-396A-AF5F79CB57F7}"/>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279165" y="1652981"/>
            <a:ext cx="6074635" cy="3341049"/>
          </a:xfrm>
          <a:prstGeom prst="rect">
            <a:avLst/>
          </a:prstGeom>
        </p:spPr>
      </p:pic>
    </p:spTree>
    <p:extLst>
      <p:ext uri="{BB962C8B-B14F-4D97-AF65-F5344CB8AC3E}">
        <p14:creationId xmlns:p14="http://schemas.microsoft.com/office/powerpoint/2010/main" val="19241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09"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7F2F-2521-47F7-9C75-34E9B44C92DE}"/>
              </a:ext>
            </a:extLst>
          </p:cNvPr>
          <p:cNvSpPr>
            <a:spLocks noGrp="1"/>
          </p:cNvSpPr>
          <p:nvPr>
            <p:ph type="title"/>
          </p:nvPr>
        </p:nvSpPr>
        <p:spPr>
          <a:xfrm>
            <a:off x="838200" y="936171"/>
            <a:ext cx="10515600" cy="716810"/>
          </a:xfrm>
        </p:spPr>
        <p:txBody>
          <a:bodyPr lIns="91440" tIns="45720" rIns="91440" bIns="45720" anchor="t"/>
          <a:lstStyle/>
          <a:p>
            <a:r>
              <a:rPr lang="en-US" dirty="0"/>
              <a:t>CONCLUSION</a:t>
            </a:r>
            <a:endParaRPr lang="en-IN" dirty="0"/>
          </a:p>
        </p:txBody>
      </p:sp>
      <p:sp>
        <p:nvSpPr>
          <p:cNvPr id="3" name="Content Placeholder 2">
            <a:extLst>
              <a:ext uri="{FF2B5EF4-FFF2-40B4-BE49-F238E27FC236}">
                <a16:creationId xmlns:a16="http://schemas.microsoft.com/office/drawing/2014/main" id="{01F2619F-F285-4B6B-9D2D-EBF82CE884FF}"/>
              </a:ext>
            </a:extLst>
          </p:cNvPr>
          <p:cNvSpPr>
            <a:spLocks noGrp="1"/>
          </p:cNvSpPr>
          <p:nvPr>
            <p:ph idx="1"/>
          </p:nvPr>
        </p:nvSpPr>
        <p:spPr/>
        <p:txBody>
          <a:bodyPr/>
          <a:lstStyle/>
          <a:p>
            <a:pPr algn="just"/>
            <a:r>
              <a:rPr lang="en-US" sz="2600" dirty="0">
                <a:latin typeface="Times New Roman" panose="02020603050405020304" pitchFamily="18" charset="0"/>
                <a:cs typeface="Times New Roman" panose="02020603050405020304" pitchFamily="18" charset="0"/>
              </a:rPr>
              <a:t>T</a:t>
            </a:r>
            <a:r>
              <a:rPr lang="en-US" sz="2600" b="0" i="0" dirty="0">
                <a:effectLst/>
                <a:latin typeface="Times New Roman" panose="02020603050405020304" pitchFamily="18" charset="0"/>
                <a:cs typeface="Times New Roman" panose="02020603050405020304" pitchFamily="18" charset="0"/>
              </a:rPr>
              <a:t>he smart bin project is an innovative solution that combines multiple technologies to create an intelligent waste management system. By using ultrasonic sensors, a servo motor, a buzzer, and an LCD display, the system can detect the presence of waste and open the bin accordingly, measure the level of waste in the bin and alert users when it's full. The project has the potential to improve waste management practices, reduce littering, and increase the efficiency of waste collection processes. This project is an excellent example of how technology can be used to address real-world problems and make a positive impact on society.</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38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22661F73-C25B-45D2-9C98-D4D5A05F71F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5C713AA2-8B4B-4A5F-88C6-BB7F5801B97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4" ma:contentTypeDescription="Create a new document." ma:contentTypeScope="" ma:versionID="bcd52990a0dbc3f29a94698a2b5a8023">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7ef62fdeadba381ec08057d0954de75b"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A202FF-E5A7-45B8-9F3E-8306552AB56C}">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F41DE9B-9C02-4C52-AC6A-A16DBD42B64B}">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1E82DDF-4D4A-433A-BC2D-2CC83BE558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Presentation1</Template>
  <TotalTime>101</TotalTime>
  <Words>698</Words>
  <Application>Microsoft Office PowerPoint</Application>
  <PresentationFormat>Widescreen</PresentationFormat>
  <Paragraphs>28</Paragraphs>
  <Slides>11</Slides>
  <Notes>0</Notes>
  <HiddenSlides>0</HiddenSlides>
  <MMClips>1</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Times New Roman</vt:lpstr>
      <vt:lpstr>Office Theme</vt:lpstr>
      <vt:lpstr>1_Office Theme</vt:lpstr>
      <vt:lpstr>Smart Dustbin</vt:lpstr>
      <vt:lpstr>AGENDA</vt:lpstr>
      <vt:lpstr>PROBLEM  STATEMENT</vt:lpstr>
      <vt:lpstr>PROJECT  OVERVIEW</vt:lpstr>
      <vt:lpstr>WHO ARE THE END USERS?</vt:lpstr>
      <vt:lpstr>THE WOW FACTOR IN OUR SOLUTION</vt:lpstr>
      <vt:lpstr>MODELLING</vt:lpstr>
      <vt:lpstr>RESULTS </vt:lpstr>
      <vt:lpstr>CONCLUSION</vt:lpstr>
      <vt:lpstr>MEET OUR TEAM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60</dc:title>
  <dc:creator>Pravin Prajapati</dc:creator>
  <cp:lastModifiedBy>Nachiket Patil</cp:lastModifiedBy>
  <cp:revision>26</cp:revision>
  <dcterms:created xsi:type="dcterms:W3CDTF">2022-06-06T03:52:37Z</dcterms:created>
  <dcterms:modified xsi:type="dcterms:W3CDTF">2023-03-13T11:27:04Z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2023-03-12T06:33:37Z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25b6c695-0095-48a1-99f3-66ae480f458c</vt:lpwstr>
  </property>
  <property fmtid="{D5CDD505-2E9C-101B-9397-08002B2CF9AE}" pid="8" name="MSIP_Label_defa4170-0d19-0005-0004-bc88714345d2_ActionId">
    <vt:lpwstr>707e86b2-b58a-453a-8e37-1905f0375bde</vt:lpwstr>
  </property>
  <property fmtid="{D5CDD505-2E9C-101B-9397-08002B2CF9AE}" pid="9" name="MSIP_Label_defa4170-0d19-0005-0004-bc88714345d2_ContentBits">
    <vt:lpwstr>0</vt:lpwstr>
  </property>
</Properties>
</file>