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369" r:id="rId2"/>
    <p:sldId id="656" r:id="rId3"/>
    <p:sldId id="657" r:id="rId4"/>
    <p:sldId id="575" r:id="rId5"/>
    <p:sldId id="577" r:id="rId6"/>
    <p:sldId id="578" r:id="rId7"/>
    <p:sldId id="579" r:id="rId8"/>
    <p:sldId id="580" r:id="rId9"/>
    <p:sldId id="581" r:id="rId10"/>
    <p:sldId id="582" r:id="rId11"/>
    <p:sldId id="584" r:id="rId12"/>
    <p:sldId id="585" r:id="rId13"/>
    <p:sldId id="586" r:id="rId14"/>
    <p:sldId id="583" r:id="rId15"/>
    <p:sldId id="660" r:id="rId16"/>
    <p:sldId id="661" r:id="rId17"/>
    <p:sldId id="659" r:id="rId18"/>
    <p:sldId id="588" r:id="rId19"/>
    <p:sldId id="589" r:id="rId20"/>
    <p:sldId id="593" r:id="rId21"/>
    <p:sldId id="594" r:id="rId22"/>
    <p:sldId id="595" r:id="rId23"/>
    <p:sldId id="596" r:id="rId24"/>
    <p:sldId id="597" r:id="rId25"/>
    <p:sldId id="598" r:id="rId26"/>
    <p:sldId id="599" r:id="rId27"/>
    <p:sldId id="600" r:id="rId28"/>
    <p:sldId id="601" r:id="rId29"/>
    <p:sldId id="663" r:id="rId30"/>
    <p:sldId id="602" r:id="rId31"/>
    <p:sldId id="603" r:id="rId32"/>
    <p:sldId id="604" r:id="rId33"/>
    <p:sldId id="605" r:id="rId34"/>
    <p:sldId id="606" r:id="rId35"/>
    <p:sldId id="608" r:id="rId36"/>
    <p:sldId id="607"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65" r:id="rId54"/>
    <p:sldId id="650" r:id="rId55"/>
    <p:sldId id="651" r:id="rId56"/>
    <p:sldId id="652" r:id="rId57"/>
    <p:sldId id="653" r:id="rId58"/>
    <p:sldId id="664" r:id="rId59"/>
    <p:sldId id="666" r:id="rId60"/>
    <p:sldId id="667" r:id="rId61"/>
    <p:sldId id="668" r:id="rId62"/>
    <p:sldId id="669" r:id="rId63"/>
    <p:sldId id="670" r:id="rId64"/>
    <p:sldId id="671" r:id="rId65"/>
    <p:sldId id="672" r:id="rId66"/>
    <p:sldId id="673" r:id="rId67"/>
    <p:sldId id="674" r:id="rId68"/>
    <p:sldId id="675" r:id="rId69"/>
    <p:sldId id="654" r:id="rId70"/>
    <p:sldId id="655" r:id="rId71"/>
    <p:sldId id="481" r:id="rId72"/>
  </p:sldIdLst>
  <p:sldSz cx="12190413" cy="6859588"/>
  <p:notesSz cx="6858000" cy="9144000"/>
  <p:custDataLst>
    <p:tags r:id="rId74"/>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2017/7/28</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93257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06623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extLst>
      <p:ext uri="{BB962C8B-B14F-4D97-AF65-F5344CB8AC3E}">
        <p14:creationId xmlns:p14="http://schemas.microsoft.com/office/powerpoint/2010/main" val="306460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53</a:t>
            </a:fld>
            <a:endParaRPr lang="zh-CN" altLang="en-US" dirty="0"/>
          </a:p>
        </p:txBody>
      </p:sp>
    </p:spTree>
    <p:extLst>
      <p:ext uri="{BB962C8B-B14F-4D97-AF65-F5344CB8AC3E}">
        <p14:creationId xmlns:p14="http://schemas.microsoft.com/office/powerpoint/2010/main" val="360525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58</a:t>
            </a:fld>
            <a:endParaRPr lang="zh-CN" altLang="en-US" dirty="0"/>
          </a:p>
        </p:txBody>
      </p:sp>
    </p:spTree>
    <p:extLst>
      <p:ext uri="{BB962C8B-B14F-4D97-AF65-F5344CB8AC3E}">
        <p14:creationId xmlns:p14="http://schemas.microsoft.com/office/powerpoint/2010/main" val="296514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71</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2017/7/28</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281"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438CF947-4EA7-4F28-B25D-2407018290EE}" type="slidenum">
              <a:rPr lang="en-US" altLang="zh-CN"/>
              <a:pPr/>
              <a:t>‹#›</a:t>
            </a:fld>
            <a:endParaRPr lang="en-US" altLang="zh-CN"/>
          </a:p>
        </p:txBody>
      </p:sp>
    </p:spTree>
    <p:extLst>
      <p:ext uri="{BB962C8B-B14F-4D97-AF65-F5344CB8AC3E}">
        <p14:creationId xmlns:p14="http://schemas.microsoft.com/office/powerpoint/2010/main" val="249279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281" y="1981659"/>
            <a:ext cx="5079339" cy="4115753"/>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981659"/>
            <a:ext cx="5079339" cy="4115753"/>
          </a:xfrm>
          <a:prstGeom prst="rect">
            <a:avLst/>
          </a:prstGeo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7B413752-8EB2-4D10-AECB-BDB111D56B23}" type="slidenum">
              <a:rPr lang="en-US" altLang="zh-CN"/>
              <a:pPr/>
              <a:t>‹#›</a:t>
            </a:fld>
            <a:endParaRPr lang="en-US" altLang="zh-CN"/>
          </a:p>
        </p:txBody>
      </p:sp>
    </p:spTree>
    <p:extLst>
      <p:ext uri="{BB962C8B-B14F-4D97-AF65-F5344CB8AC3E}">
        <p14:creationId xmlns:p14="http://schemas.microsoft.com/office/powerpoint/2010/main" val="240636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281" y="609741"/>
            <a:ext cx="10361851" cy="548767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86C21227-B21B-4817-A99B-BAAF5118D827}" type="slidenum">
              <a:rPr lang="en-US" altLang="zh-CN"/>
              <a:pPr/>
              <a:t>‹#›</a:t>
            </a:fld>
            <a:endParaRPr lang="en-US" altLang="zh-CN"/>
          </a:p>
        </p:txBody>
      </p:sp>
    </p:spTree>
    <p:extLst>
      <p:ext uri="{BB962C8B-B14F-4D97-AF65-F5344CB8AC3E}">
        <p14:creationId xmlns:p14="http://schemas.microsoft.com/office/powerpoint/2010/main" val="101712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281"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6793" y="1981659"/>
            <a:ext cx="5079339" cy="1981659"/>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6793" y="4115753"/>
            <a:ext cx="5079339" cy="1981659"/>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A76D6183-0582-4750-885D-D0FA45484D42}" type="slidenum">
              <a:rPr lang="en-US" altLang="zh-CN"/>
              <a:pPr/>
              <a:t>‹#›</a:t>
            </a:fld>
            <a:endParaRPr lang="en-US" altLang="zh-CN"/>
          </a:p>
        </p:txBody>
      </p:sp>
    </p:spTree>
    <p:extLst>
      <p:ext uri="{BB962C8B-B14F-4D97-AF65-F5344CB8AC3E}">
        <p14:creationId xmlns:p14="http://schemas.microsoft.com/office/powerpoint/2010/main" val="288144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 id="2147483660" r:id="rId4"/>
    <p:sldLayoutId id="2147483662" r:id="rId5"/>
    <p:sldLayoutId id="2147483663" r:id="rId6"/>
    <p:sldLayoutId id="2147483664"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8.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3.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image" Target="../media/image9.png"/><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7.bin"/><Relationship Id="rId1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2.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4.emf"/></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png"/><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3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32.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33.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4.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22.v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0.wmf"/><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image" Target="../media/image37.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0.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41.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4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microsoft.com/office/2007/relationships/hdphoto" Target="../media/hdphoto2.wdp"/><Relationship Id="rId5" Type="http://schemas.openxmlformats.org/officeDocument/2006/relationships/image" Target="../media/image8.png"/><Relationship Id="rId4" Type="http://schemas.openxmlformats.org/officeDocument/2006/relationships/image" Target="../media/image11.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3758593" y="4081829"/>
            <a:ext cx="5032782" cy="692493"/>
          </a:xfrm>
          <a:prstGeom prst="rect">
            <a:avLst/>
          </a:prstGeom>
          <a:noFill/>
        </p:spPr>
        <p:txBody>
          <a:bodyPr wrap="non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a:solidFill>
                  <a:schemeClr val="tx1">
                    <a:lumMod val="65000"/>
                    <a:lumOff val="35000"/>
                  </a:schemeClr>
                </a:solidFill>
                <a:latin typeface="微软雅黑" pitchFamily="34" charset="-122"/>
                <a:ea typeface="微软雅黑" pitchFamily="34" charset="-122"/>
              </a:rPr>
              <a:t>2</a:t>
            </a:r>
            <a:r>
              <a:rPr lang="zh-CN" altLang="en-US" sz="3700" b="1" dirty="0" smtClean="0">
                <a:solidFill>
                  <a:schemeClr val="tx1">
                    <a:lumMod val="65000"/>
                    <a:lumOff val="35000"/>
                  </a:schemeClr>
                </a:solidFill>
                <a:latin typeface="微软雅黑" pitchFamily="34" charset="-122"/>
                <a:ea typeface="微软雅黑" pitchFamily="34" charset="-122"/>
              </a:rPr>
              <a:t>章 </a:t>
            </a:r>
            <a:r>
              <a:rPr lang="en-US" altLang="zh-CN" sz="3700" b="1" dirty="0" smtClean="0">
                <a:solidFill>
                  <a:schemeClr val="tx1">
                    <a:lumMod val="65000"/>
                    <a:lumOff val="35000"/>
                  </a:schemeClr>
                </a:solidFill>
                <a:latin typeface="微软雅黑" pitchFamily="34" charset="-122"/>
                <a:ea typeface="微软雅黑" pitchFamily="34" charset="-122"/>
              </a:rPr>
              <a:t>80X86</a:t>
            </a:r>
            <a:r>
              <a:rPr lang="zh-CN" altLang="en-US" sz="3700" b="1" dirty="0" smtClean="0">
                <a:solidFill>
                  <a:schemeClr val="tx1">
                    <a:lumMod val="65000"/>
                    <a:lumOff val="35000"/>
                  </a:schemeClr>
                </a:solidFill>
                <a:latin typeface="微软雅黑" pitchFamily="34" charset="-122"/>
                <a:ea typeface="微软雅黑" pitchFamily="34" charset="-122"/>
              </a:rPr>
              <a:t>微处理器</a:t>
            </a:r>
            <a:endParaRPr lang="zh-CN" altLang="en-US" sz="3700" b="1" dirty="0">
              <a:solidFill>
                <a:schemeClr val="tx1">
                  <a:lumMod val="65000"/>
                  <a:lumOff val="35000"/>
                </a:schemeClr>
              </a:solidFill>
              <a:latin typeface="微软雅黑" pitchFamily="34" charset="-122"/>
              <a:ea typeface="微软雅黑" pitchFamily="34" charset="-122"/>
            </a:endParaRP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483592" y="4250368"/>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5551026" y="5806677"/>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Grp="1" noChangeAspect="1"/>
          </p:cNvGraphicFramePr>
          <p:nvPr>
            <p:ph sz="half" idx="1"/>
          </p:nvPr>
        </p:nvGraphicFramePr>
        <p:xfrm>
          <a:off x="1979453" y="1371918"/>
          <a:ext cx="3658447" cy="3018537"/>
        </p:xfrm>
        <a:graphic>
          <a:graphicData uri="http://schemas.openxmlformats.org/presentationml/2006/ole">
            <mc:AlternateContent xmlns:mc="http://schemas.openxmlformats.org/markup-compatibility/2006">
              <mc:Choice xmlns:v="urn:schemas-microsoft-com:vml" Requires="v">
                <p:oleObj spid="_x0000_s18479" name="Visio" r:id="rId3" imgW="2495392" imgH="2535214" progId="Visio.Drawing.11">
                  <p:embed/>
                </p:oleObj>
              </mc:Choice>
              <mc:Fallback>
                <p:oleObj name="Visio" r:id="rId3" imgW="2495392" imgH="25352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453" y="1371918"/>
                        <a:ext cx="3658447" cy="3018537"/>
                      </a:xfrm>
                      <a:prstGeom prst="rect">
                        <a:avLst/>
                      </a:prstGeom>
                    </p:spPr>
                  </p:pic>
                </p:oleObj>
              </mc:Fallback>
            </mc:AlternateContent>
          </a:graphicData>
        </a:graphic>
      </p:graphicFrame>
      <p:graphicFrame>
        <p:nvGraphicFramePr>
          <p:cNvPr id="4099" name="Object 3"/>
          <p:cNvGraphicFramePr>
            <a:graphicFrameLocks noGrp="1" noChangeAspect="1"/>
          </p:cNvGraphicFramePr>
          <p:nvPr>
            <p:ph sz="half" idx="2"/>
          </p:nvPr>
        </p:nvGraphicFramePr>
        <p:xfrm>
          <a:off x="6247641" y="1219483"/>
          <a:ext cx="3887100" cy="3401212"/>
        </p:xfrm>
        <a:graphic>
          <a:graphicData uri="http://schemas.openxmlformats.org/presentationml/2006/ole">
            <mc:AlternateContent xmlns:mc="http://schemas.openxmlformats.org/markup-compatibility/2006">
              <mc:Choice xmlns:v="urn:schemas-microsoft-com:vml" Requires="v">
                <p:oleObj spid="_x0000_s18480" name="Visio" r:id="rId5" imgW="2572945" imgH="2546773" progId="Visio.Drawing.11">
                  <p:embed/>
                </p:oleObj>
              </mc:Choice>
              <mc:Fallback>
                <p:oleObj name="Visio" r:id="rId5" imgW="2572945" imgH="254677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7641" y="1219483"/>
                        <a:ext cx="3887100" cy="340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5"/>
          <p:cNvSpPr>
            <a:spLocks noChangeArrowheads="1"/>
          </p:cNvSpPr>
          <p:nvPr/>
        </p:nvSpPr>
        <p:spPr bwMode="auto">
          <a:xfrm>
            <a:off x="1522148" y="3103637"/>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5" name="Rectangle 6"/>
          <p:cNvSpPr>
            <a:spLocks noChangeArrowheads="1"/>
          </p:cNvSpPr>
          <p:nvPr/>
        </p:nvSpPr>
        <p:spPr bwMode="auto">
          <a:xfrm>
            <a:off x="1674583" y="258916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6" name="Rectangle 7"/>
          <p:cNvSpPr>
            <a:spLocks noChangeArrowheads="1"/>
          </p:cNvSpPr>
          <p:nvPr/>
        </p:nvSpPr>
        <p:spPr bwMode="auto">
          <a:xfrm>
            <a:off x="1522148" y="3108401"/>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7" name="Text Box 9"/>
          <p:cNvSpPr txBox="1">
            <a:spLocks noChangeArrowheads="1"/>
          </p:cNvSpPr>
          <p:nvPr/>
        </p:nvSpPr>
        <p:spPr bwMode="auto">
          <a:xfrm>
            <a:off x="1522148" y="4558768"/>
            <a:ext cx="9146117" cy="14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a:latin typeface="黑体" panose="02010609060101010101" pitchFamily="49" charset="-122"/>
                <a:ea typeface="黑体" panose="02010609060101010101" pitchFamily="49" charset="-122"/>
              </a:rPr>
              <a:t>区别：</a:t>
            </a:r>
          </a:p>
          <a:p>
            <a:pPr>
              <a:buFontTx/>
              <a:buChar char="•"/>
            </a:pPr>
            <a:r>
              <a:rPr kumimoji="0" lang="en-US" altLang="zh-CN" sz="2000">
                <a:latin typeface="黑体" panose="02010609060101010101" pitchFamily="49" charset="-122"/>
                <a:ea typeface="黑体" panose="02010609060101010101" pitchFamily="49" charset="-122"/>
              </a:rPr>
              <a:t>8088</a:t>
            </a:r>
            <a:r>
              <a:rPr kumimoji="0" lang="zh-CN" altLang="en-US" sz="2000">
                <a:latin typeface="黑体" panose="02010609060101010101" pitchFamily="49" charset="-122"/>
                <a:ea typeface="黑体" panose="02010609060101010101" pitchFamily="49" charset="-122"/>
              </a:rPr>
              <a:t>的外部数据总线</a:t>
            </a:r>
            <a:r>
              <a:rPr kumimoji="0" lang="en-US" altLang="zh-CN" sz="2000">
                <a:latin typeface="黑体" panose="02010609060101010101" pitchFamily="49" charset="-122"/>
                <a:ea typeface="黑体" panose="02010609060101010101" pitchFamily="49" charset="-122"/>
              </a:rPr>
              <a:t>8</a:t>
            </a:r>
            <a:r>
              <a:rPr kumimoji="0" lang="zh-CN" altLang="en-US" sz="2000">
                <a:latin typeface="黑体" panose="02010609060101010101" pitchFamily="49" charset="-122"/>
                <a:ea typeface="黑体" panose="02010609060101010101" pitchFamily="49" charset="-122"/>
              </a:rPr>
              <a:t>条，分时复用</a:t>
            </a:r>
            <a:r>
              <a:rPr kumimoji="0" lang="en-US" altLang="zh-CN" sz="2000">
                <a:latin typeface="黑体" panose="02010609060101010101" pitchFamily="49" charset="-122"/>
                <a:ea typeface="黑体" panose="02010609060101010101" pitchFamily="49" charset="-122"/>
              </a:rPr>
              <a:t>AD</a:t>
            </a:r>
            <a:r>
              <a:rPr kumimoji="0" lang="en-US" altLang="zh-CN" sz="2000" baseline="-25000">
                <a:latin typeface="黑体" panose="02010609060101010101" pitchFamily="49" charset="-122"/>
                <a:ea typeface="黑体" panose="02010609060101010101" pitchFamily="49" charset="-122"/>
              </a:rPr>
              <a:t>7</a:t>
            </a:r>
            <a:r>
              <a:rPr kumimoji="0" lang="en-US" altLang="zh-CN">
                <a:latin typeface="黑体" panose="02010609060101010101" pitchFamily="49" charset="-122"/>
                <a:ea typeface="黑体" panose="02010609060101010101" pitchFamily="49" charset="-122"/>
              </a:rPr>
              <a:t>~</a:t>
            </a:r>
            <a:r>
              <a:rPr kumimoji="0" lang="en-US" altLang="zh-CN" sz="2000">
                <a:latin typeface="黑体" panose="02010609060101010101" pitchFamily="49" charset="-122"/>
                <a:ea typeface="黑体" panose="02010609060101010101" pitchFamily="49" charset="-122"/>
              </a:rPr>
              <a:t>AD</a:t>
            </a:r>
            <a:r>
              <a:rPr kumimoji="0" lang="en-US" altLang="zh-CN" sz="2000" baseline="-25000">
                <a:latin typeface="黑体" panose="02010609060101010101" pitchFamily="49" charset="-122"/>
                <a:ea typeface="黑体" panose="02010609060101010101" pitchFamily="49" charset="-122"/>
              </a:rPr>
              <a:t>0</a:t>
            </a:r>
            <a:r>
              <a:rPr kumimoji="0" lang="zh-CN" altLang="en-US" sz="2000">
                <a:latin typeface="黑体" panose="02010609060101010101" pitchFamily="49" charset="-122"/>
                <a:ea typeface="黑体" panose="02010609060101010101" pitchFamily="49" charset="-122"/>
              </a:rPr>
              <a:t>， </a:t>
            </a:r>
            <a:r>
              <a:rPr kumimoji="0" lang="en-US" altLang="zh-CN" sz="2000">
                <a:latin typeface="黑体" panose="02010609060101010101" pitchFamily="49" charset="-122"/>
                <a:ea typeface="黑体" panose="02010609060101010101" pitchFamily="49" charset="-122"/>
              </a:rPr>
              <a:t>A</a:t>
            </a:r>
            <a:r>
              <a:rPr kumimoji="0" lang="en-US" altLang="zh-CN" sz="2000" baseline="-25000">
                <a:latin typeface="黑体" panose="02010609060101010101" pitchFamily="49" charset="-122"/>
                <a:ea typeface="黑体" panose="02010609060101010101" pitchFamily="49" charset="-122"/>
              </a:rPr>
              <a:t>15</a:t>
            </a:r>
            <a:r>
              <a:rPr kumimoji="0" lang="en-US" altLang="zh-CN">
                <a:latin typeface="黑体" panose="02010609060101010101" pitchFamily="49" charset="-122"/>
                <a:ea typeface="黑体" panose="02010609060101010101" pitchFamily="49" charset="-122"/>
              </a:rPr>
              <a:t>~</a:t>
            </a:r>
            <a:r>
              <a:rPr kumimoji="0" lang="en-US" altLang="zh-CN" sz="2000">
                <a:latin typeface="黑体" panose="02010609060101010101" pitchFamily="49" charset="-122"/>
                <a:ea typeface="黑体" panose="02010609060101010101" pitchFamily="49" charset="-122"/>
              </a:rPr>
              <a:t>A</a:t>
            </a:r>
            <a:r>
              <a:rPr kumimoji="0" lang="en-US" altLang="zh-CN" sz="2000" baseline="-25000">
                <a:latin typeface="黑体" panose="02010609060101010101" pitchFamily="49" charset="-122"/>
                <a:ea typeface="黑体" panose="02010609060101010101" pitchFamily="49" charset="-122"/>
              </a:rPr>
              <a:t>8</a:t>
            </a:r>
            <a:r>
              <a:rPr kumimoji="0" lang="zh-CN" altLang="en-US" sz="2000">
                <a:latin typeface="黑体" panose="02010609060101010101" pitchFamily="49" charset="-122"/>
                <a:ea typeface="黑体" panose="02010609060101010101" pitchFamily="49" charset="-122"/>
              </a:rPr>
              <a:t>专门用来传送地址</a:t>
            </a:r>
          </a:p>
          <a:p>
            <a:pPr>
              <a:buFontTx/>
              <a:buChar char="•"/>
            </a:pPr>
            <a:r>
              <a:rPr kumimoji="0" lang="zh-CN" altLang="en-US" sz="2000">
                <a:latin typeface="黑体" panose="02010609060101010101" pitchFamily="49" charset="-122"/>
                <a:ea typeface="黑体" panose="02010609060101010101" pitchFamily="49" charset="-122"/>
              </a:rPr>
              <a:t>第</a:t>
            </a:r>
            <a:r>
              <a:rPr kumimoji="0" lang="en-US" altLang="zh-CN" sz="2000">
                <a:latin typeface="黑体" panose="02010609060101010101" pitchFamily="49" charset="-122"/>
                <a:ea typeface="黑体" panose="02010609060101010101" pitchFamily="49" charset="-122"/>
              </a:rPr>
              <a:t>28</a:t>
            </a:r>
            <a:r>
              <a:rPr kumimoji="0" lang="zh-CN" altLang="en-US" sz="2000">
                <a:latin typeface="黑体" panose="02010609060101010101" pitchFamily="49" charset="-122"/>
                <a:ea typeface="黑体" panose="02010609060101010101" pitchFamily="49" charset="-122"/>
              </a:rPr>
              <a:t>号引脚在</a:t>
            </a:r>
            <a:r>
              <a:rPr kumimoji="0" lang="en-US" altLang="zh-CN" sz="2000">
                <a:latin typeface="黑体" panose="02010609060101010101" pitchFamily="49" charset="-122"/>
                <a:ea typeface="黑体" panose="02010609060101010101" pitchFamily="49" charset="-122"/>
              </a:rPr>
              <a:t>8086</a:t>
            </a:r>
            <a:r>
              <a:rPr kumimoji="0" lang="zh-CN" altLang="en-US" sz="2000">
                <a:latin typeface="黑体" panose="02010609060101010101" pitchFamily="49" charset="-122"/>
                <a:ea typeface="黑体" panose="02010609060101010101" pitchFamily="49" charset="-122"/>
              </a:rPr>
              <a:t>中是       ，在</a:t>
            </a:r>
            <a:r>
              <a:rPr kumimoji="0" lang="en-US" altLang="zh-CN" sz="2000">
                <a:latin typeface="黑体" panose="02010609060101010101" pitchFamily="49" charset="-122"/>
                <a:ea typeface="黑体" panose="02010609060101010101" pitchFamily="49" charset="-122"/>
              </a:rPr>
              <a:t>8088</a:t>
            </a:r>
            <a:r>
              <a:rPr kumimoji="0" lang="zh-CN" altLang="en-US" sz="2000">
                <a:latin typeface="黑体" panose="02010609060101010101" pitchFamily="49" charset="-122"/>
                <a:ea typeface="黑体" panose="02010609060101010101" pitchFamily="49" charset="-122"/>
              </a:rPr>
              <a:t>中改为        ，定义相反。</a:t>
            </a:r>
          </a:p>
          <a:p>
            <a:pPr>
              <a:buFontTx/>
              <a:buChar char="•"/>
            </a:pPr>
            <a:r>
              <a:rPr kumimoji="0" lang="zh-CN" altLang="en-US" sz="2000">
                <a:latin typeface="黑体" panose="02010609060101010101" pitchFamily="49" charset="-122"/>
                <a:ea typeface="黑体" panose="02010609060101010101" pitchFamily="49" charset="-122"/>
              </a:rPr>
              <a:t>第</a:t>
            </a:r>
            <a:r>
              <a:rPr kumimoji="0" lang="en-US" altLang="zh-CN" sz="2000">
                <a:latin typeface="黑体" panose="02010609060101010101" pitchFamily="49" charset="-122"/>
                <a:ea typeface="黑体" panose="02010609060101010101" pitchFamily="49" charset="-122"/>
              </a:rPr>
              <a:t>34</a:t>
            </a:r>
            <a:r>
              <a:rPr kumimoji="0" lang="zh-CN" altLang="en-US" sz="2000">
                <a:latin typeface="黑体" panose="02010609060101010101" pitchFamily="49" charset="-122"/>
                <a:ea typeface="黑体" panose="02010609060101010101" pitchFamily="49" charset="-122"/>
              </a:rPr>
              <a:t>号引脚在</a:t>
            </a:r>
            <a:r>
              <a:rPr kumimoji="0" lang="en-US" altLang="zh-CN" sz="2000">
                <a:latin typeface="黑体" panose="02010609060101010101" pitchFamily="49" charset="-122"/>
                <a:ea typeface="黑体" panose="02010609060101010101" pitchFamily="49" charset="-122"/>
              </a:rPr>
              <a:t>8086</a:t>
            </a:r>
            <a:r>
              <a:rPr kumimoji="0" lang="zh-CN" altLang="en-US" sz="2000">
                <a:latin typeface="黑体" panose="02010609060101010101" pitchFamily="49" charset="-122"/>
                <a:ea typeface="黑体" panose="02010609060101010101" pitchFamily="49" charset="-122"/>
              </a:rPr>
              <a:t>中是       ，在</a:t>
            </a:r>
            <a:r>
              <a:rPr kumimoji="0" lang="en-US" altLang="zh-CN" sz="2000">
                <a:latin typeface="黑体" panose="02010609060101010101" pitchFamily="49" charset="-122"/>
                <a:ea typeface="黑体" panose="02010609060101010101" pitchFamily="49" charset="-122"/>
              </a:rPr>
              <a:t>8088</a:t>
            </a:r>
            <a:r>
              <a:rPr kumimoji="0" lang="zh-CN" altLang="en-US" sz="2000">
                <a:latin typeface="黑体" panose="02010609060101010101" pitchFamily="49" charset="-122"/>
                <a:ea typeface="黑体" panose="02010609060101010101" pitchFamily="49" charset="-122"/>
              </a:rPr>
              <a:t>中改为</a:t>
            </a:r>
            <a:r>
              <a:rPr kumimoji="0" lang="en-US" altLang="zh-CN" sz="2000">
                <a:latin typeface="黑体" panose="02010609060101010101" pitchFamily="49" charset="-122"/>
                <a:ea typeface="黑体" panose="02010609060101010101" pitchFamily="49" charset="-122"/>
              </a:rPr>
              <a:t>SS</a:t>
            </a:r>
            <a:r>
              <a:rPr kumimoji="0" lang="en-US" altLang="zh-CN" sz="2000" baseline="-25000">
                <a:latin typeface="黑体" panose="02010609060101010101" pitchFamily="49" charset="-122"/>
                <a:ea typeface="黑体" panose="02010609060101010101" pitchFamily="49" charset="-122"/>
              </a:rPr>
              <a:t>0</a:t>
            </a:r>
            <a:r>
              <a:rPr kumimoji="0" lang="en-US" altLang="zh-CN">
                <a:latin typeface="黑体" panose="02010609060101010101" pitchFamily="49" charset="-122"/>
                <a:ea typeface="黑体" panose="02010609060101010101" pitchFamily="49" charset="-122"/>
              </a:rPr>
              <a:t> </a:t>
            </a:r>
          </a:p>
        </p:txBody>
      </p:sp>
      <p:graphicFrame>
        <p:nvGraphicFramePr>
          <p:cNvPr id="4100" name="Object 4"/>
          <p:cNvGraphicFramePr>
            <a:graphicFrameLocks noChangeAspect="1"/>
          </p:cNvGraphicFramePr>
          <p:nvPr/>
        </p:nvGraphicFramePr>
        <p:xfrm>
          <a:off x="4647071" y="5259018"/>
          <a:ext cx="522409" cy="335041"/>
        </p:xfrm>
        <a:graphic>
          <a:graphicData uri="http://schemas.openxmlformats.org/presentationml/2006/ole">
            <mc:AlternateContent xmlns:mc="http://schemas.openxmlformats.org/markup-compatibility/2006">
              <mc:Choice xmlns:v="urn:schemas-microsoft-com:vml" Requires="v">
                <p:oleObj spid="_x0000_s18481" name="公式" r:id="rId7" imgW="342751" imgH="190417" progId="Equation.3">
                  <p:embed/>
                </p:oleObj>
              </mc:Choice>
              <mc:Fallback>
                <p:oleObj name="公式" r:id="rId7" imgW="342751"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7071" y="5259018"/>
                        <a:ext cx="522409" cy="335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7390906" y="5301890"/>
          <a:ext cx="897146" cy="292168"/>
        </p:xfrm>
        <a:graphic>
          <a:graphicData uri="http://schemas.openxmlformats.org/presentationml/2006/ole">
            <mc:AlternateContent xmlns:mc="http://schemas.openxmlformats.org/markup-compatibility/2006">
              <mc:Choice xmlns:v="urn:schemas-microsoft-com:vml" Requires="v">
                <p:oleObj spid="_x0000_s18482" name="Equation" r:id="rId9" imgW="457200" imgH="215640" progId="">
                  <p:embed/>
                </p:oleObj>
              </mc:Choice>
              <mc:Fallback>
                <p:oleObj name="Equation" r:id="rId9" imgW="457200" imgH="2156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0906" y="5301890"/>
                        <a:ext cx="897146" cy="29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4647071" y="5640106"/>
          <a:ext cx="522409" cy="384264"/>
        </p:xfrm>
        <a:graphic>
          <a:graphicData uri="http://schemas.openxmlformats.org/presentationml/2006/ole">
            <mc:AlternateContent xmlns:mc="http://schemas.openxmlformats.org/markup-compatibility/2006">
              <mc:Choice xmlns:v="urn:schemas-microsoft-com:vml" Requires="v">
                <p:oleObj spid="_x0000_s18483" name="公式" r:id="rId11" imgW="279158" imgH="177646" progId="Equation.3">
                  <p:embed/>
                </p:oleObj>
              </mc:Choice>
              <mc:Fallback>
                <p:oleObj name="公式" r:id="rId11" imgW="279158"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071" y="5640106"/>
                        <a:ext cx="522409" cy="384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3"/>
          <p:cNvSpPr txBox="1"/>
          <p:nvPr/>
        </p:nvSpPr>
        <p:spPr>
          <a:xfrm>
            <a:off x="2471153" y="439873"/>
            <a:ext cx="4387951"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8086/8088 </a:t>
            </a:r>
            <a:r>
              <a:rPr lang="zh-CN" altLang="en-US" sz="2700" b="1" dirty="0" smtClean="0">
                <a:solidFill>
                  <a:schemeClr val="tx1">
                    <a:lumMod val="65000"/>
                    <a:lumOff val="35000"/>
                  </a:schemeClr>
                </a:solidFill>
                <a:latin typeface="微软雅黑"/>
                <a:ea typeface="微软雅黑"/>
              </a:rPr>
              <a:t>引脚信号及功能</a:t>
            </a:r>
            <a:endParaRPr lang="zh-CN" altLang="en-US" sz="2700" b="1" dirty="0">
              <a:solidFill>
                <a:schemeClr val="tx1">
                  <a:lumMod val="65000"/>
                  <a:lumOff val="35000"/>
                </a:schemeClr>
              </a:solidFill>
              <a:latin typeface="微软雅黑"/>
              <a:ea typeface="微软雅黑"/>
            </a:endParaRPr>
          </a:p>
        </p:txBody>
      </p:sp>
      <p:grpSp>
        <p:nvGrpSpPr>
          <p:cNvPr id="14" name="组合 13"/>
          <p:cNvGrpSpPr/>
          <p:nvPr/>
        </p:nvGrpSpPr>
        <p:grpSpPr>
          <a:xfrm>
            <a:off x="1524011" y="333450"/>
            <a:ext cx="762000" cy="618973"/>
            <a:chOff x="371883" y="333450"/>
            <a:chExt cx="762000" cy="618973"/>
          </a:xfrm>
        </p:grpSpPr>
        <p:pic>
          <p:nvPicPr>
            <p:cNvPr id="15" name="Picture 3" descr="C:\Users\Administrator\Desktop\微立体创业计划\005.png"/>
            <p:cNvPicPr>
              <a:picLocks noChangeAspect="1" noChangeArrowheads="1"/>
            </p:cNvPicPr>
            <p:nvPr/>
          </p:nvPicPr>
          <p:blipFill>
            <a:blip r:embed="rId13" cstate="print">
              <a:duotone>
                <a:schemeClr val="bg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107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1750800" y="762177"/>
            <a:ext cx="8536376" cy="5259017"/>
          </a:xfrm>
        </p:spPr>
        <p:txBody>
          <a:bodyPr/>
          <a:lstStyle/>
          <a:p>
            <a:pPr eaLnBrk="1" hangingPunct="1">
              <a:lnSpc>
                <a:spcPct val="90000"/>
              </a:lnSpc>
              <a:buFontTx/>
              <a:buNone/>
            </a:pPr>
            <a:r>
              <a:rPr lang="zh-CN" altLang="en-US" sz="2400">
                <a:latin typeface="黑体" panose="02010609060101010101" pitchFamily="49" charset="-122"/>
                <a:ea typeface="黑体" panose="02010609060101010101" pitchFamily="49" charset="-122"/>
              </a:rPr>
              <a:t>各引脚信号：</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① </a:t>
            </a:r>
            <a:r>
              <a:rPr lang="en-US" altLang="zh-CN" sz="2400">
                <a:latin typeface="黑体" panose="02010609060101010101" pitchFamily="49" charset="-122"/>
                <a:ea typeface="黑体" panose="02010609060101010101" pitchFamily="49" charset="-122"/>
              </a:rPr>
              <a:t>GND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V</a:t>
            </a:r>
            <a:r>
              <a:rPr lang="zh-CN" altLang="en-US" sz="2400">
                <a:latin typeface="黑体" panose="02010609060101010101" pitchFamily="49" charset="-122"/>
                <a:ea typeface="黑体" panose="02010609060101010101" pitchFamily="49" charset="-122"/>
              </a:rPr>
              <a:t>ＣＣ	地和电源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② </a:t>
            </a:r>
            <a:r>
              <a:rPr lang="en-US" altLang="zh-CN" sz="2400">
                <a:latin typeface="黑体" panose="02010609060101010101" pitchFamily="49" charset="-122"/>
                <a:ea typeface="黑体" panose="02010609060101010101" pitchFamily="49" charset="-122"/>
              </a:rPr>
              <a:t>AD</a:t>
            </a:r>
            <a:r>
              <a:rPr lang="en-US" altLang="zh-CN" sz="2400" baseline="-25000">
                <a:latin typeface="黑体" panose="02010609060101010101" pitchFamily="49" charset="-122"/>
                <a:ea typeface="黑体" panose="02010609060101010101" pitchFamily="49" charset="-122"/>
              </a:rPr>
              <a:t>15</a:t>
            </a:r>
            <a:r>
              <a:rPr lang="en-US" altLang="zh-CN" sz="2400">
                <a:latin typeface="黑体" panose="02010609060101010101" pitchFamily="49" charset="-122"/>
                <a:ea typeface="黑体" panose="02010609060101010101" pitchFamily="49" charset="-122"/>
              </a:rPr>
              <a:t>~AD</a:t>
            </a:r>
            <a:r>
              <a:rPr lang="en-US" altLang="zh-CN" sz="2400" baseline="-25000">
                <a:latin typeface="黑体" panose="02010609060101010101" pitchFamily="49" charset="-122"/>
                <a:ea typeface="黑体" panose="02010609060101010101" pitchFamily="49" charset="-122"/>
              </a:rPr>
              <a:t>0</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地址</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数据复用</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③ </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19</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6</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16</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3</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地址</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状态复用</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④ </a:t>
            </a:r>
            <a:r>
              <a:rPr lang="en-US" altLang="zh-CN" sz="2400">
                <a:latin typeface="黑体" panose="02010609060101010101" pitchFamily="49" charset="-122"/>
                <a:ea typeface="黑体" panose="02010609060101010101" pitchFamily="49" charset="-122"/>
              </a:rPr>
              <a:t>BHE</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7</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高</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位数据总线允许</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状态复用</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⑤ </a:t>
            </a:r>
            <a:r>
              <a:rPr lang="en-US" altLang="zh-CN" sz="2400">
                <a:latin typeface="黑体" panose="02010609060101010101" pitchFamily="49" charset="-122"/>
                <a:ea typeface="黑体" panose="02010609060101010101" pitchFamily="49" charset="-122"/>
              </a:rPr>
              <a:t>NMI		</a:t>
            </a:r>
            <a:r>
              <a:rPr lang="zh-CN" altLang="en-US" sz="2400">
                <a:latin typeface="黑体" panose="02010609060101010101" pitchFamily="49" charset="-122"/>
                <a:ea typeface="黑体" panose="02010609060101010101" pitchFamily="49" charset="-122"/>
              </a:rPr>
              <a:t>非屏蔽中断输入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⑥ </a:t>
            </a:r>
            <a:r>
              <a:rPr lang="en-US" altLang="zh-CN" sz="2400">
                <a:latin typeface="黑体" panose="02010609060101010101" pitchFamily="49" charset="-122"/>
                <a:ea typeface="黑体" panose="02010609060101010101" pitchFamily="49" charset="-122"/>
              </a:rPr>
              <a:t>INTR		</a:t>
            </a:r>
            <a:r>
              <a:rPr lang="zh-CN" altLang="en-US" sz="2400">
                <a:latin typeface="黑体" panose="02010609060101010101" pitchFamily="49" charset="-122"/>
                <a:ea typeface="黑体" panose="02010609060101010101" pitchFamily="49" charset="-122"/>
              </a:rPr>
              <a:t>可屏蔽中断请求信号输入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⑦ </a:t>
            </a:r>
            <a:r>
              <a:rPr lang="en-US" altLang="zh-CN" sz="2400">
                <a:latin typeface="黑体" panose="02010609060101010101" pitchFamily="49" charset="-122"/>
                <a:ea typeface="黑体" panose="02010609060101010101" pitchFamily="49" charset="-122"/>
              </a:rPr>
              <a:t>RD</a:t>
            </a:r>
            <a:r>
              <a:rPr lang="zh-CN" altLang="en-US" sz="2400">
                <a:latin typeface="黑体" panose="02010609060101010101" pitchFamily="49" charset="-122"/>
                <a:ea typeface="黑体" panose="02010609060101010101" pitchFamily="49" charset="-122"/>
              </a:rPr>
              <a:t>＃		读信号输出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⑧ </a:t>
            </a:r>
            <a:r>
              <a:rPr lang="en-US" altLang="zh-CN" sz="2400">
                <a:latin typeface="黑体" panose="02010609060101010101" pitchFamily="49" charset="-122"/>
                <a:ea typeface="黑体" panose="02010609060101010101" pitchFamily="49" charset="-122"/>
              </a:rPr>
              <a:t>CLK		</a:t>
            </a:r>
            <a:r>
              <a:rPr lang="zh-CN" altLang="en-US" sz="2400">
                <a:latin typeface="黑体" panose="02010609060101010101" pitchFamily="49" charset="-122"/>
                <a:ea typeface="黑体" panose="02010609060101010101" pitchFamily="49" charset="-122"/>
              </a:rPr>
              <a:t>时钟输入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⑨ </a:t>
            </a:r>
            <a:r>
              <a:rPr lang="en-US" altLang="zh-CN" sz="2400">
                <a:latin typeface="黑体" panose="02010609060101010101" pitchFamily="49" charset="-122"/>
                <a:ea typeface="黑体" panose="02010609060101010101" pitchFamily="49" charset="-122"/>
              </a:rPr>
              <a:t>RESET		</a:t>
            </a:r>
            <a:r>
              <a:rPr lang="zh-CN" altLang="en-US" sz="2400">
                <a:latin typeface="黑体" panose="02010609060101010101" pitchFamily="49" charset="-122"/>
                <a:ea typeface="黑体" panose="02010609060101010101" pitchFamily="49" charset="-122"/>
              </a:rPr>
              <a:t>复位信号输入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⑩ </a:t>
            </a:r>
            <a:r>
              <a:rPr lang="en-US" altLang="zh-CN" sz="2400">
                <a:latin typeface="黑体" panose="02010609060101010101" pitchFamily="49" charset="-122"/>
                <a:ea typeface="黑体" panose="02010609060101010101" pitchFamily="49" charset="-122"/>
              </a:rPr>
              <a:t>READY 	“</a:t>
            </a:r>
            <a:r>
              <a:rPr lang="zh-CN" altLang="en-US" sz="2400">
                <a:latin typeface="黑体" panose="02010609060101010101" pitchFamily="49" charset="-122"/>
                <a:ea typeface="黑体" panose="02010609060101010101" pitchFamily="49" charset="-122"/>
              </a:rPr>
              <a:t>准备好”信号输入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⑾ </a:t>
            </a:r>
            <a:r>
              <a:rPr lang="en-US" altLang="zh-CN" sz="2400">
                <a:latin typeface="黑体" panose="02010609060101010101" pitchFamily="49" charset="-122"/>
                <a:ea typeface="黑体" panose="02010609060101010101" pitchFamily="49" charset="-122"/>
              </a:rPr>
              <a:t>TEST</a:t>
            </a:r>
            <a:r>
              <a:rPr lang="zh-CN" altLang="en-US" sz="2400">
                <a:latin typeface="黑体" panose="02010609060101010101" pitchFamily="49" charset="-122"/>
                <a:ea typeface="黑体" panose="02010609060101010101" pitchFamily="49" charset="-122"/>
              </a:rPr>
              <a:t>＃	测试信号输入 </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⑿ </a:t>
            </a:r>
            <a:r>
              <a:rPr lang="en-US" altLang="zh-CN" sz="2400">
                <a:latin typeface="黑体" panose="02010609060101010101" pitchFamily="49" charset="-122"/>
                <a:ea typeface="黑体" panose="02010609060101010101" pitchFamily="49" charset="-122"/>
              </a:rPr>
              <a:t>MN/MX</a:t>
            </a:r>
            <a:r>
              <a:rPr lang="zh-CN" altLang="en-US" sz="2400">
                <a:latin typeface="黑体" panose="02010609060101010101" pitchFamily="49" charset="-122"/>
                <a:ea typeface="黑体" panose="02010609060101010101" pitchFamily="49" charset="-122"/>
              </a:rPr>
              <a:t>＃	最小和最大模式控制输入 </a:t>
            </a:r>
          </a:p>
        </p:txBody>
      </p:sp>
    </p:spTree>
    <p:extLst>
      <p:ext uri="{BB962C8B-B14F-4D97-AF65-F5344CB8AC3E}">
        <p14:creationId xmlns:p14="http://schemas.microsoft.com/office/powerpoint/2010/main" val="1829190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8107" y="609741"/>
            <a:ext cx="7774199" cy="685959"/>
          </a:xfrm>
        </p:spPr>
        <p:txBody>
          <a:bodyPr/>
          <a:lstStyle/>
          <a:p>
            <a:pPr eaLnBrk="1" hangingPunct="1"/>
            <a:r>
              <a:rPr lang="zh-CN" altLang="en-US" sz="3201" b="1">
                <a:latin typeface="黑体" panose="02010609060101010101" pitchFamily="49" charset="-122"/>
                <a:ea typeface="黑体" panose="02010609060101010101" pitchFamily="49" charset="-122"/>
              </a:rPr>
              <a:t>最小模式下的引脚</a:t>
            </a:r>
          </a:p>
        </p:txBody>
      </p:sp>
      <p:sp>
        <p:nvSpPr>
          <p:cNvPr id="37891" name="Rectangle 3"/>
          <p:cNvSpPr>
            <a:spLocks noGrp="1" noChangeArrowheads="1"/>
          </p:cNvSpPr>
          <p:nvPr>
            <p:ph type="body" idx="1"/>
          </p:nvPr>
        </p:nvSpPr>
        <p:spPr>
          <a:xfrm>
            <a:off x="2131889" y="1295700"/>
            <a:ext cx="7850417" cy="4649276"/>
          </a:xfrm>
        </p:spPr>
        <p:txBody>
          <a:bodyPr/>
          <a:lstStyle/>
          <a:p>
            <a:pPr eaLnBrk="1" hangingPunct="1">
              <a:lnSpc>
                <a:spcPct val="115000"/>
              </a:lnSpc>
              <a:buFontTx/>
              <a:buNone/>
            </a:pPr>
            <a:r>
              <a:rPr lang="zh-CN" altLang="en-US" sz="2400">
                <a:latin typeface="黑体" panose="02010609060101010101" pitchFamily="49" charset="-122"/>
                <a:ea typeface="黑体" panose="02010609060101010101" pitchFamily="49" charset="-122"/>
              </a:rPr>
              <a:t>引脚信号：</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① </a:t>
            </a:r>
            <a:r>
              <a:rPr lang="en-US" altLang="zh-CN" sz="2400">
                <a:latin typeface="黑体" panose="02010609060101010101" pitchFamily="49" charset="-122"/>
                <a:ea typeface="黑体" panose="02010609060101010101" pitchFamily="49" charset="-122"/>
              </a:rPr>
              <a:t>INTA</a:t>
            </a:r>
            <a:r>
              <a:rPr lang="zh-CN" altLang="en-US" sz="2400">
                <a:latin typeface="黑体" panose="02010609060101010101" pitchFamily="49" charset="-122"/>
                <a:ea typeface="黑体" panose="02010609060101010101" pitchFamily="49" charset="-122"/>
              </a:rPr>
              <a:t>＃	中断响应信号输出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② </a:t>
            </a:r>
            <a:r>
              <a:rPr lang="en-US" altLang="zh-CN" sz="2400">
                <a:latin typeface="黑体" panose="02010609060101010101" pitchFamily="49" charset="-122"/>
                <a:ea typeface="黑体" panose="02010609060101010101" pitchFamily="49" charset="-122"/>
              </a:rPr>
              <a:t>ALE		</a:t>
            </a:r>
            <a:r>
              <a:rPr lang="zh-CN" altLang="en-US" sz="2400">
                <a:latin typeface="黑体" panose="02010609060101010101" pitchFamily="49" charset="-122"/>
                <a:ea typeface="黑体" panose="02010609060101010101" pitchFamily="49" charset="-122"/>
              </a:rPr>
              <a:t>地址锁存允许信号输出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③ </a:t>
            </a:r>
            <a:r>
              <a:rPr lang="en-US" altLang="zh-CN" sz="2400">
                <a:latin typeface="黑体" panose="02010609060101010101" pitchFamily="49" charset="-122"/>
                <a:ea typeface="黑体" panose="02010609060101010101" pitchFamily="49" charset="-122"/>
              </a:rPr>
              <a:t>DEN</a:t>
            </a:r>
            <a:r>
              <a:rPr lang="zh-CN" altLang="en-US" sz="2400">
                <a:latin typeface="黑体" panose="02010609060101010101" pitchFamily="49" charset="-122"/>
                <a:ea typeface="黑体" panose="02010609060101010101" pitchFamily="49" charset="-122"/>
              </a:rPr>
              <a:t>＃		数据允许信号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④ </a:t>
            </a:r>
            <a:r>
              <a:rPr lang="en-US" altLang="zh-CN" sz="2400">
                <a:latin typeface="黑体" panose="02010609060101010101" pitchFamily="49" charset="-122"/>
                <a:ea typeface="黑体" panose="02010609060101010101" pitchFamily="49" charset="-122"/>
              </a:rPr>
              <a:t>DT/R</a:t>
            </a:r>
            <a:r>
              <a:rPr lang="zh-CN" altLang="en-US" sz="2400">
                <a:latin typeface="黑体" panose="02010609060101010101" pitchFamily="49" charset="-122"/>
                <a:ea typeface="黑体" panose="02010609060101010101" pitchFamily="49" charset="-122"/>
              </a:rPr>
              <a:t>＃	数据收发信号输出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⑤ </a:t>
            </a:r>
            <a:r>
              <a:rPr lang="en-US" altLang="zh-CN" sz="2400">
                <a:latin typeface="黑体" panose="02010609060101010101" pitchFamily="49" charset="-122"/>
                <a:ea typeface="黑体" panose="02010609060101010101" pitchFamily="49" charset="-122"/>
              </a:rPr>
              <a:t>M/IO</a:t>
            </a:r>
            <a:r>
              <a:rPr lang="zh-CN" altLang="en-US" sz="2400">
                <a:latin typeface="黑体" panose="02010609060101010101" pitchFamily="49" charset="-122"/>
                <a:ea typeface="黑体" panose="02010609060101010101" pitchFamily="49" charset="-122"/>
              </a:rPr>
              <a:t>＃		存储器</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输入输出控制信号输出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⑥ </a:t>
            </a:r>
            <a:r>
              <a:rPr lang="en-US" altLang="zh-CN" sz="2400">
                <a:latin typeface="黑体" panose="02010609060101010101" pitchFamily="49" charset="-122"/>
                <a:ea typeface="黑体" panose="02010609060101010101" pitchFamily="49" charset="-122"/>
              </a:rPr>
              <a:t>WR</a:t>
            </a:r>
            <a:r>
              <a:rPr lang="zh-CN" altLang="en-US" sz="2400">
                <a:latin typeface="黑体" panose="02010609060101010101" pitchFamily="49" charset="-122"/>
                <a:ea typeface="黑体" panose="02010609060101010101" pitchFamily="49" charset="-122"/>
              </a:rPr>
              <a:t>＃		写信号输出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⑦ </a:t>
            </a:r>
            <a:r>
              <a:rPr lang="en-US" altLang="zh-CN" sz="2400">
                <a:latin typeface="黑体" panose="02010609060101010101" pitchFamily="49" charset="-122"/>
                <a:ea typeface="黑体" panose="02010609060101010101" pitchFamily="49" charset="-122"/>
              </a:rPr>
              <a:t>HOLD		</a:t>
            </a:r>
            <a:r>
              <a:rPr lang="zh-CN" altLang="en-US" sz="2400">
                <a:latin typeface="黑体" panose="02010609060101010101" pitchFamily="49" charset="-122"/>
                <a:ea typeface="黑体" panose="02010609060101010101" pitchFamily="49" charset="-122"/>
              </a:rPr>
              <a:t>总线保持请求信号输入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⑧ </a:t>
            </a:r>
            <a:r>
              <a:rPr lang="en-US" altLang="zh-CN" sz="2400">
                <a:latin typeface="黑体" panose="02010609060101010101" pitchFamily="49" charset="-122"/>
                <a:ea typeface="黑体" panose="02010609060101010101" pitchFamily="49" charset="-122"/>
              </a:rPr>
              <a:t>HLDA		</a:t>
            </a:r>
            <a:r>
              <a:rPr lang="zh-CN" altLang="en-US" sz="2400">
                <a:latin typeface="黑体" panose="02010609060101010101" pitchFamily="49" charset="-122"/>
                <a:ea typeface="黑体" panose="02010609060101010101" pitchFamily="49" charset="-122"/>
              </a:rPr>
              <a:t>总线保持响应信号输出</a:t>
            </a:r>
          </a:p>
        </p:txBody>
      </p:sp>
    </p:spTree>
    <p:extLst>
      <p:ext uri="{BB962C8B-B14F-4D97-AF65-F5344CB8AC3E}">
        <p14:creationId xmlns:p14="http://schemas.microsoft.com/office/powerpoint/2010/main" val="270021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055671" y="1067047"/>
            <a:ext cx="7774199" cy="762176"/>
          </a:xfrm>
        </p:spPr>
        <p:txBody>
          <a:bodyPr/>
          <a:lstStyle/>
          <a:p>
            <a:pPr eaLnBrk="1" hangingPunct="1"/>
            <a:r>
              <a:rPr lang="zh-CN" altLang="en-US" sz="3201" b="1">
                <a:latin typeface="黑体" panose="02010609060101010101" pitchFamily="49" charset="-122"/>
                <a:ea typeface="黑体" panose="02010609060101010101" pitchFamily="49" charset="-122"/>
              </a:rPr>
              <a:t>最大模式下的引脚</a:t>
            </a:r>
          </a:p>
        </p:txBody>
      </p:sp>
      <p:sp>
        <p:nvSpPr>
          <p:cNvPr id="38915" name="Rectangle 3"/>
          <p:cNvSpPr>
            <a:spLocks noGrp="1" noChangeArrowheads="1"/>
          </p:cNvSpPr>
          <p:nvPr>
            <p:ph type="body" idx="1"/>
          </p:nvPr>
        </p:nvSpPr>
        <p:spPr>
          <a:xfrm>
            <a:off x="2055671" y="1905441"/>
            <a:ext cx="7774199" cy="3201141"/>
          </a:xfrm>
        </p:spPr>
        <p:txBody>
          <a:bodyPr/>
          <a:lstStyle/>
          <a:p>
            <a:pPr eaLnBrk="1" hangingPunct="1">
              <a:lnSpc>
                <a:spcPct val="115000"/>
              </a:lnSpc>
              <a:buFontTx/>
              <a:buNone/>
            </a:pPr>
            <a:r>
              <a:rPr lang="zh-CN" altLang="en-US" sz="2400">
                <a:latin typeface="黑体" panose="02010609060101010101" pitchFamily="49" charset="-122"/>
                <a:ea typeface="黑体" panose="02010609060101010101" pitchFamily="49" charset="-122"/>
              </a:rPr>
              <a:t>引脚信号：</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① </a:t>
            </a:r>
            <a:r>
              <a:rPr lang="en-US" altLang="zh-CN" sz="2400">
                <a:latin typeface="黑体" panose="02010609060101010101" pitchFamily="49" charset="-122"/>
                <a:ea typeface="黑体" panose="02010609060101010101" pitchFamily="49" charset="-122"/>
              </a:rPr>
              <a:t>QS1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QS0		</a:t>
            </a:r>
            <a:r>
              <a:rPr lang="zh-CN" altLang="en-US" sz="2400">
                <a:latin typeface="黑体" panose="02010609060101010101" pitchFamily="49" charset="-122"/>
                <a:ea typeface="黑体" panose="02010609060101010101" pitchFamily="49" charset="-122"/>
              </a:rPr>
              <a:t>指令队列状态信号输出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② </a:t>
            </a:r>
            <a:r>
              <a:rPr lang="en-US" altLang="zh-CN" sz="2400">
                <a:latin typeface="黑体" panose="02010609060101010101" pitchFamily="49" charset="-122"/>
                <a:ea typeface="黑体" panose="02010609060101010101" pitchFamily="49" charset="-122"/>
              </a:rPr>
              <a:t>S2#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S0#	</a:t>
            </a:r>
            <a:r>
              <a:rPr lang="zh-CN" altLang="en-US" sz="2400">
                <a:latin typeface="黑体" panose="02010609060101010101" pitchFamily="49" charset="-122"/>
                <a:ea typeface="黑体" panose="02010609060101010101" pitchFamily="49" charset="-122"/>
              </a:rPr>
              <a:t>总线周期状态信号输出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③ </a:t>
            </a:r>
            <a:r>
              <a:rPr lang="en-US" altLang="zh-CN" sz="2400">
                <a:latin typeface="黑体" panose="02010609060101010101" pitchFamily="49" charset="-122"/>
                <a:ea typeface="黑体" panose="02010609060101010101" pitchFamily="49" charset="-122"/>
              </a:rPr>
              <a:t>LOCK#(lock)		</a:t>
            </a:r>
            <a:r>
              <a:rPr lang="zh-CN" altLang="en-US" sz="2400">
                <a:latin typeface="黑体" panose="02010609060101010101" pitchFamily="49" charset="-122"/>
                <a:ea typeface="黑体" panose="02010609060101010101" pitchFamily="49" charset="-122"/>
              </a:rPr>
              <a:t>总线封锁信号输出 </a:t>
            </a:r>
          </a:p>
          <a:p>
            <a:pPr eaLnBrk="1" hangingPunct="1">
              <a:lnSpc>
                <a:spcPct val="115000"/>
              </a:lnSpc>
              <a:buFontTx/>
              <a:buNone/>
            </a:pPr>
            <a:r>
              <a:rPr lang="zh-CN" altLang="en-US" sz="2400">
                <a:latin typeface="黑体" panose="02010609060101010101" pitchFamily="49" charset="-122"/>
                <a:ea typeface="黑体" panose="02010609060101010101" pitchFamily="49" charset="-122"/>
              </a:rPr>
              <a:t>④ </a:t>
            </a:r>
            <a:r>
              <a:rPr lang="en-US" altLang="zh-CN" sz="2400">
                <a:latin typeface="黑体" panose="02010609060101010101" pitchFamily="49" charset="-122"/>
                <a:ea typeface="黑体" panose="02010609060101010101" pitchFamily="49" charset="-122"/>
              </a:rPr>
              <a:t>RQ#/GT1#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RQ#/GT0#	</a:t>
            </a:r>
            <a:r>
              <a:rPr lang="zh-CN" altLang="en-US" sz="2400">
                <a:latin typeface="黑体" panose="02010609060101010101" pitchFamily="49" charset="-122"/>
                <a:ea typeface="黑体" panose="02010609060101010101" pitchFamily="49" charset="-122"/>
              </a:rPr>
              <a:t>总线请求信号输入、总线授权信号输出 </a:t>
            </a:r>
          </a:p>
        </p:txBody>
      </p:sp>
    </p:spTree>
    <p:extLst>
      <p:ext uri="{BB962C8B-B14F-4D97-AF65-F5344CB8AC3E}">
        <p14:creationId xmlns:p14="http://schemas.microsoft.com/office/powerpoint/2010/main" val="188059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1827990" y="1125539"/>
            <a:ext cx="8514145" cy="2664296"/>
          </a:xfrm>
        </p:spPr>
        <p:txBody>
          <a:bodyPr/>
          <a:lstStyle/>
          <a:p>
            <a:pPr eaLnBrk="1" hangingPunct="1">
              <a:lnSpc>
                <a:spcPct val="150000"/>
              </a:lnSpc>
            </a:pPr>
            <a:r>
              <a:rPr lang="zh-CN" altLang="en-US" sz="2801" b="1" dirty="0">
                <a:latin typeface="黑体" panose="02010609060101010101" pitchFamily="49" charset="-122"/>
                <a:ea typeface="黑体" panose="02010609060101010101" pitchFamily="49" charset="-122"/>
              </a:rPr>
              <a:t>最小模式和最大模式的概念 </a:t>
            </a:r>
          </a:p>
          <a:p>
            <a:pPr algn="just" eaLnBrk="1" hangingPunct="1">
              <a:lnSpc>
                <a:spcPct val="150000"/>
              </a:lnSpc>
              <a:buFontTx/>
              <a:buNone/>
            </a:pPr>
            <a:r>
              <a:rPr lang="zh-CN" altLang="en-US" sz="280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最小模式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在系统中只有一个微处理器。</a:t>
            </a:r>
          </a:p>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最大模式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两个或多个微处理器（主处理器、协处理器</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lnSpc>
                <a:spcPct val="105000"/>
              </a:lnSpc>
              <a:buFontTx/>
              <a:buNone/>
            </a:pPr>
            <a:endParaRPr lang="zh-CN" altLang="en-US" sz="2400" dirty="0">
              <a:latin typeface="黑体" panose="02010609060101010101" pitchFamily="49" charset="-122"/>
              <a:ea typeface="黑体" panose="02010609060101010101" pitchFamily="49" charset="-122"/>
            </a:endParaRPr>
          </a:p>
        </p:txBody>
      </p:sp>
      <p:sp>
        <p:nvSpPr>
          <p:cNvPr id="4" name="TextBox 13"/>
          <p:cNvSpPr txBox="1"/>
          <p:nvPr/>
        </p:nvSpPr>
        <p:spPr>
          <a:xfrm>
            <a:off x="2471154" y="439873"/>
            <a:ext cx="4200116"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8086/8088 </a:t>
            </a:r>
            <a:r>
              <a:rPr lang="zh-CN" altLang="en-US" sz="2700" b="1" dirty="0" smtClean="0">
                <a:solidFill>
                  <a:schemeClr val="tx1">
                    <a:lumMod val="65000"/>
                    <a:lumOff val="35000"/>
                  </a:schemeClr>
                </a:solidFill>
                <a:latin typeface="微软雅黑"/>
                <a:ea typeface="微软雅黑"/>
              </a:rPr>
              <a:t>工作模式</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524011"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303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3"/>
          <p:cNvSpPr txBox="1"/>
          <p:nvPr/>
        </p:nvSpPr>
        <p:spPr>
          <a:xfrm>
            <a:off x="2471154" y="439873"/>
            <a:ext cx="520822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 </a:t>
            </a:r>
            <a:r>
              <a:rPr lang="zh-CN" altLang="en-US" sz="2700" b="1" dirty="0" smtClean="0">
                <a:solidFill>
                  <a:schemeClr val="tx1">
                    <a:lumMod val="65000"/>
                    <a:lumOff val="35000"/>
                  </a:schemeClr>
                </a:solidFill>
                <a:latin typeface="微软雅黑"/>
                <a:ea typeface="微软雅黑"/>
              </a:rPr>
              <a:t>最小工作模式下的典型配置</a:t>
            </a:r>
            <a:endParaRPr lang="zh-CN" altLang="en-US" sz="2700" b="1" dirty="0">
              <a:solidFill>
                <a:schemeClr val="tx1">
                  <a:lumMod val="65000"/>
                  <a:lumOff val="35000"/>
                </a:schemeClr>
              </a:solidFill>
              <a:latin typeface="微软雅黑"/>
              <a:ea typeface="微软雅黑"/>
            </a:endParaRPr>
          </a:p>
        </p:txBody>
      </p:sp>
      <p:sp>
        <p:nvSpPr>
          <p:cNvPr id="9" name="Rectangle 6"/>
          <p:cNvSpPr>
            <a:spLocks noChangeArrowheads="1"/>
          </p:cNvSpPr>
          <p:nvPr/>
        </p:nvSpPr>
        <p:spPr bwMode="auto">
          <a:xfrm>
            <a:off x="165110" y="1701602"/>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nvGraphicFramePr>
        <p:xfrm>
          <a:off x="1981210" y="1269554"/>
          <a:ext cx="7658288" cy="5040560"/>
        </p:xfrm>
        <a:graphic>
          <a:graphicData uri="http://schemas.openxmlformats.org/presentationml/2006/ole">
            <mc:AlternateContent xmlns:mc="http://schemas.openxmlformats.org/markup-compatibility/2006">
              <mc:Choice xmlns:v="urn:schemas-microsoft-com:vml" Requires="v">
                <p:oleObj spid="_x0000_s46087" r:id="rId3" imgW="4090452" imgH="2322802" progId="Visio.Drawing.11">
                  <p:embed/>
                </p:oleObj>
              </mc:Choice>
              <mc:Fallback>
                <p:oleObj r:id="rId3" imgW="4090452" imgH="232280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10" y="1269554"/>
                        <a:ext cx="7658288" cy="5040560"/>
                      </a:xfrm>
                      <a:prstGeom prst="rect">
                        <a:avLst/>
                      </a:prstGeom>
                      <a:noFill/>
                    </p:spPr>
                  </p:pic>
                </p:oleObj>
              </mc:Fallback>
            </mc:AlternateContent>
          </a:graphicData>
        </a:graphic>
      </p:graphicFrame>
    </p:spTree>
    <p:extLst>
      <p:ext uri="{BB962C8B-B14F-4D97-AF65-F5344CB8AC3E}">
        <p14:creationId xmlns:p14="http://schemas.microsoft.com/office/powerpoint/2010/main" val="449830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Grp="1" noChangeAspect="1"/>
          </p:cNvGraphicFramePr>
          <p:nvPr>
            <p:ph type="body" idx="1"/>
          </p:nvPr>
        </p:nvGraphicFramePr>
        <p:xfrm>
          <a:off x="2252475" y="1197546"/>
          <a:ext cx="7385172" cy="4115753"/>
        </p:xfrm>
        <a:graphic>
          <a:graphicData uri="http://schemas.openxmlformats.org/presentationml/2006/ole">
            <mc:AlternateContent xmlns:mc="http://schemas.openxmlformats.org/markup-compatibility/2006">
              <mc:Choice xmlns:v="urn:schemas-microsoft-com:vml" Requires="v">
                <p:oleObj spid="_x0000_s47111" name="Visio" r:id="rId3" imgW="3962400" imgH="2207565" progId="Visio.Drawing.11">
                  <p:embed/>
                </p:oleObj>
              </mc:Choice>
              <mc:Fallback>
                <p:oleObj name="Visio" r:id="rId3" imgW="3962400" imgH="220756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475" y="1197546"/>
                        <a:ext cx="7385172"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13"/>
          <p:cNvSpPr txBox="1"/>
          <p:nvPr/>
        </p:nvSpPr>
        <p:spPr>
          <a:xfrm>
            <a:off x="2471154" y="439873"/>
            <a:ext cx="520822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 </a:t>
            </a:r>
            <a:r>
              <a:rPr lang="zh-CN" altLang="en-US" sz="2700" b="1" dirty="0" smtClean="0">
                <a:solidFill>
                  <a:schemeClr val="tx1">
                    <a:lumMod val="65000"/>
                    <a:lumOff val="35000"/>
                  </a:schemeClr>
                </a:solidFill>
                <a:latin typeface="微软雅黑"/>
                <a:ea typeface="微软雅黑"/>
              </a:rPr>
              <a:t>最大工作模式下的典型配置</a:t>
            </a:r>
            <a:endParaRPr lang="zh-CN" altLang="en-US" sz="2700" b="1" dirty="0">
              <a:solidFill>
                <a:schemeClr val="tx1">
                  <a:lumMod val="65000"/>
                  <a:lumOff val="35000"/>
                </a:schemeClr>
              </a:solidFill>
              <a:latin typeface="微软雅黑"/>
              <a:ea typeface="微软雅黑"/>
            </a:endParaRPr>
          </a:p>
        </p:txBody>
      </p:sp>
    </p:spTree>
    <p:extLst>
      <p:ext uri="{BB962C8B-B14F-4D97-AF65-F5344CB8AC3E}">
        <p14:creationId xmlns:p14="http://schemas.microsoft.com/office/powerpoint/2010/main" val="2800848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676410" y="1413570"/>
            <a:ext cx="8231505" cy="3816424"/>
          </a:xfrm>
          <a:prstGeom prst="rect">
            <a:avLst/>
          </a:prstGeom>
        </p:spPr>
        <p:txBody>
          <a:bodyPr/>
          <a:lst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50000"/>
              </a:lnSpc>
              <a:buFontTx/>
              <a:buNone/>
            </a:pP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、几个基本概念</a:t>
            </a:r>
            <a:endParaRPr lang="en-US" altLang="zh-CN" sz="2400" b="1" dirty="0" smtClean="0">
              <a:latin typeface="黑体" panose="02010609060101010101" pitchFamily="49" charset="-122"/>
              <a:ea typeface="黑体" panose="02010609060101010101" pitchFamily="49" charset="-122"/>
            </a:endParaRPr>
          </a:p>
          <a:p>
            <a:pPr>
              <a:lnSpc>
                <a:spcPct val="150000"/>
              </a:lnSpc>
              <a:buFontTx/>
              <a:buNone/>
            </a:pPr>
            <a:r>
              <a:rPr lang="zh-CN" altLang="en-US" sz="2400" b="1"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）时钟周期</a:t>
            </a:r>
            <a:r>
              <a:rPr lang="zh-CN" altLang="en-US" sz="2400" dirty="0" smtClean="0">
                <a:latin typeface="黑体" panose="02010609060101010101" pitchFamily="49" charset="-122"/>
                <a:ea typeface="黑体" panose="02010609060101010101" pitchFamily="49" charset="-122"/>
              </a:rPr>
              <a:t>：是</a:t>
            </a:r>
            <a:r>
              <a:rPr lang="en-US" altLang="zh-CN" sz="2400" dirty="0" smtClean="0">
                <a:latin typeface="黑体" panose="02010609060101010101" pitchFamily="49" charset="-122"/>
                <a:ea typeface="黑体" panose="02010609060101010101" pitchFamily="49" charset="-122"/>
              </a:rPr>
              <a:t>CPU</a:t>
            </a:r>
            <a:r>
              <a:rPr lang="zh-CN" altLang="en-US" sz="2400" dirty="0" smtClean="0">
                <a:latin typeface="黑体" panose="02010609060101010101" pitchFamily="49" charset="-122"/>
                <a:ea typeface="黑体" panose="02010609060101010101" pitchFamily="49" charset="-122"/>
              </a:rPr>
              <a:t>的基本时间计量单位，它由计算机主频决定。</a:t>
            </a:r>
            <a:r>
              <a:rPr lang="en-US" altLang="zh-CN" sz="2400" dirty="0" smtClean="0">
                <a:latin typeface="黑体" panose="02010609060101010101" pitchFamily="49" charset="-122"/>
                <a:ea typeface="黑体" panose="02010609060101010101" pitchFamily="49" charset="-122"/>
              </a:rPr>
              <a:t>8086</a:t>
            </a:r>
            <a:r>
              <a:rPr lang="zh-CN" altLang="en-US" sz="2400" dirty="0" smtClean="0">
                <a:latin typeface="黑体" panose="02010609060101010101" pitchFamily="49" charset="-122"/>
                <a:ea typeface="黑体" panose="02010609060101010101" pitchFamily="49" charset="-122"/>
              </a:rPr>
              <a:t>主频是</a:t>
            </a:r>
            <a:r>
              <a:rPr lang="en-US" altLang="zh-CN" sz="2400" dirty="0" smtClean="0">
                <a:latin typeface="黑体" panose="02010609060101010101" pitchFamily="49" charset="-122"/>
                <a:ea typeface="黑体" panose="02010609060101010101" pitchFamily="49" charset="-122"/>
              </a:rPr>
              <a:t>5MHz</a:t>
            </a:r>
            <a:r>
              <a:rPr lang="zh-CN" altLang="en-US" sz="2400" dirty="0" smtClean="0">
                <a:latin typeface="黑体" panose="02010609060101010101" pitchFamily="49" charset="-122"/>
                <a:ea typeface="黑体" panose="02010609060101010101" pitchFamily="49" charset="-122"/>
              </a:rPr>
              <a:t>，一个时钟周期就是</a:t>
            </a:r>
            <a:r>
              <a:rPr lang="en-US" altLang="zh-CN" sz="2400" dirty="0" smtClean="0">
                <a:latin typeface="黑体" panose="02010609060101010101" pitchFamily="49" charset="-122"/>
                <a:ea typeface="黑体" panose="02010609060101010101" pitchFamily="49" charset="-122"/>
              </a:rPr>
              <a:t>200ns</a:t>
            </a:r>
            <a:r>
              <a:rPr lang="zh-CN" altLang="en-US" sz="2400" dirty="0" smtClean="0">
                <a:latin typeface="黑体" panose="02010609060101010101" pitchFamily="49" charset="-122"/>
                <a:ea typeface="黑体" panose="02010609060101010101" pitchFamily="49" charset="-122"/>
              </a:rPr>
              <a:t>。</a:t>
            </a:r>
          </a:p>
          <a:p>
            <a:pPr>
              <a:lnSpc>
                <a:spcPct val="150000"/>
              </a:lnSpc>
              <a:buFontTx/>
              <a:buNone/>
            </a:pPr>
            <a:r>
              <a:rPr lang="zh-CN" altLang="en-US" sz="2400" b="1" dirty="0" smtClean="0">
                <a:latin typeface="黑体" panose="02010609060101010101" pitchFamily="49" charset="-122"/>
                <a:ea typeface="黑体" panose="02010609060101010101" pitchFamily="49" charset="-122"/>
              </a:rPr>
              <a:t>（</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）总线周期：</a:t>
            </a:r>
            <a:r>
              <a:rPr lang="en-US" altLang="zh-CN" sz="2400" dirty="0" smtClean="0">
                <a:latin typeface="黑体" panose="02010609060101010101" pitchFamily="49" charset="-122"/>
                <a:ea typeface="黑体" panose="02010609060101010101" pitchFamily="49" charset="-122"/>
              </a:rPr>
              <a:t>BIU</a:t>
            </a:r>
            <a:r>
              <a:rPr lang="zh-CN" altLang="en-US" sz="2400" dirty="0" smtClean="0">
                <a:latin typeface="黑体" panose="02010609060101010101" pitchFamily="49" charset="-122"/>
                <a:ea typeface="黑体" panose="02010609060101010101" pitchFamily="49" charset="-122"/>
              </a:rPr>
              <a:t>完成一次访问存储器操作所需要的时间称作一个总线周期。一个最基本的总线周期由</a:t>
            </a: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个时钟周期组成，习惯上称</a:t>
            </a:r>
            <a:r>
              <a:rPr lang="en-US" altLang="zh-CN" sz="24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个状态，即</a:t>
            </a:r>
            <a:r>
              <a:rPr lang="en-US" altLang="zh-CN" sz="2400" dirty="0" smtClean="0">
                <a:latin typeface="黑体" panose="02010609060101010101" pitchFamily="49" charset="-122"/>
                <a:ea typeface="黑体" panose="02010609060101010101" pitchFamily="49" charset="-122"/>
              </a:rPr>
              <a:t>T</a:t>
            </a:r>
            <a:r>
              <a:rPr lang="en-US" altLang="zh-CN" sz="2400" baseline="-25000" dirty="0" smtClean="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,T</a:t>
            </a:r>
            <a:r>
              <a:rPr lang="en-US" altLang="zh-CN" sz="2400" baseline="-25000" dirty="0" smtClean="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,T</a:t>
            </a:r>
            <a:r>
              <a:rPr lang="en-US" altLang="zh-CN" sz="2400" baseline="-25000" dirty="0" smtClean="0">
                <a:latin typeface="黑体" panose="02010609060101010101" pitchFamily="49" charset="-122"/>
                <a:ea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rPr>
              <a:t>,T</a:t>
            </a:r>
            <a:r>
              <a:rPr lang="en-US" altLang="zh-CN" sz="2400" baseline="-25000" dirty="0" smtClean="0">
                <a:latin typeface="黑体" panose="02010609060101010101" pitchFamily="49" charset="-122"/>
                <a:ea typeface="黑体" panose="02010609060101010101" pitchFamily="49" charset="-122"/>
              </a:rPr>
              <a:t>4</a:t>
            </a:r>
            <a:r>
              <a:rPr lang="zh-CN" altLang="en-US" sz="2400" dirty="0" smtClean="0">
                <a:latin typeface="黑体" panose="02010609060101010101" pitchFamily="49" charset="-122"/>
                <a:ea typeface="黑体" panose="02010609060101010101" pitchFamily="49" charset="-122"/>
              </a:rPr>
              <a:t>状态。只有在</a:t>
            </a:r>
            <a:r>
              <a:rPr lang="en-US" altLang="zh-CN" sz="2400" dirty="0" smtClean="0">
                <a:latin typeface="黑体" panose="02010609060101010101" pitchFamily="49" charset="-122"/>
                <a:ea typeface="黑体" panose="02010609060101010101" pitchFamily="49" charset="-122"/>
              </a:rPr>
              <a:t>CPU</a:t>
            </a:r>
            <a:r>
              <a:rPr lang="zh-CN" altLang="en-US" sz="2400" dirty="0" smtClean="0">
                <a:latin typeface="黑体" panose="02010609060101010101" pitchFamily="49" charset="-122"/>
                <a:ea typeface="黑体" panose="02010609060101010101" pitchFamily="49" charset="-122"/>
              </a:rPr>
              <a:t>和内存或</a:t>
            </a:r>
            <a:r>
              <a:rPr lang="en-US" altLang="zh-CN" sz="2400" dirty="0" smtClean="0">
                <a:latin typeface="黑体" panose="02010609060101010101" pitchFamily="49" charset="-122"/>
                <a:ea typeface="黑体" panose="02010609060101010101" pitchFamily="49" charset="-122"/>
              </a:rPr>
              <a:t>I/O</a:t>
            </a:r>
            <a:r>
              <a:rPr lang="zh-CN" altLang="en-US" sz="2400" dirty="0" smtClean="0">
                <a:latin typeface="黑体" panose="02010609060101010101" pitchFamily="49" charset="-122"/>
                <a:ea typeface="黑体" panose="02010609060101010101" pitchFamily="49" charset="-122"/>
              </a:rPr>
              <a:t>端口之间传递数据以及取指令时，</a:t>
            </a:r>
            <a:r>
              <a:rPr lang="en-US" altLang="zh-CN" sz="2400" dirty="0" smtClean="0">
                <a:latin typeface="黑体" panose="02010609060101010101" pitchFamily="49" charset="-122"/>
                <a:ea typeface="黑体" panose="02010609060101010101" pitchFamily="49" charset="-122"/>
              </a:rPr>
              <a:t>CPU</a:t>
            </a:r>
            <a:r>
              <a:rPr lang="zh-CN" altLang="en-US" sz="2400" dirty="0" smtClean="0">
                <a:latin typeface="黑体" panose="02010609060101010101" pitchFamily="49" charset="-122"/>
                <a:ea typeface="黑体" panose="02010609060101010101" pitchFamily="49" charset="-122"/>
              </a:rPr>
              <a:t>才执行总线周期。</a:t>
            </a:r>
            <a:endParaRPr lang="zh-CN" altLang="en-US" sz="2400" dirty="0">
              <a:latin typeface="黑体" panose="02010609060101010101" pitchFamily="49" charset="-122"/>
              <a:ea typeface="黑体" panose="02010609060101010101" pitchFamily="49" charset="-122"/>
            </a:endParaRPr>
          </a:p>
        </p:txBody>
      </p:sp>
      <p:sp>
        <p:nvSpPr>
          <p:cNvPr id="5"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8086/8088 </a:t>
            </a:r>
            <a:r>
              <a:rPr lang="zh-CN" altLang="en-US" sz="2700" b="1" dirty="0" smtClean="0">
                <a:solidFill>
                  <a:schemeClr val="tx1">
                    <a:lumMod val="65000"/>
                    <a:lumOff val="35000"/>
                  </a:schemeClr>
                </a:solidFill>
                <a:latin typeface="微软雅黑"/>
                <a:ea typeface="微软雅黑"/>
              </a:rPr>
              <a:t>总线操作和时序</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524011"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44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sz="half" idx="1"/>
          </p:nvPr>
        </p:nvSpPr>
        <p:spPr>
          <a:xfrm>
            <a:off x="2133478" y="836807"/>
            <a:ext cx="5832237" cy="655789"/>
          </a:xfrm>
        </p:spPr>
        <p:txBody>
          <a:bodyPr/>
          <a:lstStyle/>
          <a:p>
            <a:pPr eaLnBrk="1" hangingPunct="1">
              <a:buFontTx/>
              <a:buNone/>
            </a:pPr>
            <a:r>
              <a:rPr lang="zh-CN" altLang="en-US" sz="2400">
                <a:latin typeface="黑体" panose="02010609060101010101" pitchFamily="49" charset="-122"/>
                <a:ea typeface="黑体" panose="02010609060101010101" pitchFamily="49" charset="-122"/>
              </a:rPr>
              <a:t>典型的</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总线周期序列：</a:t>
            </a:r>
          </a:p>
        </p:txBody>
      </p:sp>
      <p:sp>
        <p:nvSpPr>
          <p:cNvPr id="5124" name="Rectangle 5"/>
          <p:cNvSpPr>
            <a:spLocks noChangeArrowheads="1"/>
          </p:cNvSpPr>
          <p:nvPr/>
        </p:nvSpPr>
        <p:spPr bwMode="auto">
          <a:xfrm>
            <a:off x="2854369" y="3658447"/>
            <a:ext cx="6770667" cy="277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buFontTx/>
              <a:buChar char="•"/>
            </a:pPr>
            <a:r>
              <a:rPr kumimoji="0" lang="en-US" altLang="zh-CN" dirty="0">
                <a:solidFill>
                  <a:srgbClr val="FF0000"/>
                </a:solidFill>
                <a:latin typeface="黑体" panose="02010609060101010101" pitchFamily="49" charset="-122"/>
                <a:ea typeface="黑体" panose="02010609060101010101" pitchFamily="49" charset="-122"/>
              </a:rPr>
              <a:t>T1</a:t>
            </a:r>
            <a:r>
              <a:rPr kumimoji="0" lang="zh-CN" altLang="en-US" dirty="0">
                <a:latin typeface="黑体" panose="02010609060101010101" pitchFamily="49" charset="-122"/>
                <a:ea typeface="黑体" panose="02010609060101010101" pitchFamily="49" charset="-122"/>
              </a:rPr>
              <a:t>状态，发地址信息</a:t>
            </a:r>
          </a:p>
          <a:p>
            <a:pPr>
              <a:lnSpc>
                <a:spcPct val="150000"/>
              </a:lnSpc>
              <a:buFontTx/>
              <a:buChar char="•"/>
            </a:pPr>
            <a:r>
              <a:rPr kumimoji="0" lang="en-US" altLang="zh-CN" dirty="0">
                <a:solidFill>
                  <a:srgbClr val="FF0000"/>
                </a:solidFill>
                <a:latin typeface="黑体" panose="02010609060101010101" pitchFamily="49" charset="-122"/>
                <a:ea typeface="黑体" panose="02010609060101010101" pitchFamily="49" charset="-122"/>
              </a:rPr>
              <a:t>T2</a:t>
            </a:r>
            <a:r>
              <a:rPr kumimoji="0" lang="zh-CN" altLang="en-US" dirty="0">
                <a:latin typeface="黑体" panose="02010609060101010101" pitchFamily="49" charset="-122"/>
                <a:ea typeface="黑体" panose="02010609060101010101" pitchFamily="49" charset="-122"/>
              </a:rPr>
              <a:t>状态，总线的高</a:t>
            </a:r>
            <a:r>
              <a:rPr kumimoji="0" lang="en-US" altLang="zh-CN" dirty="0">
                <a:latin typeface="黑体" panose="02010609060101010101" pitchFamily="49" charset="-122"/>
                <a:ea typeface="黑体" panose="02010609060101010101" pitchFamily="49" charset="-122"/>
              </a:rPr>
              <a:t>4</a:t>
            </a:r>
            <a:r>
              <a:rPr kumimoji="0" lang="zh-CN" altLang="en-US" dirty="0">
                <a:latin typeface="黑体" panose="02010609060101010101" pitchFamily="49" charset="-122"/>
                <a:ea typeface="黑体" panose="02010609060101010101" pitchFamily="49" charset="-122"/>
              </a:rPr>
              <a:t>位输出状态信息</a:t>
            </a:r>
          </a:p>
          <a:p>
            <a:pPr>
              <a:lnSpc>
                <a:spcPct val="150000"/>
              </a:lnSpc>
              <a:buFontTx/>
              <a:buChar char="•"/>
            </a:pPr>
            <a:r>
              <a:rPr kumimoji="0" lang="en-US" altLang="zh-CN" dirty="0">
                <a:solidFill>
                  <a:srgbClr val="FF0000"/>
                </a:solidFill>
                <a:latin typeface="黑体" panose="02010609060101010101" pitchFamily="49" charset="-122"/>
                <a:ea typeface="黑体" panose="02010609060101010101" pitchFamily="49" charset="-122"/>
              </a:rPr>
              <a:t>T3</a:t>
            </a:r>
            <a:r>
              <a:rPr kumimoji="0" lang="zh-CN" altLang="en-US" dirty="0">
                <a:latin typeface="黑体" panose="02010609060101010101" pitchFamily="49" charset="-122"/>
                <a:ea typeface="黑体" panose="02010609060101010101" pitchFamily="49" charset="-122"/>
              </a:rPr>
              <a:t>状态，高</a:t>
            </a:r>
            <a:r>
              <a:rPr kumimoji="0" lang="en-US" altLang="zh-CN" dirty="0">
                <a:latin typeface="黑体" panose="02010609060101010101" pitchFamily="49" charset="-122"/>
                <a:ea typeface="黑体" panose="02010609060101010101" pitchFamily="49" charset="-122"/>
              </a:rPr>
              <a:t>4</a:t>
            </a:r>
            <a:r>
              <a:rPr kumimoji="0" lang="zh-CN" altLang="en-US" dirty="0">
                <a:latin typeface="黑体" panose="02010609060101010101" pitchFamily="49" charset="-122"/>
                <a:ea typeface="黑体" panose="02010609060101010101" pitchFamily="49" charset="-122"/>
              </a:rPr>
              <a:t>位  状态信息，低</a:t>
            </a:r>
            <a:r>
              <a:rPr kumimoji="0" lang="en-US" altLang="zh-CN" dirty="0">
                <a:latin typeface="黑体" panose="02010609060101010101" pitchFamily="49" charset="-122"/>
                <a:ea typeface="黑体" panose="02010609060101010101" pitchFamily="49" charset="-122"/>
              </a:rPr>
              <a:t>16</a:t>
            </a:r>
            <a:r>
              <a:rPr kumimoji="0" lang="zh-CN" altLang="en-US" dirty="0">
                <a:latin typeface="黑体" panose="02010609060101010101" pitchFamily="49" charset="-122"/>
                <a:ea typeface="黑体" panose="02010609060101010101" pitchFamily="49" charset="-122"/>
              </a:rPr>
              <a:t>位数据。</a:t>
            </a:r>
          </a:p>
          <a:p>
            <a:pPr>
              <a:lnSpc>
                <a:spcPct val="150000"/>
              </a:lnSpc>
            </a:pPr>
            <a:r>
              <a:rPr kumimoji="0" lang="zh-CN" altLang="en-US" dirty="0">
                <a:latin typeface="黑体" panose="02010609060101010101" pitchFamily="49" charset="-122"/>
                <a:ea typeface="黑体" panose="02010609060101010101" pitchFamily="49" charset="-122"/>
              </a:rPr>
              <a:t>         </a:t>
            </a:r>
            <a:r>
              <a:rPr kumimoji="0" lang="en-US" altLang="zh-CN" dirty="0">
                <a:latin typeface="黑体" panose="02010609060101010101" pitchFamily="49" charset="-122"/>
                <a:ea typeface="黑体" panose="02010609060101010101" pitchFamily="49" charset="-122"/>
              </a:rPr>
              <a:t>T3</a:t>
            </a:r>
            <a:r>
              <a:rPr kumimoji="0" lang="zh-CN" altLang="en-US" dirty="0">
                <a:latin typeface="黑体" panose="02010609060101010101" pitchFamily="49" charset="-122"/>
                <a:ea typeface="黑体" panose="02010609060101010101" pitchFamily="49" charset="-122"/>
              </a:rPr>
              <a:t>之后，可能插入</a:t>
            </a:r>
            <a:r>
              <a:rPr kumimoji="0" lang="en-US" altLang="zh-CN" dirty="0">
                <a:latin typeface="黑体" panose="02010609060101010101" pitchFamily="49" charset="-122"/>
                <a:ea typeface="黑体" panose="02010609060101010101" pitchFamily="49" charset="-122"/>
              </a:rPr>
              <a:t>TW</a:t>
            </a:r>
          </a:p>
          <a:p>
            <a:pPr>
              <a:lnSpc>
                <a:spcPct val="150000"/>
              </a:lnSpc>
              <a:buFontTx/>
              <a:buChar char="•"/>
            </a:pPr>
            <a:r>
              <a:rPr kumimoji="0" lang="en-US" altLang="zh-CN" dirty="0">
                <a:solidFill>
                  <a:srgbClr val="FF0000"/>
                </a:solidFill>
                <a:latin typeface="黑体" panose="02010609060101010101" pitchFamily="49" charset="-122"/>
                <a:ea typeface="黑体" panose="02010609060101010101" pitchFamily="49" charset="-122"/>
              </a:rPr>
              <a:t>T4</a:t>
            </a:r>
            <a:r>
              <a:rPr kumimoji="0" lang="zh-CN" altLang="en-US" dirty="0">
                <a:latin typeface="黑体" panose="02010609060101010101" pitchFamily="49" charset="-122"/>
                <a:ea typeface="黑体" panose="02010609060101010101" pitchFamily="49" charset="-122"/>
              </a:rPr>
              <a:t>状态，结束。</a:t>
            </a:r>
          </a:p>
        </p:txBody>
      </p:sp>
      <p:graphicFrame>
        <p:nvGraphicFramePr>
          <p:cNvPr id="5122" name="Object 2"/>
          <p:cNvGraphicFramePr>
            <a:graphicFrameLocks noGrp="1" noChangeAspect="1"/>
          </p:cNvGraphicFramePr>
          <p:nvPr>
            <p:ph sz="half" idx="2"/>
          </p:nvPr>
        </p:nvGraphicFramePr>
        <p:xfrm>
          <a:off x="2781327" y="1557699"/>
          <a:ext cx="6915162" cy="2046761"/>
        </p:xfrm>
        <a:graphic>
          <a:graphicData uri="http://schemas.openxmlformats.org/presentationml/2006/ole">
            <mc:AlternateContent xmlns:mc="http://schemas.openxmlformats.org/markup-compatibility/2006">
              <mc:Choice xmlns:v="urn:schemas-microsoft-com:vml" Requires="v">
                <p:oleObj spid="_x0000_s19468" name="位图图像" r:id="rId3" imgW="5477640" imgH="1619476" progId="PBrush">
                  <p:embed/>
                </p:oleObj>
              </mc:Choice>
              <mc:Fallback>
                <p:oleObj name="位图图像" r:id="rId3" imgW="5477640" imgH="161947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27" y="1557699"/>
                        <a:ext cx="6915162" cy="204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41499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1827018" y="549474"/>
            <a:ext cx="8383940" cy="5760639"/>
          </a:xfrm>
        </p:spPr>
        <p:txBody>
          <a:bodyPr/>
          <a:lstStyle/>
          <a:p>
            <a:pPr eaLnBrk="1" hangingPunct="1">
              <a:lnSpc>
                <a:spcPct val="105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）空闲周期</a:t>
            </a:r>
            <a:r>
              <a:rPr lang="zh-CN" altLang="en-US" sz="2400" dirty="0">
                <a:latin typeface="黑体" panose="02010609060101010101" pitchFamily="49" charset="-122"/>
                <a:ea typeface="黑体" panose="02010609060101010101" pitchFamily="49" charset="-122"/>
              </a:rPr>
              <a:t>：如果在一个总线周期之后，不立即执行下一个总线周期，则系统总线就处于空闲状态，此时执行空闲周期</a:t>
            </a:r>
            <a:r>
              <a:rPr lang="en-US" altLang="zh-CN" sz="2400" dirty="0">
                <a:latin typeface="黑体" panose="02010609060101010101" pitchFamily="49" charset="-122"/>
                <a:ea typeface="黑体" panose="02010609060101010101" pitchFamily="49" charset="-122"/>
              </a:rPr>
              <a:t>T</a:t>
            </a:r>
            <a:r>
              <a:rPr lang="en-US" altLang="zh-CN" sz="2400" baseline="-250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a:t>
            </a:r>
          </a:p>
          <a:p>
            <a:pPr eaLnBrk="1" hangingPunct="1">
              <a:lnSpc>
                <a:spcPct val="105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）指令周期</a:t>
            </a:r>
            <a:r>
              <a:rPr lang="zh-CN" altLang="en-US" sz="2400" dirty="0">
                <a:latin typeface="黑体" panose="02010609060101010101" pitchFamily="49" charset="-122"/>
                <a:ea typeface="黑体" panose="02010609060101010101" pitchFamily="49" charset="-122"/>
              </a:rPr>
              <a:t>：就是计算机完成对一条指令的读取并执行这一系列步骤所需要的时间。</a:t>
            </a:r>
          </a:p>
          <a:p>
            <a:pPr eaLnBrk="1" hangingPunct="1">
              <a:lnSpc>
                <a:spcPct val="105000"/>
              </a:lnSpc>
              <a:buFontTx/>
              <a:buNone/>
            </a:pPr>
            <a:r>
              <a:rPr lang="zh-CN" altLang="en-US" sz="2400" dirty="0">
                <a:latin typeface="黑体" panose="02010609060101010101" pitchFamily="49" charset="-122"/>
                <a:ea typeface="黑体" panose="02010609060101010101" pitchFamily="49" charset="-122"/>
              </a:rPr>
              <a:t>一个指令周期包含一个或几个总线周期。</a:t>
            </a:r>
          </a:p>
          <a:p>
            <a:pPr eaLnBrk="1" hangingPunct="1">
              <a:lnSpc>
                <a:spcPct val="105000"/>
              </a:lnSpc>
              <a:buFontTx/>
              <a:buNone/>
            </a:pPr>
            <a:r>
              <a:rPr lang="zh-CN" altLang="en-US" sz="2400" dirty="0">
                <a:latin typeface="黑体" panose="02010609060101010101" pitchFamily="49" charset="-122"/>
                <a:ea typeface="黑体" panose="02010609060101010101" pitchFamily="49" charset="-122"/>
              </a:rPr>
              <a:t>   </a:t>
            </a:r>
          </a:p>
          <a:p>
            <a:pPr eaLnBrk="1" hangingPunct="1">
              <a:lnSpc>
                <a:spcPct val="105000"/>
              </a:lnSpc>
              <a:buFontTx/>
              <a:buNone/>
            </a:pPr>
            <a:endParaRPr lang="zh-CN" altLang="en-US" sz="2400" dirty="0">
              <a:latin typeface="黑体" panose="02010609060101010101" pitchFamily="49" charset="-122"/>
              <a:ea typeface="黑体" panose="02010609060101010101" pitchFamily="49" charset="-122"/>
            </a:endParaRPr>
          </a:p>
          <a:p>
            <a:pPr eaLnBrk="1" hangingPunct="1">
              <a:lnSpc>
                <a:spcPct val="105000"/>
              </a:lnSpc>
              <a:buFontTx/>
              <a:buNone/>
            </a:pPr>
            <a:endParaRPr lang="zh-CN" altLang="en-US" sz="2400" dirty="0">
              <a:latin typeface="黑体" panose="02010609060101010101" pitchFamily="49" charset="-122"/>
              <a:ea typeface="黑体" panose="02010609060101010101" pitchFamily="49" charset="-122"/>
            </a:endParaRPr>
          </a:p>
          <a:p>
            <a:pPr eaLnBrk="1" hangingPunct="1">
              <a:lnSpc>
                <a:spcPct val="105000"/>
              </a:lnSpc>
              <a:buFontTx/>
              <a:buNone/>
            </a:pPr>
            <a:endParaRPr lang="zh-CN" altLang="en-US" sz="2400" dirty="0">
              <a:latin typeface="黑体" panose="02010609060101010101" pitchFamily="49" charset="-122"/>
              <a:ea typeface="黑体" panose="02010609060101010101" pitchFamily="49" charset="-122"/>
            </a:endParaRPr>
          </a:p>
          <a:p>
            <a:pPr eaLnBrk="1" hangingPunct="1">
              <a:lnSpc>
                <a:spcPct val="105000"/>
              </a:lnSpc>
              <a:buFontTx/>
              <a:buNone/>
            </a:pPr>
            <a:endParaRPr lang="en-US" altLang="zh-CN" sz="2400" dirty="0" smtClean="0">
              <a:latin typeface="黑体" panose="02010609060101010101" pitchFamily="49" charset="-122"/>
              <a:ea typeface="黑体" panose="02010609060101010101" pitchFamily="49" charset="-122"/>
            </a:endParaRPr>
          </a:p>
          <a:p>
            <a:pPr eaLnBrk="1" hangingPunct="1">
              <a:lnSpc>
                <a:spcPct val="105000"/>
              </a:lnSpc>
              <a:buFontTx/>
              <a:buNone/>
            </a:pPr>
            <a:r>
              <a:rPr lang="zh-CN" altLang="en-US" sz="2400" dirty="0" smtClean="0">
                <a:latin typeface="黑体" panose="02010609060101010101" pitchFamily="49" charset="-122"/>
                <a:ea typeface="黑体" panose="02010609060101010101" pitchFamily="49" charset="-122"/>
              </a:rPr>
              <a:t>例如</a:t>
            </a:r>
            <a:r>
              <a:rPr lang="zh-CN" altLang="en-US" sz="2400" dirty="0">
                <a:latin typeface="黑体" panose="02010609060101010101" pitchFamily="49" charset="-122"/>
                <a:ea typeface="黑体" panose="02010609060101010101" pitchFamily="49" charset="-122"/>
              </a:rPr>
              <a:t>，执行一条</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位寄存器乘法（</a:t>
            </a:r>
            <a:r>
              <a:rPr lang="en-US" altLang="zh-CN" sz="2400" dirty="0">
                <a:latin typeface="黑体" panose="02010609060101010101" pitchFamily="49" charset="-122"/>
                <a:ea typeface="黑体" panose="02010609060101010101" pitchFamily="49" charset="-122"/>
              </a:rPr>
              <a:t>MUL</a:t>
            </a:r>
            <a:r>
              <a:rPr lang="zh-CN" altLang="en-US" sz="2400" dirty="0">
                <a:latin typeface="黑体" panose="02010609060101010101" pitchFamily="49" charset="-122"/>
                <a:ea typeface="黑体" panose="02010609060101010101" pitchFamily="49" charset="-122"/>
              </a:rPr>
              <a:t>），这是一条两字节指令，大约需</a:t>
            </a:r>
            <a:r>
              <a:rPr lang="en-US" altLang="zh-CN" sz="2400" dirty="0">
                <a:latin typeface="黑体" panose="02010609060101010101" pitchFamily="49" charset="-122"/>
                <a:ea typeface="黑体" panose="02010609060101010101" pitchFamily="49" charset="-122"/>
              </a:rPr>
              <a:t>70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77</a:t>
            </a:r>
            <a:r>
              <a:rPr lang="zh-CN" altLang="en-US" sz="2400" dirty="0">
                <a:latin typeface="黑体" panose="02010609060101010101" pitchFamily="49" charset="-122"/>
                <a:ea typeface="黑体" panose="02010609060101010101" pitchFamily="49" charset="-122"/>
              </a:rPr>
              <a:t>个时钟周期的执行时间。</a:t>
            </a:r>
          </a:p>
        </p:txBody>
      </p:sp>
      <p:grpSp>
        <p:nvGrpSpPr>
          <p:cNvPr id="40963" name="Group 3"/>
          <p:cNvGrpSpPr>
            <a:grpSpLocks/>
          </p:cNvGrpSpPr>
          <p:nvPr/>
        </p:nvGrpSpPr>
        <p:grpSpPr bwMode="auto">
          <a:xfrm>
            <a:off x="2493923" y="3358340"/>
            <a:ext cx="6554717" cy="1981659"/>
            <a:chOff x="720" y="1632"/>
            <a:chExt cx="4128" cy="1248"/>
          </a:xfrm>
        </p:grpSpPr>
        <p:sp>
          <p:nvSpPr>
            <p:cNvPr id="40965" name="Line 4"/>
            <p:cNvSpPr>
              <a:spLocks noChangeShapeType="1"/>
            </p:cNvSpPr>
            <p:nvPr/>
          </p:nvSpPr>
          <p:spPr bwMode="auto">
            <a:xfrm>
              <a:off x="1164" y="1968"/>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6" name="Line 5"/>
            <p:cNvSpPr>
              <a:spLocks noChangeShapeType="1"/>
            </p:cNvSpPr>
            <p:nvPr/>
          </p:nvSpPr>
          <p:spPr bwMode="auto">
            <a:xfrm>
              <a:off x="1341"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Line 6"/>
            <p:cNvSpPr>
              <a:spLocks noChangeShapeType="1"/>
            </p:cNvSpPr>
            <p:nvPr/>
          </p:nvSpPr>
          <p:spPr bwMode="auto">
            <a:xfrm>
              <a:off x="1341"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8" name="Line 7"/>
            <p:cNvSpPr>
              <a:spLocks noChangeShapeType="1"/>
            </p:cNvSpPr>
            <p:nvPr/>
          </p:nvSpPr>
          <p:spPr bwMode="auto">
            <a:xfrm>
              <a:off x="1517"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8"/>
            <p:cNvSpPr>
              <a:spLocks noChangeShapeType="1"/>
            </p:cNvSpPr>
            <p:nvPr/>
          </p:nvSpPr>
          <p:spPr bwMode="auto">
            <a:xfrm>
              <a:off x="1517"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9"/>
            <p:cNvSpPr>
              <a:spLocks noChangeShapeType="1"/>
            </p:cNvSpPr>
            <p:nvPr/>
          </p:nvSpPr>
          <p:spPr bwMode="auto">
            <a:xfrm>
              <a:off x="1693"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10"/>
            <p:cNvSpPr>
              <a:spLocks noChangeShapeType="1"/>
            </p:cNvSpPr>
            <p:nvPr/>
          </p:nvSpPr>
          <p:spPr bwMode="auto">
            <a:xfrm>
              <a:off x="1693"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1"/>
            <p:cNvSpPr>
              <a:spLocks noChangeShapeType="1"/>
            </p:cNvSpPr>
            <p:nvPr/>
          </p:nvSpPr>
          <p:spPr bwMode="auto">
            <a:xfrm>
              <a:off x="1869"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2"/>
            <p:cNvSpPr>
              <a:spLocks noChangeShapeType="1"/>
            </p:cNvSpPr>
            <p:nvPr/>
          </p:nvSpPr>
          <p:spPr bwMode="auto">
            <a:xfrm>
              <a:off x="1869" y="1968"/>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3"/>
            <p:cNvSpPr>
              <a:spLocks noChangeShapeType="1"/>
            </p:cNvSpPr>
            <p:nvPr/>
          </p:nvSpPr>
          <p:spPr bwMode="auto">
            <a:xfrm>
              <a:off x="2046"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4"/>
            <p:cNvSpPr>
              <a:spLocks noChangeShapeType="1"/>
            </p:cNvSpPr>
            <p:nvPr/>
          </p:nvSpPr>
          <p:spPr bwMode="auto">
            <a:xfrm>
              <a:off x="2046"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15"/>
            <p:cNvSpPr>
              <a:spLocks noChangeShapeType="1"/>
            </p:cNvSpPr>
            <p:nvPr/>
          </p:nvSpPr>
          <p:spPr bwMode="auto">
            <a:xfrm>
              <a:off x="222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16"/>
            <p:cNvSpPr>
              <a:spLocks noChangeShapeType="1"/>
            </p:cNvSpPr>
            <p:nvPr/>
          </p:nvSpPr>
          <p:spPr bwMode="auto">
            <a:xfrm>
              <a:off x="2222"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17"/>
            <p:cNvSpPr>
              <a:spLocks noChangeShapeType="1"/>
            </p:cNvSpPr>
            <p:nvPr/>
          </p:nvSpPr>
          <p:spPr bwMode="auto">
            <a:xfrm>
              <a:off x="2398"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18"/>
            <p:cNvSpPr>
              <a:spLocks noChangeShapeType="1"/>
            </p:cNvSpPr>
            <p:nvPr/>
          </p:nvSpPr>
          <p:spPr bwMode="auto">
            <a:xfrm>
              <a:off x="2398"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19"/>
            <p:cNvSpPr>
              <a:spLocks noChangeShapeType="1"/>
            </p:cNvSpPr>
            <p:nvPr/>
          </p:nvSpPr>
          <p:spPr bwMode="auto">
            <a:xfrm>
              <a:off x="2574"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20"/>
            <p:cNvSpPr>
              <a:spLocks noChangeShapeType="1"/>
            </p:cNvSpPr>
            <p:nvPr/>
          </p:nvSpPr>
          <p:spPr bwMode="auto">
            <a:xfrm>
              <a:off x="2574"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21"/>
            <p:cNvSpPr>
              <a:spLocks noChangeShapeType="1"/>
            </p:cNvSpPr>
            <p:nvPr/>
          </p:nvSpPr>
          <p:spPr bwMode="auto">
            <a:xfrm>
              <a:off x="2750"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22"/>
            <p:cNvSpPr>
              <a:spLocks noChangeShapeType="1"/>
            </p:cNvSpPr>
            <p:nvPr/>
          </p:nvSpPr>
          <p:spPr bwMode="auto">
            <a:xfrm>
              <a:off x="2750" y="2304"/>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3"/>
            <p:cNvSpPr>
              <a:spLocks noChangeShapeType="1"/>
            </p:cNvSpPr>
            <p:nvPr/>
          </p:nvSpPr>
          <p:spPr bwMode="auto">
            <a:xfrm>
              <a:off x="2927"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24"/>
            <p:cNvSpPr>
              <a:spLocks noChangeShapeType="1"/>
            </p:cNvSpPr>
            <p:nvPr/>
          </p:nvSpPr>
          <p:spPr bwMode="auto">
            <a:xfrm>
              <a:off x="2927"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25"/>
            <p:cNvSpPr>
              <a:spLocks noChangeShapeType="1"/>
            </p:cNvSpPr>
            <p:nvPr/>
          </p:nvSpPr>
          <p:spPr bwMode="auto">
            <a:xfrm>
              <a:off x="3103"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6"/>
            <p:cNvSpPr>
              <a:spLocks noChangeShapeType="1"/>
            </p:cNvSpPr>
            <p:nvPr/>
          </p:nvSpPr>
          <p:spPr bwMode="auto">
            <a:xfrm>
              <a:off x="3103"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27"/>
            <p:cNvSpPr>
              <a:spLocks noChangeShapeType="1"/>
            </p:cNvSpPr>
            <p:nvPr/>
          </p:nvSpPr>
          <p:spPr bwMode="auto">
            <a:xfrm>
              <a:off x="3279"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28"/>
            <p:cNvSpPr>
              <a:spLocks noChangeShapeType="1"/>
            </p:cNvSpPr>
            <p:nvPr/>
          </p:nvSpPr>
          <p:spPr bwMode="auto">
            <a:xfrm>
              <a:off x="3279"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29"/>
            <p:cNvSpPr>
              <a:spLocks noChangeShapeType="1"/>
            </p:cNvSpPr>
            <p:nvPr/>
          </p:nvSpPr>
          <p:spPr bwMode="auto">
            <a:xfrm>
              <a:off x="3455"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30"/>
            <p:cNvSpPr>
              <a:spLocks noChangeShapeType="1"/>
            </p:cNvSpPr>
            <p:nvPr/>
          </p:nvSpPr>
          <p:spPr bwMode="auto">
            <a:xfrm>
              <a:off x="3455" y="2304"/>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31"/>
            <p:cNvSpPr>
              <a:spLocks noChangeShapeType="1"/>
            </p:cNvSpPr>
            <p:nvPr/>
          </p:nvSpPr>
          <p:spPr bwMode="auto">
            <a:xfrm>
              <a:off x="36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32"/>
            <p:cNvSpPr>
              <a:spLocks noChangeShapeType="1"/>
            </p:cNvSpPr>
            <p:nvPr/>
          </p:nvSpPr>
          <p:spPr bwMode="auto">
            <a:xfrm>
              <a:off x="3632"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33"/>
            <p:cNvSpPr>
              <a:spLocks noChangeShapeType="1"/>
            </p:cNvSpPr>
            <p:nvPr/>
          </p:nvSpPr>
          <p:spPr bwMode="auto">
            <a:xfrm>
              <a:off x="3808"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5" name="Line 34"/>
            <p:cNvSpPr>
              <a:spLocks noChangeShapeType="1"/>
            </p:cNvSpPr>
            <p:nvPr/>
          </p:nvSpPr>
          <p:spPr bwMode="auto">
            <a:xfrm>
              <a:off x="3808"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Line 35"/>
            <p:cNvSpPr>
              <a:spLocks noChangeShapeType="1"/>
            </p:cNvSpPr>
            <p:nvPr/>
          </p:nvSpPr>
          <p:spPr bwMode="auto">
            <a:xfrm>
              <a:off x="3984"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Line 36"/>
            <p:cNvSpPr>
              <a:spLocks noChangeShapeType="1"/>
            </p:cNvSpPr>
            <p:nvPr/>
          </p:nvSpPr>
          <p:spPr bwMode="auto">
            <a:xfrm>
              <a:off x="81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37"/>
            <p:cNvSpPr>
              <a:spLocks noChangeShapeType="1"/>
            </p:cNvSpPr>
            <p:nvPr/>
          </p:nvSpPr>
          <p:spPr bwMode="auto">
            <a:xfrm>
              <a:off x="812"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9" name="Line 38"/>
            <p:cNvSpPr>
              <a:spLocks noChangeShapeType="1"/>
            </p:cNvSpPr>
            <p:nvPr/>
          </p:nvSpPr>
          <p:spPr bwMode="auto">
            <a:xfrm>
              <a:off x="988"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Line 39"/>
            <p:cNvSpPr>
              <a:spLocks noChangeShapeType="1"/>
            </p:cNvSpPr>
            <p:nvPr/>
          </p:nvSpPr>
          <p:spPr bwMode="auto">
            <a:xfrm>
              <a:off x="988"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1" name="Line 40"/>
            <p:cNvSpPr>
              <a:spLocks noChangeShapeType="1"/>
            </p:cNvSpPr>
            <p:nvPr/>
          </p:nvSpPr>
          <p:spPr bwMode="auto">
            <a:xfrm>
              <a:off x="1164"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41"/>
            <p:cNvSpPr>
              <a:spLocks noChangeShapeType="1"/>
            </p:cNvSpPr>
            <p:nvPr/>
          </p:nvSpPr>
          <p:spPr bwMode="auto">
            <a:xfrm>
              <a:off x="1164" y="1968"/>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42"/>
            <p:cNvSpPr>
              <a:spLocks noChangeShapeType="1"/>
            </p:cNvSpPr>
            <p:nvPr/>
          </p:nvSpPr>
          <p:spPr bwMode="auto">
            <a:xfrm flipH="1">
              <a:off x="768" y="2304"/>
              <a:ext cx="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Line 43"/>
            <p:cNvSpPr>
              <a:spLocks noChangeShapeType="1"/>
            </p:cNvSpPr>
            <p:nvPr/>
          </p:nvSpPr>
          <p:spPr bwMode="auto">
            <a:xfrm>
              <a:off x="3984"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5" name="Line 44"/>
            <p:cNvSpPr>
              <a:spLocks noChangeShapeType="1"/>
            </p:cNvSpPr>
            <p:nvPr/>
          </p:nvSpPr>
          <p:spPr bwMode="auto">
            <a:xfrm>
              <a:off x="4160"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6" name="Line 45"/>
            <p:cNvSpPr>
              <a:spLocks noChangeShapeType="1"/>
            </p:cNvSpPr>
            <p:nvPr/>
          </p:nvSpPr>
          <p:spPr bwMode="auto">
            <a:xfrm>
              <a:off x="4160" y="2304"/>
              <a:ext cx="1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7" name="Line 46"/>
            <p:cNvSpPr>
              <a:spLocks noChangeShapeType="1"/>
            </p:cNvSpPr>
            <p:nvPr/>
          </p:nvSpPr>
          <p:spPr bwMode="auto">
            <a:xfrm>
              <a:off x="4337"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8" name="Line 47"/>
            <p:cNvSpPr>
              <a:spLocks noChangeShapeType="1"/>
            </p:cNvSpPr>
            <p:nvPr/>
          </p:nvSpPr>
          <p:spPr bwMode="auto">
            <a:xfrm>
              <a:off x="4337" y="1968"/>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9" name="Line 48"/>
            <p:cNvSpPr>
              <a:spLocks noChangeShapeType="1"/>
            </p:cNvSpPr>
            <p:nvPr/>
          </p:nvSpPr>
          <p:spPr bwMode="auto">
            <a:xfrm>
              <a:off x="4513"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Line 49"/>
            <p:cNvSpPr>
              <a:spLocks noChangeShapeType="1"/>
            </p:cNvSpPr>
            <p:nvPr/>
          </p:nvSpPr>
          <p:spPr bwMode="auto">
            <a:xfrm>
              <a:off x="4513" y="2304"/>
              <a:ext cx="1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1" name="Line 50"/>
            <p:cNvSpPr>
              <a:spLocks noChangeShapeType="1"/>
            </p:cNvSpPr>
            <p:nvPr/>
          </p:nvSpPr>
          <p:spPr bwMode="auto">
            <a:xfrm>
              <a:off x="4689"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2" name="Line 51"/>
            <p:cNvSpPr>
              <a:spLocks noChangeShapeType="1"/>
            </p:cNvSpPr>
            <p:nvPr/>
          </p:nvSpPr>
          <p:spPr bwMode="auto">
            <a:xfrm>
              <a:off x="4704" y="19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3" name="Line 52"/>
            <p:cNvSpPr>
              <a:spLocks noChangeShapeType="1"/>
            </p:cNvSpPr>
            <p:nvPr/>
          </p:nvSpPr>
          <p:spPr bwMode="auto">
            <a:xfrm>
              <a:off x="816" y="177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4" name="Line 53"/>
            <p:cNvSpPr>
              <a:spLocks noChangeShapeType="1"/>
            </p:cNvSpPr>
            <p:nvPr/>
          </p:nvSpPr>
          <p:spPr bwMode="auto">
            <a:xfrm>
              <a:off x="4681" y="1872"/>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5" name="Line 54"/>
            <p:cNvSpPr>
              <a:spLocks noChangeShapeType="1"/>
            </p:cNvSpPr>
            <p:nvPr/>
          </p:nvSpPr>
          <p:spPr bwMode="auto">
            <a:xfrm>
              <a:off x="1872" y="240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6" name="Line 55"/>
            <p:cNvSpPr>
              <a:spLocks noChangeShapeType="1"/>
            </p:cNvSpPr>
            <p:nvPr/>
          </p:nvSpPr>
          <p:spPr bwMode="auto">
            <a:xfrm>
              <a:off x="3264" y="240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7" name="Line 56"/>
            <p:cNvSpPr>
              <a:spLocks noChangeShapeType="1"/>
            </p:cNvSpPr>
            <p:nvPr/>
          </p:nvSpPr>
          <p:spPr bwMode="auto">
            <a:xfrm>
              <a:off x="4368" y="240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8" name="Line 57"/>
            <p:cNvSpPr>
              <a:spLocks noChangeShapeType="1"/>
            </p:cNvSpPr>
            <p:nvPr/>
          </p:nvSpPr>
          <p:spPr bwMode="auto">
            <a:xfrm flipH="1">
              <a:off x="816" y="24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9" name="Line 58"/>
            <p:cNvSpPr>
              <a:spLocks noChangeShapeType="1"/>
            </p:cNvSpPr>
            <p:nvPr/>
          </p:nvSpPr>
          <p:spPr bwMode="auto">
            <a:xfrm flipH="1">
              <a:off x="2208" y="24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0" name="Line 59"/>
            <p:cNvSpPr>
              <a:spLocks noChangeShapeType="1"/>
            </p:cNvSpPr>
            <p:nvPr/>
          </p:nvSpPr>
          <p:spPr bwMode="auto">
            <a:xfrm flipH="1">
              <a:off x="3600" y="240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1" name="Text Box 60"/>
            <p:cNvSpPr txBox="1">
              <a:spLocks noChangeArrowheads="1"/>
            </p:cNvSpPr>
            <p:nvPr/>
          </p:nvSpPr>
          <p:spPr bwMode="auto">
            <a:xfrm>
              <a:off x="1056" y="230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 hangingPunct="1">
                <a:spcBef>
                  <a:spcPct val="50000"/>
                </a:spcBef>
              </a:pPr>
              <a:r>
                <a:rPr kumimoji="0" lang="zh-CN" altLang="en-US" sz="1600">
                  <a:latin typeface="Tahoma" panose="020B0604030504040204" pitchFamily="34" charset="0"/>
                </a:rPr>
                <a:t>总线周期       </a:t>
              </a:r>
            </a:p>
          </p:txBody>
        </p:sp>
        <p:sp>
          <p:nvSpPr>
            <p:cNvPr id="41022" name="Text Box 61"/>
            <p:cNvSpPr txBox="1">
              <a:spLocks noChangeArrowheads="1"/>
            </p:cNvSpPr>
            <p:nvPr/>
          </p:nvSpPr>
          <p:spPr bwMode="auto">
            <a:xfrm>
              <a:off x="2448" y="230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 hangingPunct="1">
                <a:spcBef>
                  <a:spcPct val="50000"/>
                </a:spcBef>
              </a:pPr>
              <a:r>
                <a:rPr kumimoji="0" lang="zh-CN" altLang="en-US" sz="1600">
                  <a:latin typeface="Tahoma" panose="020B0604030504040204" pitchFamily="34" charset="0"/>
                </a:rPr>
                <a:t>总线周期</a:t>
              </a:r>
            </a:p>
          </p:txBody>
        </p:sp>
        <p:sp>
          <p:nvSpPr>
            <p:cNvPr id="41023" name="Text Box 62"/>
            <p:cNvSpPr txBox="1">
              <a:spLocks noChangeArrowheads="1"/>
            </p:cNvSpPr>
            <p:nvPr/>
          </p:nvSpPr>
          <p:spPr bwMode="auto">
            <a:xfrm>
              <a:off x="3744" y="2304"/>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 hangingPunct="1">
                <a:spcBef>
                  <a:spcPct val="50000"/>
                </a:spcBef>
              </a:pPr>
              <a:r>
                <a:rPr kumimoji="0" lang="zh-CN" altLang="en-US" sz="1600">
                  <a:latin typeface="Tahoma" panose="020B0604030504040204" pitchFamily="34" charset="0"/>
                </a:rPr>
                <a:t>总线周期</a:t>
              </a:r>
            </a:p>
          </p:txBody>
        </p:sp>
        <p:sp>
          <p:nvSpPr>
            <p:cNvPr id="41024" name="Text Box 63"/>
            <p:cNvSpPr txBox="1">
              <a:spLocks noChangeArrowheads="1"/>
            </p:cNvSpPr>
            <p:nvPr/>
          </p:nvSpPr>
          <p:spPr bwMode="auto">
            <a:xfrm>
              <a:off x="2304" y="2640"/>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 hangingPunct="1">
                <a:spcBef>
                  <a:spcPct val="50000"/>
                </a:spcBef>
              </a:pPr>
              <a:r>
                <a:rPr kumimoji="0" lang="zh-CN" altLang="en-US" sz="1600">
                  <a:latin typeface="Tahoma" panose="020B0604030504040204" pitchFamily="34" charset="0"/>
                </a:rPr>
                <a:t>指令周期</a:t>
              </a:r>
            </a:p>
          </p:txBody>
        </p:sp>
        <p:sp>
          <p:nvSpPr>
            <p:cNvPr id="41025" name="Line 64"/>
            <p:cNvSpPr>
              <a:spLocks noChangeShapeType="1"/>
            </p:cNvSpPr>
            <p:nvPr/>
          </p:nvSpPr>
          <p:spPr bwMode="auto">
            <a:xfrm>
              <a:off x="2976" y="2736"/>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6" name="Line 65"/>
            <p:cNvSpPr>
              <a:spLocks noChangeShapeType="1"/>
            </p:cNvSpPr>
            <p:nvPr/>
          </p:nvSpPr>
          <p:spPr bwMode="auto">
            <a:xfrm flipH="1">
              <a:off x="816" y="2736"/>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7" name="Line 66"/>
            <p:cNvSpPr>
              <a:spLocks noChangeShapeType="1"/>
            </p:cNvSpPr>
            <p:nvPr/>
          </p:nvSpPr>
          <p:spPr bwMode="auto">
            <a:xfrm>
              <a:off x="2230" y="1872"/>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8" name="Line 67"/>
            <p:cNvSpPr>
              <a:spLocks noChangeShapeType="1"/>
            </p:cNvSpPr>
            <p:nvPr/>
          </p:nvSpPr>
          <p:spPr bwMode="auto">
            <a:xfrm>
              <a:off x="3622" y="1872"/>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9" name="Text Box 68"/>
            <p:cNvSpPr txBox="1">
              <a:spLocks noChangeArrowheads="1"/>
            </p:cNvSpPr>
            <p:nvPr/>
          </p:nvSpPr>
          <p:spPr bwMode="auto">
            <a:xfrm>
              <a:off x="912" y="2448"/>
              <a:ext cx="1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1400">
                  <a:latin typeface="Tahoma" panose="020B0604030504040204" pitchFamily="34" charset="0"/>
                </a:rPr>
                <a:t>M</a:t>
              </a:r>
              <a:r>
                <a:rPr kumimoji="0" lang="en-US" altLang="zh-CN" sz="1400" baseline="-25000">
                  <a:latin typeface="Tahoma" panose="020B0604030504040204" pitchFamily="34" charset="0"/>
                </a:rPr>
                <a:t>1</a:t>
              </a:r>
              <a:r>
                <a:rPr kumimoji="0" lang="en-US" altLang="zh-CN" sz="1400">
                  <a:latin typeface="Tahoma" panose="020B0604030504040204" pitchFamily="34" charset="0"/>
                </a:rPr>
                <a:t>(Machine  Cycle)    (</a:t>
              </a:r>
              <a:r>
                <a:rPr kumimoji="0" lang="zh-CN" altLang="en-US" sz="1400">
                  <a:latin typeface="Tahoma" panose="020B0604030504040204" pitchFamily="34" charset="0"/>
                </a:rPr>
                <a:t>取指）</a:t>
              </a:r>
            </a:p>
          </p:txBody>
        </p:sp>
        <p:sp>
          <p:nvSpPr>
            <p:cNvPr id="41030" name="Text Box 69"/>
            <p:cNvSpPr txBox="1">
              <a:spLocks noChangeArrowheads="1"/>
            </p:cNvSpPr>
            <p:nvPr/>
          </p:nvSpPr>
          <p:spPr bwMode="auto">
            <a:xfrm>
              <a:off x="2256" y="2448"/>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1400">
                  <a:latin typeface="Tahoma" panose="020B0604030504040204" pitchFamily="34" charset="0"/>
                </a:rPr>
                <a:t>M</a:t>
              </a:r>
              <a:r>
                <a:rPr kumimoji="0" lang="en-US" altLang="zh-CN" sz="1400" baseline="-25000">
                  <a:latin typeface="Tahoma" panose="020B0604030504040204" pitchFamily="34" charset="0"/>
                </a:rPr>
                <a:t>2</a:t>
              </a:r>
              <a:r>
                <a:rPr kumimoji="0" lang="en-US" altLang="zh-CN" sz="1400">
                  <a:latin typeface="Tahoma" panose="020B0604030504040204" pitchFamily="34" charset="0"/>
                </a:rPr>
                <a:t>(</a:t>
              </a:r>
              <a:r>
                <a:rPr kumimoji="0" lang="zh-CN" altLang="en-US" sz="1400">
                  <a:latin typeface="Tahoma" panose="020B0604030504040204" pitchFamily="34" charset="0"/>
                </a:rPr>
                <a:t>读存储器</a:t>
              </a:r>
              <a:r>
                <a:rPr kumimoji="0" lang="en-US" altLang="zh-CN" sz="1400">
                  <a:latin typeface="Tahoma" panose="020B0604030504040204" pitchFamily="34" charset="0"/>
                </a:rPr>
                <a:t>) </a:t>
              </a:r>
            </a:p>
          </p:txBody>
        </p:sp>
        <p:sp>
          <p:nvSpPr>
            <p:cNvPr id="41031" name="Text Box 70"/>
            <p:cNvSpPr txBox="1">
              <a:spLocks noChangeArrowheads="1"/>
            </p:cNvSpPr>
            <p:nvPr/>
          </p:nvSpPr>
          <p:spPr bwMode="auto">
            <a:xfrm>
              <a:off x="3504" y="2448"/>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1400">
                  <a:latin typeface="Tahoma" panose="020B0604030504040204" pitchFamily="34" charset="0"/>
                </a:rPr>
                <a:t>M</a:t>
              </a:r>
              <a:r>
                <a:rPr kumimoji="0" lang="en-US" altLang="zh-CN" sz="1400" baseline="-25000">
                  <a:latin typeface="Tahoma" panose="020B0604030504040204" pitchFamily="34" charset="0"/>
                </a:rPr>
                <a:t>3</a:t>
              </a:r>
              <a:r>
                <a:rPr kumimoji="0" lang="en-US" altLang="zh-CN" sz="1400">
                  <a:latin typeface="Tahoma" panose="020B0604030504040204" pitchFamily="34" charset="0"/>
                </a:rPr>
                <a:t>(</a:t>
              </a:r>
              <a:r>
                <a:rPr kumimoji="0" lang="zh-CN" altLang="en-US" sz="1400">
                  <a:latin typeface="Tahoma" panose="020B0604030504040204" pitchFamily="34" charset="0"/>
                </a:rPr>
                <a:t>写存储器</a:t>
              </a:r>
              <a:r>
                <a:rPr kumimoji="0" lang="en-US" altLang="zh-CN" sz="1400">
                  <a:latin typeface="Tahoma" panose="020B0604030504040204" pitchFamily="34" charset="0"/>
                </a:rPr>
                <a:t>) </a:t>
              </a:r>
            </a:p>
          </p:txBody>
        </p:sp>
        <p:sp>
          <p:nvSpPr>
            <p:cNvPr id="41032" name="Line 71"/>
            <p:cNvSpPr>
              <a:spLocks noChangeShapeType="1"/>
            </p:cNvSpPr>
            <p:nvPr/>
          </p:nvSpPr>
          <p:spPr bwMode="auto">
            <a:xfrm flipV="1">
              <a:off x="1174" y="1776"/>
              <a:ext cx="0" cy="215"/>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3" name="Line 72"/>
            <p:cNvSpPr>
              <a:spLocks noChangeShapeType="1"/>
            </p:cNvSpPr>
            <p:nvPr/>
          </p:nvSpPr>
          <p:spPr bwMode="auto">
            <a:xfrm flipH="1">
              <a:off x="1152" y="1920"/>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4" name="Line 73"/>
            <p:cNvSpPr>
              <a:spLocks noChangeShapeType="1"/>
            </p:cNvSpPr>
            <p:nvPr/>
          </p:nvSpPr>
          <p:spPr bwMode="auto">
            <a:xfrm>
              <a:off x="720" y="1920"/>
              <a:ext cx="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5" name="Freeform 74"/>
            <p:cNvSpPr>
              <a:spLocks/>
            </p:cNvSpPr>
            <p:nvPr/>
          </p:nvSpPr>
          <p:spPr bwMode="auto">
            <a:xfrm>
              <a:off x="960" y="1760"/>
              <a:ext cx="384" cy="112"/>
            </a:xfrm>
            <a:custGeom>
              <a:avLst/>
              <a:gdLst>
                <a:gd name="T0" fmla="*/ 0 w 384"/>
                <a:gd name="T1" fmla="*/ 112 h 112"/>
                <a:gd name="T2" fmla="*/ 240 w 384"/>
                <a:gd name="T3" fmla="*/ 16 h 112"/>
                <a:gd name="T4" fmla="*/ 384 w 384"/>
                <a:gd name="T5" fmla="*/ 16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0" y="112"/>
                  </a:moveTo>
                  <a:cubicBezTo>
                    <a:pt x="88" y="72"/>
                    <a:pt x="176" y="32"/>
                    <a:pt x="240" y="16"/>
                  </a:cubicBezTo>
                  <a:cubicBezTo>
                    <a:pt x="304" y="0"/>
                    <a:pt x="360" y="16"/>
                    <a:pt x="384" y="1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036" name="Text Box 75"/>
            <p:cNvSpPr txBox="1">
              <a:spLocks noChangeArrowheads="1"/>
            </p:cNvSpPr>
            <p:nvPr/>
          </p:nvSpPr>
          <p:spPr bwMode="auto">
            <a:xfrm>
              <a:off x="1344" y="1632"/>
              <a:ext cx="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400">
                  <a:latin typeface="Tahoma" panose="020B0604030504040204" pitchFamily="34" charset="0"/>
                </a:rPr>
                <a:t>时钟周期</a:t>
              </a:r>
              <a:r>
                <a:rPr kumimoji="0" lang="en-US" altLang="zh-CN" sz="1400">
                  <a:latin typeface="Tahoma" panose="020B0604030504040204" pitchFamily="34" charset="0"/>
                </a:rPr>
                <a:t>(T</a:t>
              </a:r>
              <a:r>
                <a:rPr kumimoji="0" lang="zh-CN" altLang="en-US" sz="1400">
                  <a:latin typeface="Tahoma" panose="020B0604030504040204" pitchFamily="34" charset="0"/>
                </a:rPr>
                <a:t>状态</a:t>
              </a:r>
              <a:r>
                <a:rPr kumimoji="0" lang="en-US" altLang="zh-CN" sz="1400">
                  <a:latin typeface="Tahoma" panose="020B0604030504040204" pitchFamily="34" charset="0"/>
                </a:rPr>
                <a:t>)</a:t>
              </a:r>
            </a:p>
          </p:txBody>
        </p:sp>
      </p:grpSp>
    </p:spTree>
    <p:extLst>
      <p:ext uri="{BB962C8B-B14F-4D97-AF65-F5344CB8AC3E}">
        <p14:creationId xmlns:p14="http://schemas.microsoft.com/office/powerpoint/2010/main" val="916939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本章主要内容录</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414686" y="2370592"/>
            <a:ext cx="1642906" cy="1870554"/>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4071"/>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3773008" y="2267319"/>
            <a:ext cx="1642906" cy="1870554"/>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1" y="2922828"/>
              <a:ext cx="416545" cy="274071"/>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6" name="组合 105"/>
          <p:cNvGrpSpPr/>
          <p:nvPr/>
        </p:nvGrpSpPr>
        <p:grpSpPr>
          <a:xfrm>
            <a:off x="8627378" y="2186924"/>
            <a:ext cx="1642906" cy="1870554"/>
            <a:chOff x="789153" y="2729597"/>
            <a:chExt cx="1202093" cy="1388087"/>
          </a:xfrm>
        </p:grpSpPr>
        <p:grpSp>
          <p:nvGrpSpPr>
            <p:cNvPr id="107" name="组合 106"/>
            <p:cNvGrpSpPr/>
            <p:nvPr/>
          </p:nvGrpSpPr>
          <p:grpSpPr>
            <a:xfrm>
              <a:off x="789153" y="2729597"/>
              <a:ext cx="1202093" cy="1388087"/>
              <a:chOff x="3273692" y="1099961"/>
              <a:chExt cx="1202093" cy="1388087"/>
            </a:xfrm>
          </p:grpSpPr>
          <p:sp>
            <p:nvSpPr>
              <p:cNvPr id="109"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0"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1" name="Freeform 16"/>
              <p:cNvSpPr>
                <a:spLocks/>
              </p:cNvSpPr>
              <p:nvPr/>
            </p:nvSpPr>
            <p:spPr bwMode="auto">
              <a:xfrm>
                <a:off x="3362052"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0099A9"/>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8" name="TextBox 107"/>
            <p:cNvSpPr txBox="1"/>
            <p:nvPr/>
          </p:nvSpPr>
          <p:spPr>
            <a:xfrm>
              <a:off x="938290" y="2889012"/>
              <a:ext cx="452070" cy="274071"/>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04</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1837989" y="3147254"/>
            <a:ext cx="631474" cy="644567"/>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4156437" y="3073020"/>
            <a:ext cx="616208" cy="656366"/>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9" name="组合 118"/>
          <p:cNvGrpSpPr/>
          <p:nvPr/>
        </p:nvGrpSpPr>
        <p:grpSpPr>
          <a:xfrm>
            <a:off x="9044397" y="2945226"/>
            <a:ext cx="663662" cy="639649"/>
            <a:chOff x="5710238" y="3049588"/>
            <a:chExt cx="771526" cy="754062"/>
          </a:xfrm>
          <a:solidFill>
            <a:schemeClr val="tx1"/>
          </a:solidFill>
        </p:grpSpPr>
        <p:sp>
          <p:nvSpPr>
            <p:cNvPr id="120"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1"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2"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3"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
        <p:nvSpPr>
          <p:cNvPr id="124" name="Rectangle 4"/>
          <p:cNvSpPr txBox="1">
            <a:spLocks noChangeArrowheads="1"/>
          </p:cNvSpPr>
          <p:nvPr/>
        </p:nvSpPr>
        <p:spPr bwMode="auto">
          <a:xfrm>
            <a:off x="1325658" y="4454594"/>
            <a:ext cx="1731933" cy="49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smtClean="0">
                <a:solidFill>
                  <a:schemeClr val="accent6"/>
                </a:solidFill>
                <a:latin typeface="Arial"/>
                <a:ea typeface="微软雅黑"/>
              </a:rPr>
              <a:t>8086/8088</a:t>
            </a:r>
            <a:r>
              <a:rPr lang="zh-CN" altLang="en-US" sz="2400" kern="0" dirty="0" smtClean="0">
                <a:solidFill>
                  <a:schemeClr val="accent6"/>
                </a:solidFill>
                <a:latin typeface="Arial"/>
                <a:ea typeface="微软雅黑"/>
              </a:rPr>
              <a:t>微处理器</a:t>
            </a:r>
            <a:endParaRPr lang="zh-CN" altLang="en-US" sz="2400" kern="0" dirty="0">
              <a:solidFill>
                <a:schemeClr val="accent6"/>
              </a:solidFill>
              <a:latin typeface="Arial"/>
              <a:ea typeface="微软雅黑"/>
            </a:endParaRPr>
          </a:p>
        </p:txBody>
      </p:sp>
      <p:sp>
        <p:nvSpPr>
          <p:cNvPr id="125" name="Rectangle 4"/>
          <p:cNvSpPr txBox="1">
            <a:spLocks noChangeArrowheads="1"/>
          </p:cNvSpPr>
          <p:nvPr/>
        </p:nvSpPr>
        <p:spPr bwMode="auto">
          <a:xfrm>
            <a:off x="3618896" y="4249851"/>
            <a:ext cx="2119032" cy="513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smtClean="0">
                <a:solidFill>
                  <a:srgbClr val="F69F1E"/>
                </a:solidFill>
                <a:latin typeface="Arial"/>
                <a:ea typeface="微软雅黑"/>
              </a:rPr>
              <a:t>32</a:t>
            </a:r>
            <a:r>
              <a:rPr lang="zh-CN" altLang="en-US" sz="2400" kern="0" dirty="0" smtClean="0">
                <a:solidFill>
                  <a:srgbClr val="F69F1E"/>
                </a:solidFill>
                <a:latin typeface="Arial"/>
                <a:ea typeface="微软雅黑"/>
              </a:rPr>
              <a:t>位微处理器</a:t>
            </a:r>
            <a:endParaRPr lang="zh-CN" altLang="en-US" sz="2400" kern="0" dirty="0">
              <a:solidFill>
                <a:srgbClr val="F69F1E"/>
              </a:solidFill>
              <a:latin typeface="Arial"/>
              <a:ea typeface="微软雅黑"/>
            </a:endParaRPr>
          </a:p>
        </p:txBody>
      </p:sp>
      <p:sp>
        <p:nvSpPr>
          <p:cNvPr id="127" name="Rectangle 4"/>
          <p:cNvSpPr txBox="1">
            <a:spLocks noChangeArrowheads="1"/>
          </p:cNvSpPr>
          <p:nvPr/>
        </p:nvSpPr>
        <p:spPr bwMode="auto">
          <a:xfrm>
            <a:off x="8512320" y="4417094"/>
            <a:ext cx="1757964" cy="513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a:solidFill>
                  <a:srgbClr val="0099A9"/>
                </a:solidFill>
                <a:latin typeface="Arial"/>
                <a:ea typeface="微软雅黑"/>
              </a:rPr>
              <a:t>80X86</a:t>
            </a:r>
            <a:r>
              <a:rPr lang="zh-CN" altLang="en-US" sz="2400" kern="0" dirty="0">
                <a:solidFill>
                  <a:srgbClr val="0099A9"/>
                </a:solidFill>
                <a:latin typeface="Arial"/>
                <a:ea typeface="微软雅黑"/>
              </a:rPr>
              <a:t>存储器组织</a:t>
            </a:r>
          </a:p>
          <a:p>
            <a:pPr defTabSz="1218895" fontAlgn="auto">
              <a:spcBef>
                <a:spcPts val="0"/>
              </a:spcBef>
              <a:spcAft>
                <a:spcPts val="0"/>
              </a:spcAft>
              <a:defRPr/>
            </a:pPr>
            <a:endParaRPr lang="zh-CN" altLang="en-US" kern="0" dirty="0">
              <a:solidFill>
                <a:srgbClr val="0099A9"/>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691777"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147" name="组合 146"/>
          <p:cNvGrpSpPr/>
          <p:nvPr/>
        </p:nvGrpSpPr>
        <p:grpSpPr>
          <a:xfrm>
            <a:off x="6298823" y="2239615"/>
            <a:ext cx="1602304" cy="1850640"/>
            <a:chOff x="789153" y="2729597"/>
            <a:chExt cx="1202093" cy="1388087"/>
          </a:xfrm>
        </p:grpSpPr>
        <p:grpSp>
          <p:nvGrpSpPr>
            <p:cNvPr id="151" name="组合 150"/>
            <p:cNvGrpSpPr/>
            <p:nvPr/>
          </p:nvGrpSpPr>
          <p:grpSpPr>
            <a:xfrm>
              <a:off x="789153" y="2729597"/>
              <a:ext cx="1202093" cy="1388087"/>
              <a:chOff x="3273692" y="1099961"/>
              <a:chExt cx="1202093" cy="1388087"/>
            </a:xfrm>
          </p:grpSpPr>
          <p:sp>
            <p:nvSpPr>
              <p:cNvPr id="154"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55"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56"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53"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grpSp>
        <p:nvGrpSpPr>
          <p:cNvPr id="157" name="组合 156"/>
          <p:cNvGrpSpPr/>
          <p:nvPr/>
        </p:nvGrpSpPr>
        <p:grpSpPr>
          <a:xfrm>
            <a:off x="6771533" y="2928501"/>
            <a:ext cx="625377" cy="625609"/>
            <a:chOff x="5699322" y="3963624"/>
            <a:chExt cx="132182" cy="132201"/>
          </a:xfrm>
          <a:solidFill>
            <a:schemeClr val="tx1"/>
          </a:solidFill>
        </p:grpSpPr>
        <p:sp>
          <p:nvSpPr>
            <p:cNvPr id="158"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59"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sp>
        <p:nvSpPr>
          <p:cNvPr id="160" name="Rectangle 4"/>
          <p:cNvSpPr txBox="1">
            <a:spLocks noChangeArrowheads="1"/>
          </p:cNvSpPr>
          <p:nvPr/>
        </p:nvSpPr>
        <p:spPr bwMode="auto">
          <a:xfrm>
            <a:off x="6210430" y="4278094"/>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400" kern="0" dirty="0">
                <a:solidFill>
                  <a:srgbClr val="EA5E66"/>
                </a:solidFill>
                <a:latin typeface="Arial"/>
                <a:ea typeface="微软雅黑"/>
              </a:rPr>
              <a:t>Pentium</a:t>
            </a:r>
            <a:r>
              <a:rPr lang="zh-CN" altLang="en-US" sz="2400" kern="0" dirty="0">
                <a:solidFill>
                  <a:srgbClr val="EA5E66"/>
                </a:solidFill>
                <a:latin typeface="Arial"/>
                <a:ea typeface="微软雅黑"/>
              </a:rPr>
              <a:t>的主要特点</a:t>
            </a:r>
            <a:endParaRPr lang="zh-CN" altLang="en-US" sz="2400" kern="0" dirty="0">
              <a:solidFill>
                <a:srgbClr val="EA5E66"/>
              </a:solidFill>
              <a:latin typeface="Arial"/>
              <a:ea typeface="微软雅黑"/>
            </a:endParaRPr>
          </a:p>
        </p:txBody>
      </p:sp>
    </p:spTree>
    <p:extLst>
      <p:ext uri="{BB962C8B-B14F-4D97-AF65-F5344CB8AC3E}">
        <p14:creationId xmlns:p14="http://schemas.microsoft.com/office/powerpoint/2010/main" val="3163893538"/>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p:cTn id="53" dur="1000" fill="hold"/>
                                            <p:tgtEl>
                                              <p:spTgt spid="106"/>
                                            </p:tgtEl>
                                            <p:attrNameLst>
                                              <p:attrName>ppt_w</p:attrName>
                                            </p:attrNameLst>
                                          </p:cBhvr>
                                          <p:tavLst>
                                            <p:tav tm="0">
                                              <p:val>
                                                <p:fltVal val="0"/>
                                              </p:val>
                                            </p:tav>
                                            <p:tav tm="100000">
                                              <p:val>
                                                <p:strVal val="#ppt_w"/>
                                              </p:val>
                                            </p:tav>
                                          </p:tavLst>
                                        </p:anim>
                                        <p:anim calcmode="lin" valueType="num">
                                          <p:cBhvr>
                                            <p:cTn id="54" dur="1000" fill="hold"/>
                                            <p:tgtEl>
                                              <p:spTgt spid="106"/>
                                            </p:tgtEl>
                                            <p:attrNameLst>
                                              <p:attrName>ppt_h</p:attrName>
                                            </p:attrNameLst>
                                          </p:cBhvr>
                                          <p:tavLst>
                                            <p:tav tm="0">
                                              <p:val>
                                                <p:fltVal val="0"/>
                                              </p:val>
                                            </p:tav>
                                            <p:tav tm="100000">
                                              <p:val>
                                                <p:strVal val="#ppt_h"/>
                                              </p:val>
                                            </p:tav>
                                          </p:tavLst>
                                        </p:anim>
                                        <p:anim calcmode="lin" valueType="num">
                                          <p:cBhvr>
                                            <p:cTn id="55" dur="1000" fill="hold"/>
                                            <p:tgtEl>
                                              <p:spTgt spid="106"/>
                                            </p:tgtEl>
                                            <p:attrNameLst>
                                              <p:attrName>style.rotation</p:attrName>
                                            </p:attrNameLst>
                                          </p:cBhvr>
                                          <p:tavLst>
                                            <p:tav tm="0">
                                              <p:val>
                                                <p:fltVal val="90"/>
                                              </p:val>
                                            </p:tav>
                                            <p:tav tm="100000">
                                              <p:val>
                                                <p:fltVal val="0"/>
                                              </p:val>
                                            </p:tav>
                                          </p:tavLst>
                                        </p:anim>
                                        <p:animEffect transition="in" filter="fade">
                                          <p:cBhvr>
                                            <p:cTn id="56" dur="1000"/>
                                            <p:tgtEl>
                                              <p:spTgt spid="106"/>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fade">
                                          <p:cBhvr>
                                            <p:cTn id="60" dur="500"/>
                                            <p:tgtEl>
                                              <p:spTgt spid="1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700"/>
                                            <p:tgtEl>
                                              <p:spTgt spid="127"/>
                                            </p:tgtEl>
                                          </p:cBhvr>
                                        </p:animEffect>
                                      </p:childTnLst>
                                    </p:cTn>
                                  </p:par>
                                </p:childTnLst>
                              </p:cTn>
                            </p:par>
                            <p:par>
                              <p:cTn id="64" fill="hold">
                                <p:stCondLst>
                                  <p:cond delay="8600"/>
                                </p:stCondLst>
                                <p:childTnLst>
                                  <p:par>
                                    <p:cTn id="65" presetID="23" presetClass="entr" presetSubtype="528"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p:cTn id="67" dur="500" fill="hold"/>
                                            <p:tgtEl>
                                              <p:spTgt spid="132"/>
                                            </p:tgtEl>
                                            <p:attrNameLst>
                                              <p:attrName>ppt_w</p:attrName>
                                            </p:attrNameLst>
                                          </p:cBhvr>
                                          <p:tavLst>
                                            <p:tav tm="0">
                                              <p:val>
                                                <p:fltVal val="0"/>
                                              </p:val>
                                            </p:tav>
                                            <p:tav tm="100000">
                                              <p:val>
                                                <p:strVal val="#ppt_w"/>
                                              </p:val>
                                            </p:tav>
                                          </p:tavLst>
                                        </p:anim>
                                        <p:anim calcmode="lin" valueType="num">
                                          <p:cBhvr>
                                            <p:cTn id="68" dur="500" fill="hold"/>
                                            <p:tgtEl>
                                              <p:spTgt spid="132"/>
                                            </p:tgtEl>
                                            <p:attrNameLst>
                                              <p:attrName>ppt_h</p:attrName>
                                            </p:attrNameLst>
                                          </p:cBhvr>
                                          <p:tavLst>
                                            <p:tav tm="0">
                                              <p:val>
                                                <p:fltVal val="0"/>
                                              </p:val>
                                            </p:tav>
                                            <p:tav tm="100000">
                                              <p:val>
                                                <p:strVal val="#ppt_h"/>
                                              </p:val>
                                            </p:tav>
                                          </p:tavLst>
                                        </p:anim>
                                        <p:anim calcmode="lin" valueType="num">
                                          <p:cBhvr>
                                            <p:cTn id="69" dur="500" fill="hold"/>
                                            <p:tgtEl>
                                              <p:spTgt spid="132"/>
                                            </p:tgtEl>
                                            <p:attrNameLst>
                                              <p:attrName>ppt_x</p:attrName>
                                            </p:attrNameLst>
                                          </p:cBhvr>
                                          <p:tavLst>
                                            <p:tav tm="0">
                                              <p:val>
                                                <p:fltVal val="0.5"/>
                                              </p:val>
                                            </p:tav>
                                            <p:tav tm="100000">
                                              <p:val>
                                                <p:strVal val="#ppt_x"/>
                                              </p:val>
                                            </p:tav>
                                          </p:tavLst>
                                        </p:anim>
                                        <p:anim calcmode="lin" valueType="num">
                                          <p:cBhvr>
                                            <p:cTn id="70" dur="500" fill="hold"/>
                                            <p:tgtEl>
                                              <p:spTgt spid="13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500" fill="hold"/>
                                            <p:tgtEl>
                                              <p:spTgt spid="139"/>
                                            </p:tgtEl>
                                            <p:attrNameLst>
                                              <p:attrName>ppt_w</p:attrName>
                                            </p:attrNameLst>
                                          </p:cBhvr>
                                          <p:tavLst>
                                            <p:tav tm="0">
                                              <p:val>
                                                <p:fltVal val="0"/>
                                              </p:val>
                                            </p:tav>
                                            <p:tav tm="100000">
                                              <p:val>
                                                <p:strVal val="#ppt_w"/>
                                              </p:val>
                                            </p:tav>
                                          </p:tavLst>
                                        </p:anim>
                                        <p:anim calcmode="lin" valueType="num">
                                          <p:cBhvr>
                                            <p:cTn id="74" dur="500" fill="hold"/>
                                            <p:tgtEl>
                                              <p:spTgt spid="139"/>
                                            </p:tgtEl>
                                            <p:attrNameLst>
                                              <p:attrName>ppt_h</p:attrName>
                                            </p:attrNameLst>
                                          </p:cBhvr>
                                          <p:tavLst>
                                            <p:tav tm="0">
                                              <p:val>
                                                <p:fltVal val="0"/>
                                              </p:val>
                                            </p:tav>
                                            <p:tav tm="100000">
                                              <p:val>
                                                <p:strVal val="#ppt_h"/>
                                              </p:val>
                                            </p:tav>
                                          </p:tavLst>
                                        </p:anim>
                                        <p:anim calcmode="lin" valueType="num">
                                          <p:cBhvr>
                                            <p:cTn id="75" dur="500" fill="hold"/>
                                            <p:tgtEl>
                                              <p:spTgt spid="139"/>
                                            </p:tgtEl>
                                            <p:attrNameLst>
                                              <p:attrName>ppt_x</p:attrName>
                                            </p:attrNameLst>
                                          </p:cBhvr>
                                          <p:tavLst>
                                            <p:tav tm="0">
                                              <p:val>
                                                <p:fltVal val="0.5"/>
                                              </p:val>
                                            </p:tav>
                                            <p:tav tm="100000">
                                              <p:val>
                                                <p:strVal val="#ppt_x"/>
                                              </p:val>
                                            </p:tav>
                                          </p:tavLst>
                                        </p:anim>
                                        <p:anim calcmode="lin" valueType="num">
                                          <p:cBhvr>
                                            <p:cTn id="76" dur="500" fill="hold"/>
                                            <p:tgtEl>
                                              <p:spTgt spid="13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700"/>
                                      </p:stCondLst>
                                      <p:childTnLst>
                                        <p:set>
                                          <p:cBhvr>
                                            <p:cTn id="78" dur="1" fill="hold">
                                              <p:stCondLst>
                                                <p:cond delay="0"/>
                                              </p:stCondLst>
                                            </p:cTn>
                                            <p:tgtEl>
                                              <p:spTgt spid="142"/>
                                            </p:tgtEl>
                                            <p:attrNameLst>
                                              <p:attrName>style.visibility</p:attrName>
                                            </p:attrNameLst>
                                          </p:cBhvr>
                                          <p:to>
                                            <p:strVal val="visible"/>
                                          </p:to>
                                        </p:set>
                                        <p:anim calcmode="lin" valueType="num">
                                          <p:cBhvr>
                                            <p:cTn id="79" dur="500" fill="hold"/>
                                            <p:tgtEl>
                                              <p:spTgt spid="142"/>
                                            </p:tgtEl>
                                            <p:attrNameLst>
                                              <p:attrName>ppt_w</p:attrName>
                                            </p:attrNameLst>
                                          </p:cBhvr>
                                          <p:tavLst>
                                            <p:tav tm="0">
                                              <p:val>
                                                <p:fltVal val="0"/>
                                              </p:val>
                                            </p:tav>
                                            <p:tav tm="100000">
                                              <p:val>
                                                <p:strVal val="#ppt_w"/>
                                              </p:val>
                                            </p:tav>
                                          </p:tavLst>
                                        </p:anim>
                                        <p:anim calcmode="lin" valueType="num">
                                          <p:cBhvr>
                                            <p:cTn id="80" dur="500" fill="hold"/>
                                            <p:tgtEl>
                                              <p:spTgt spid="142"/>
                                            </p:tgtEl>
                                            <p:attrNameLst>
                                              <p:attrName>ppt_h</p:attrName>
                                            </p:attrNameLst>
                                          </p:cBhvr>
                                          <p:tavLst>
                                            <p:tav tm="0">
                                              <p:val>
                                                <p:fltVal val="0"/>
                                              </p:val>
                                            </p:tav>
                                            <p:tav tm="100000">
                                              <p:val>
                                                <p:strVal val="#ppt_h"/>
                                              </p:val>
                                            </p:tav>
                                          </p:tavLst>
                                        </p:anim>
                                        <p:anim calcmode="lin" valueType="num">
                                          <p:cBhvr>
                                            <p:cTn id="81" dur="500" fill="hold"/>
                                            <p:tgtEl>
                                              <p:spTgt spid="142"/>
                                            </p:tgtEl>
                                            <p:attrNameLst>
                                              <p:attrName>ppt_x</p:attrName>
                                            </p:attrNameLst>
                                          </p:cBhvr>
                                          <p:tavLst>
                                            <p:tav tm="0">
                                              <p:val>
                                                <p:fltVal val="0.5"/>
                                              </p:val>
                                            </p:tav>
                                            <p:tav tm="100000">
                                              <p:val>
                                                <p:strVal val="#ppt_x"/>
                                              </p:val>
                                            </p:tav>
                                          </p:tavLst>
                                        </p:anim>
                                        <p:anim calcmode="lin" valueType="num">
                                          <p:cBhvr>
                                            <p:cTn id="82" dur="500" fill="hold"/>
                                            <p:tgtEl>
                                              <p:spTgt spid="14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300"/>
                                      </p:stCondLst>
                                      <p:childTnLst>
                                        <p:set>
                                          <p:cBhvr>
                                            <p:cTn id="84" dur="1" fill="hold">
                                              <p:stCondLst>
                                                <p:cond delay="0"/>
                                              </p:stCondLst>
                                            </p:cTn>
                                            <p:tgtEl>
                                              <p:spTgt spid="225"/>
                                            </p:tgtEl>
                                            <p:attrNameLst>
                                              <p:attrName>style.visibility</p:attrName>
                                            </p:attrNameLst>
                                          </p:cBhvr>
                                          <p:to>
                                            <p:strVal val="visible"/>
                                          </p:to>
                                        </p:set>
                                        <p:anim calcmode="lin" valueType="num">
                                          <p:cBhvr>
                                            <p:cTn id="85" dur="500" fill="hold"/>
                                            <p:tgtEl>
                                              <p:spTgt spid="225"/>
                                            </p:tgtEl>
                                            <p:attrNameLst>
                                              <p:attrName>ppt_w</p:attrName>
                                            </p:attrNameLst>
                                          </p:cBhvr>
                                          <p:tavLst>
                                            <p:tav tm="0">
                                              <p:val>
                                                <p:fltVal val="0"/>
                                              </p:val>
                                            </p:tav>
                                            <p:tav tm="100000">
                                              <p:val>
                                                <p:strVal val="#ppt_w"/>
                                              </p:val>
                                            </p:tav>
                                          </p:tavLst>
                                        </p:anim>
                                        <p:anim calcmode="lin" valueType="num">
                                          <p:cBhvr>
                                            <p:cTn id="86" dur="500" fill="hold"/>
                                            <p:tgtEl>
                                              <p:spTgt spid="225"/>
                                            </p:tgtEl>
                                            <p:attrNameLst>
                                              <p:attrName>ppt_h</p:attrName>
                                            </p:attrNameLst>
                                          </p:cBhvr>
                                          <p:tavLst>
                                            <p:tav tm="0">
                                              <p:val>
                                                <p:fltVal val="0"/>
                                              </p:val>
                                            </p:tav>
                                            <p:tav tm="100000">
                                              <p:val>
                                                <p:strVal val="#ppt_h"/>
                                              </p:val>
                                            </p:tav>
                                          </p:tavLst>
                                        </p:anim>
                                        <p:anim calcmode="lin" valueType="num">
                                          <p:cBhvr>
                                            <p:cTn id="87" dur="500" fill="hold"/>
                                            <p:tgtEl>
                                              <p:spTgt spid="225"/>
                                            </p:tgtEl>
                                            <p:attrNameLst>
                                              <p:attrName>ppt_x</p:attrName>
                                            </p:attrNameLst>
                                          </p:cBhvr>
                                          <p:tavLst>
                                            <p:tav tm="0">
                                              <p:val>
                                                <p:fltVal val="0.5"/>
                                              </p:val>
                                            </p:tav>
                                            <p:tav tm="100000">
                                              <p:val>
                                                <p:strVal val="#ppt_x"/>
                                              </p:val>
                                            </p:tav>
                                          </p:tavLst>
                                        </p:anim>
                                        <p:anim calcmode="lin" valueType="num">
                                          <p:cBhvr>
                                            <p:cTn id="88" dur="500" fill="hold"/>
                                            <p:tgtEl>
                                              <p:spTgt spid="22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00"/>
                                      </p:stCondLst>
                                      <p:childTnLst>
                                        <p:set>
                                          <p:cBhvr>
                                            <p:cTn id="90" dur="1" fill="hold">
                                              <p:stCondLst>
                                                <p:cond delay="0"/>
                                              </p:stCondLst>
                                            </p:cTn>
                                            <p:tgtEl>
                                              <p:spTgt spid="228"/>
                                            </p:tgtEl>
                                            <p:attrNameLst>
                                              <p:attrName>style.visibility</p:attrName>
                                            </p:attrNameLst>
                                          </p:cBhvr>
                                          <p:to>
                                            <p:strVal val="visible"/>
                                          </p:to>
                                        </p:set>
                                        <p:anim calcmode="lin" valueType="num">
                                          <p:cBhvr>
                                            <p:cTn id="91" dur="500" fill="hold"/>
                                            <p:tgtEl>
                                              <p:spTgt spid="228"/>
                                            </p:tgtEl>
                                            <p:attrNameLst>
                                              <p:attrName>ppt_w</p:attrName>
                                            </p:attrNameLst>
                                          </p:cBhvr>
                                          <p:tavLst>
                                            <p:tav tm="0">
                                              <p:val>
                                                <p:fltVal val="0"/>
                                              </p:val>
                                            </p:tav>
                                            <p:tav tm="100000">
                                              <p:val>
                                                <p:strVal val="#ppt_w"/>
                                              </p:val>
                                            </p:tav>
                                          </p:tavLst>
                                        </p:anim>
                                        <p:anim calcmode="lin" valueType="num">
                                          <p:cBhvr>
                                            <p:cTn id="92" dur="500" fill="hold"/>
                                            <p:tgtEl>
                                              <p:spTgt spid="228"/>
                                            </p:tgtEl>
                                            <p:attrNameLst>
                                              <p:attrName>ppt_h</p:attrName>
                                            </p:attrNameLst>
                                          </p:cBhvr>
                                          <p:tavLst>
                                            <p:tav tm="0">
                                              <p:val>
                                                <p:fltVal val="0"/>
                                              </p:val>
                                            </p:tav>
                                            <p:tav tm="100000">
                                              <p:val>
                                                <p:strVal val="#ppt_h"/>
                                              </p:val>
                                            </p:tav>
                                          </p:tavLst>
                                        </p:anim>
                                        <p:anim calcmode="lin" valueType="num">
                                          <p:cBhvr>
                                            <p:cTn id="93" dur="500" fill="hold"/>
                                            <p:tgtEl>
                                              <p:spTgt spid="228"/>
                                            </p:tgtEl>
                                            <p:attrNameLst>
                                              <p:attrName>ppt_x</p:attrName>
                                            </p:attrNameLst>
                                          </p:cBhvr>
                                          <p:tavLst>
                                            <p:tav tm="0">
                                              <p:val>
                                                <p:fltVal val="0.5"/>
                                              </p:val>
                                            </p:tav>
                                            <p:tav tm="100000">
                                              <p:val>
                                                <p:strVal val="#ppt_x"/>
                                              </p:val>
                                            </p:tav>
                                          </p:tavLst>
                                        </p:anim>
                                        <p:anim calcmode="lin" valueType="num">
                                          <p:cBhvr>
                                            <p:cTn id="94" dur="500" fill="hold"/>
                                            <p:tgtEl>
                                              <p:spTgt spid="22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231"/>
                                            </p:tgtEl>
                                            <p:attrNameLst>
                                              <p:attrName>style.visibility</p:attrName>
                                            </p:attrNameLst>
                                          </p:cBhvr>
                                          <p:to>
                                            <p:strVal val="visible"/>
                                          </p:to>
                                        </p:set>
                                        <p:anim calcmode="lin" valueType="num">
                                          <p:cBhvr>
                                            <p:cTn id="97" dur="500" fill="hold"/>
                                            <p:tgtEl>
                                              <p:spTgt spid="231"/>
                                            </p:tgtEl>
                                            <p:attrNameLst>
                                              <p:attrName>ppt_w</p:attrName>
                                            </p:attrNameLst>
                                          </p:cBhvr>
                                          <p:tavLst>
                                            <p:tav tm="0">
                                              <p:val>
                                                <p:fltVal val="0"/>
                                              </p:val>
                                            </p:tav>
                                            <p:tav tm="100000">
                                              <p:val>
                                                <p:strVal val="#ppt_w"/>
                                              </p:val>
                                            </p:tav>
                                          </p:tavLst>
                                        </p:anim>
                                        <p:anim calcmode="lin" valueType="num">
                                          <p:cBhvr>
                                            <p:cTn id="98" dur="500" fill="hold"/>
                                            <p:tgtEl>
                                              <p:spTgt spid="231"/>
                                            </p:tgtEl>
                                            <p:attrNameLst>
                                              <p:attrName>ppt_h</p:attrName>
                                            </p:attrNameLst>
                                          </p:cBhvr>
                                          <p:tavLst>
                                            <p:tav tm="0">
                                              <p:val>
                                                <p:fltVal val="0"/>
                                              </p:val>
                                            </p:tav>
                                            <p:tav tm="100000">
                                              <p:val>
                                                <p:strVal val="#ppt_h"/>
                                              </p:val>
                                            </p:tav>
                                          </p:tavLst>
                                        </p:anim>
                                        <p:anim calcmode="lin" valueType="num">
                                          <p:cBhvr>
                                            <p:cTn id="99" dur="500" fill="hold"/>
                                            <p:tgtEl>
                                              <p:spTgt spid="231"/>
                                            </p:tgtEl>
                                            <p:attrNameLst>
                                              <p:attrName>ppt_x</p:attrName>
                                            </p:attrNameLst>
                                          </p:cBhvr>
                                          <p:tavLst>
                                            <p:tav tm="0">
                                              <p:val>
                                                <p:fltVal val="0.5"/>
                                              </p:val>
                                            </p:tav>
                                            <p:tav tm="100000">
                                              <p:val>
                                                <p:strVal val="#ppt_x"/>
                                              </p:val>
                                            </p:tav>
                                          </p:tavLst>
                                        </p:anim>
                                        <p:anim calcmode="lin" valueType="num">
                                          <p:cBhvr>
                                            <p:cTn id="100" dur="500" fill="hold"/>
                                            <p:tgtEl>
                                              <p:spTgt spid="23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300"/>
                                      </p:stCondLst>
                                      <p:childTnLst>
                                        <p:set>
                                          <p:cBhvr>
                                            <p:cTn id="102" dur="1" fill="hold">
                                              <p:stCondLst>
                                                <p:cond delay="0"/>
                                              </p:stCondLst>
                                            </p:cTn>
                                            <p:tgtEl>
                                              <p:spTgt spid="234"/>
                                            </p:tgtEl>
                                            <p:attrNameLst>
                                              <p:attrName>style.visibility</p:attrName>
                                            </p:attrNameLst>
                                          </p:cBhvr>
                                          <p:to>
                                            <p:strVal val="visible"/>
                                          </p:to>
                                        </p:set>
                                        <p:anim calcmode="lin" valueType="num">
                                          <p:cBhvr>
                                            <p:cTn id="103" dur="500" fill="hold"/>
                                            <p:tgtEl>
                                              <p:spTgt spid="234"/>
                                            </p:tgtEl>
                                            <p:attrNameLst>
                                              <p:attrName>ppt_w</p:attrName>
                                            </p:attrNameLst>
                                          </p:cBhvr>
                                          <p:tavLst>
                                            <p:tav tm="0">
                                              <p:val>
                                                <p:fltVal val="0"/>
                                              </p:val>
                                            </p:tav>
                                            <p:tav tm="100000">
                                              <p:val>
                                                <p:strVal val="#ppt_w"/>
                                              </p:val>
                                            </p:tav>
                                          </p:tavLst>
                                        </p:anim>
                                        <p:anim calcmode="lin" valueType="num">
                                          <p:cBhvr>
                                            <p:cTn id="104" dur="500" fill="hold"/>
                                            <p:tgtEl>
                                              <p:spTgt spid="234"/>
                                            </p:tgtEl>
                                            <p:attrNameLst>
                                              <p:attrName>ppt_h</p:attrName>
                                            </p:attrNameLst>
                                          </p:cBhvr>
                                          <p:tavLst>
                                            <p:tav tm="0">
                                              <p:val>
                                                <p:fltVal val="0"/>
                                              </p:val>
                                            </p:tav>
                                            <p:tav tm="100000">
                                              <p:val>
                                                <p:strVal val="#ppt_h"/>
                                              </p:val>
                                            </p:tav>
                                          </p:tavLst>
                                        </p:anim>
                                        <p:anim calcmode="lin" valueType="num">
                                          <p:cBhvr>
                                            <p:cTn id="105" dur="500" fill="hold"/>
                                            <p:tgtEl>
                                              <p:spTgt spid="234"/>
                                            </p:tgtEl>
                                            <p:attrNameLst>
                                              <p:attrName>ppt_x</p:attrName>
                                            </p:attrNameLst>
                                          </p:cBhvr>
                                          <p:tavLst>
                                            <p:tav tm="0">
                                              <p:val>
                                                <p:fltVal val="0.5"/>
                                              </p:val>
                                            </p:tav>
                                            <p:tav tm="100000">
                                              <p:val>
                                                <p:strVal val="#ppt_x"/>
                                              </p:val>
                                            </p:tav>
                                          </p:tavLst>
                                        </p:anim>
                                        <p:anim calcmode="lin" valueType="num">
                                          <p:cBhvr>
                                            <p:cTn id="106" dur="500" fill="hold"/>
                                            <p:tgtEl>
                                              <p:spTgt spid="23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237"/>
                                            </p:tgtEl>
                                            <p:attrNameLst>
                                              <p:attrName>style.visibility</p:attrName>
                                            </p:attrNameLst>
                                          </p:cBhvr>
                                          <p:to>
                                            <p:strVal val="visible"/>
                                          </p:to>
                                        </p:set>
                                        <p:anim calcmode="lin" valueType="num">
                                          <p:cBhvr>
                                            <p:cTn id="109" dur="500" fill="hold"/>
                                            <p:tgtEl>
                                              <p:spTgt spid="237"/>
                                            </p:tgtEl>
                                            <p:attrNameLst>
                                              <p:attrName>ppt_w</p:attrName>
                                            </p:attrNameLst>
                                          </p:cBhvr>
                                          <p:tavLst>
                                            <p:tav tm="0">
                                              <p:val>
                                                <p:fltVal val="0"/>
                                              </p:val>
                                            </p:tav>
                                            <p:tav tm="100000">
                                              <p:val>
                                                <p:strVal val="#ppt_w"/>
                                              </p:val>
                                            </p:tav>
                                          </p:tavLst>
                                        </p:anim>
                                        <p:anim calcmode="lin" valueType="num">
                                          <p:cBhvr>
                                            <p:cTn id="110" dur="500" fill="hold"/>
                                            <p:tgtEl>
                                              <p:spTgt spid="237"/>
                                            </p:tgtEl>
                                            <p:attrNameLst>
                                              <p:attrName>ppt_h</p:attrName>
                                            </p:attrNameLst>
                                          </p:cBhvr>
                                          <p:tavLst>
                                            <p:tav tm="0">
                                              <p:val>
                                                <p:fltVal val="0"/>
                                              </p:val>
                                            </p:tav>
                                            <p:tav tm="100000">
                                              <p:val>
                                                <p:strVal val="#ppt_h"/>
                                              </p:val>
                                            </p:tav>
                                          </p:tavLst>
                                        </p:anim>
                                        <p:anim calcmode="lin" valueType="num">
                                          <p:cBhvr>
                                            <p:cTn id="111" dur="500" fill="hold"/>
                                            <p:tgtEl>
                                              <p:spTgt spid="237"/>
                                            </p:tgtEl>
                                            <p:attrNameLst>
                                              <p:attrName>ppt_x</p:attrName>
                                            </p:attrNameLst>
                                          </p:cBhvr>
                                          <p:tavLst>
                                            <p:tav tm="0">
                                              <p:val>
                                                <p:fltVal val="0.5"/>
                                              </p:val>
                                            </p:tav>
                                            <p:tav tm="100000">
                                              <p:val>
                                                <p:strVal val="#ppt_x"/>
                                              </p:val>
                                            </p:tav>
                                          </p:tavLst>
                                        </p:anim>
                                        <p:anim calcmode="lin" valueType="num">
                                          <p:cBhvr>
                                            <p:cTn id="112" dur="500" fill="hold"/>
                                            <p:tgtEl>
                                              <p:spTgt spid="23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240"/>
                                            </p:tgtEl>
                                            <p:attrNameLst>
                                              <p:attrName>style.visibility</p:attrName>
                                            </p:attrNameLst>
                                          </p:cBhvr>
                                          <p:to>
                                            <p:strVal val="visible"/>
                                          </p:to>
                                        </p:set>
                                        <p:anim calcmode="lin" valueType="num">
                                          <p:cBhvr>
                                            <p:cTn id="115" dur="500" fill="hold"/>
                                            <p:tgtEl>
                                              <p:spTgt spid="240"/>
                                            </p:tgtEl>
                                            <p:attrNameLst>
                                              <p:attrName>ppt_w</p:attrName>
                                            </p:attrNameLst>
                                          </p:cBhvr>
                                          <p:tavLst>
                                            <p:tav tm="0">
                                              <p:val>
                                                <p:fltVal val="0"/>
                                              </p:val>
                                            </p:tav>
                                            <p:tav tm="100000">
                                              <p:val>
                                                <p:strVal val="#ppt_w"/>
                                              </p:val>
                                            </p:tav>
                                          </p:tavLst>
                                        </p:anim>
                                        <p:anim calcmode="lin" valueType="num">
                                          <p:cBhvr>
                                            <p:cTn id="116" dur="500" fill="hold"/>
                                            <p:tgtEl>
                                              <p:spTgt spid="240"/>
                                            </p:tgtEl>
                                            <p:attrNameLst>
                                              <p:attrName>ppt_h</p:attrName>
                                            </p:attrNameLst>
                                          </p:cBhvr>
                                          <p:tavLst>
                                            <p:tav tm="0">
                                              <p:val>
                                                <p:fltVal val="0"/>
                                              </p:val>
                                            </p:tav>
                                            <p:tav tm="100000">
                                              <p:val>
                                                <p:strVal val="#ppt_h"/>
                                              </p:val>
                                            </p:tav>
                                          </p:tavLst>
                                        </p:anim>
                                        <p:anim calcmode="lin" valueType="num">
                                          <p:cBhvr>
                                            <p:cTn id="117" dur="500" fill="hold"/>
                                            <p:tgtEl>
                                              <p:spTgt spid="240"/>
                                            </p:tgtEl>
                                            <p:attrNameLst>
                                              <p:attrName>ppt_x</p:attrName>
                                            </p:attrNameLst>
                                          </p:cBhvr>
                                          <p:tavLst>
                                            <p:tav tm="0">
                                              <p:val>
                                                <p:fltVal val="0.5"/>
                                              </p:val>
                                            </p:tav>
                                            <p:tav tm="100000">
                                              <p:val>
                                                <p:strVal val="#ppt_x"/>
                                              </p:val>
                                            </p:tav>
                                          </p:tavLst>
                                        </p:anim>
                                        <p:anim calcmode="lin" valueType="num">
                                          <p:cBhvr>
                                            <p:cTn id="118" dur="500" fill="hold"/>
                                            <p:tgtEl>
                                              <p:spTgt spid="24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243"/>
                                            </p:tgtEl>
                                            <p:attrNameLst>
                                              <p:attrName>style.visibility</p:attrName>
                                            </p:attrNameLst>
                                          </p:cBhvr>
                                          <p:to>
                                            <p:strVal val="visible"/>
                                          </p:to>
                                        </p:set>
                                        <p:anim calcmode="lin" valueType="num">
                                          <p:cBhvr>
                                            <p:cTn id="121" dur="500" fill="hold"/>
                                            <p:tgtEl>
                                              <p:spTgt spid="243"/>
                                            </p:tgtEl>
                                            <p:attrNameLst>
                                              <p:attrName>ppt_w</p:attrName>
                                            </p:attrNameLst>
                                          </p:cBhvr>
                                          <p:tavLst>
                                            <p:tav tm="0">
                                              <p:val>
                                                <p:fltVal val="0"/>
                                              </p:val>
                                            </p:tav>
                                            <p:tav tm="100000">
                                              <p:val>
                                                <p:strVal val="#ppt_w"/>
                                              </p:val>
                                            </p:tav>
                                          </p:tavLst>
                                        </p:anim>
                                        <p:anim calcmode="lin" valueType="num">
                                          <p:cBhvr>
                                            <p:cTn id="122" dur="500" fill="hold"/>
                                            <p:tgtEl>
                                              <p:spTgt spid="243"/>
                                            </p:tgtEl>
                                            <p:attrNameLst>
                                              <p:attrName>ppt_h</p:attrName>
                                            </p:attrNameLst>
                                          </p:cBhvr>
                                          <p:tavLst>
                                            <p:tav tm="0">
                                              <p:val>
                                                <p:fltVal val="0"/>
                                              </p:val>
                                            </p:tav>
                                            <p:tav tm="100000">
                                              <p:val>
                                                <p:strVal val="#ppt_h"/>
                                              </p:val>
                                            </p:tav>
                                          </p:tavLst>
                                        </p:anim>
                                        <p:anim calcmode="lin" valueType="num">
                                          <p:cBhvr>
                                            <p:cTn id="123" dur="500" fill="hold"/>
                                            <p:tgtEl>
                                              <p:spTgt spid="243"/>
                                            </p:tgtEl>
                                            <p:attrNameLst>
                                              <p:attrName>ppt_x</p:attrName>
                                            </p:attrNameLst>
                                          </p:cBhvr>
                                          <p:tavLst>
                                            <p:tav tm="0">
                                              <p:val>
                                                <p:fltVal val="0.5"/>
                                              </p:val>
                                            </p:tav>
                                            <p:tav tm="100000">
                                              <p:val>
                                                <p:strVal val="#ppt_x"/>
                                              </p:val>
                                            </p:tav>
                                          </p:tavLst>
                                        </p:anim>
                                        <p:anim calcmode="lin" valueType="num">
                                          <p:cBhvr>
                                            <p:cTn id="124" dur="500" fill="hold"/>
                                            <p:tgtEl>
                                              <p:spTgt spid="24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300"/>
                                      </p:stCondLst>
                                      <p:childTnLst>
                                        <p:set>
                                          <p:cBhvr>
                                            <p:cTn id="126" dur="1" fill="hold">
                                              <p:stCondLst>
                                                <p:cond delay="0"/>
                                              </p:stCondLst>
                                            </p:cTn>
                                            <p:tgtEl>
                                              <p:spTgt spid="246"/>
                                            </p:tgtEl>
                                            <p:attrNameLst>
                                              <p:attrName>style.visibility</p:attrName>
                                            </p:attrNameLst>
                                          </p:cBhvr>
                                          <p:to>
                                            <p:strVal val="visible"/>
                                          </p:to>
                                        </p:set>
                                        <p:anim calcmode="lin" valueType="num">
                                          <p:cBhvr>
                                            <p:cTn id="127" dur="500" fill="hold"/>
                                            <p:tgtEl>
                                              <p:spTgt spid="246"/>
                                            </p:tgtEl>
                                            <p:attrNameLst>
                                              <p:attrName>ppt_w</p:attrName>
                                            </p:attrNameLst>
                                          </p:cBhvr>
                                          <p:tavLst>
                                            <p:tav tm="0">
                                              <p:val>
                                                <p:fltVal val="0"/>
                                              </p:val>
                                            </p:tav>
                                            <p:tav tm="100000">
                                              <p:val>
                                                <p:strVal val="#ppt_w"/>
                                              </p:val>
                                            </p:tav>
                                          </p:tavLst>
                                        </p:anim>
                                        <p:anim calcmode="lin" valueType="num">
                                          <p:cBhvr>
                                            <p:cTn id="128" dur="500" fill="hold"/>
                                            <p:tgtEl>
                                              <p:spTgt spid="246"/>
                                            </p:tgtEl>
                                            <p:attrNameLst>
                                              <p:attrName>ppt_h</p:attrName>
                                            </p:attrNameLst>
                                          </p:cBhvr>
                                          <p:tavLst>
                                            <p:tav tm="0">
                                              <p:val>
                                                <p:fltVal val="0"/>
                                              </p:val>
                                            </p:tav>
                                            <p:tav tm="100000">
                                              <p:val>
                                                <p:strVal val="#ppt_h"/>
                                              </p:val>
                                            </p:tav>
                                          </p:tavLst>
                                        </p:anim>
                                        <p:anim calcmode="lin" valueType="num">
                                          <p:cBhvr>
                                            <p:cTn id="129" dur="500" fill="hold"/>
                                            <p:tgtEl>
                                              <p:spTgt spid="246"/>
                                            </p:tgtEl>
                                            <p:attrNameLst>
                                              <p:attrName>ppt_x</p:attrName>
                                            </p:attrNameLst>
                                          </p:cBhvr>
                                          <p:tavLst>
                                            <p:tav tm="0">
                                              <p:val>
                                                <p:fltVal val="0.5"/>
                                              </p:val>
                                            </p:tav>
                                            <p:tav tm="100000">
                                              <p:val>
                                                <p:strVal val="#ppt_x"/>
                                              </p:val>
                                            </p:tav>
                                          </p:tavLst>
                                        </p:anim>
                                        <p:anim calcmode="lin" valueType="num">
                                          <p:cBhvr>
                                            <p:cTn id="130" dur="500" fill="hold"/>
                                            <p:tgtEl>
                                              <p:spTgt spid="246"/>
                                            </p:tgtEl>
                                            <p:attrNameLst>
                                              <p:attrName>ppt_y</p:attrName>
                                            </p:attrNameLst>
                                          </p:cBhvr>
                                          <p:tavLst>
                                            <p:tav tm="0">
                                              <p:val>
                                                <p:fltVal val="0.5"/>
                                              </p:val>
                                            </p:tav>
                                            <p:tav tm="100000">
                                              <p:val>
                                                <p:strVal val="#ppt_y"/>
                                              </p:val>
                                            </p:tav>
                                          </p:tavLst>
                                        </p:anim>
                                      </p:childTnLst>
                                    </p:cTn>
                                  </p:par>
                                  <p:par>
                                    <p:cTn id="131" presetID="23" presetClass="entr" presetSubtype="528" fill="hold" nodeType="withEffect">
                                      <p:stCondLst>
                                        <p:cond delay="600"/>
                                      </p:stCondLst>
                                      <p:childTnLst>
                                        <p:set>
                                          <p:cBhvr>
                                            <p:cTn id="132" dur="1" fill="hold">
                                              <p:stCondLst>
                                                <p:cond delay="0"/>
                                              </p:stCondLst>
                                            </p:cTn>
                                            <p:tgtEl>
                                              <p:spTgt spid="249"/>
                                            </p:tgtEl>
                                            <p:attrNameLst>
                                              <p:attrName>style.visibility</p:attrName>
                                            </p:attrNameLst>
                                          </p:cBhvr>
                                          <p:to>
                                            <p:strVal val="visible"/>
                                          </p:to>
                                        </p:set>
                                        <p:anim calcmode="lin" valueType="num">
                                          <p:cBhvr>
                                            <p:cTn id="133" dur="500" fill="hold"/>
                                            <p:tgtEl>
                                              <p:spTgt spid="249"/>
                                            </p:tgtEl>
                                            <p:attrNameLst>
                                              <p:attrName>ppt_w</p:attrName>
                                            </p:attrNameLst>
                                          </p:cBhvr>
                                          <p:tavLst>
                                            <p:tav tm="0">
                                              <p:val>
                                                <p:fltVal val="0"/>
                                              </p:val>
                                            </p:tav>
                                            <p:tav tm="100000">
                                              <p:val>
                                                <p:strVal val="#ppt_w"/>
                                              </p:val>
                                            </p:tav>
                                          </p:tavLst>
                                        </p:anim>
                                        <p:anim calcmode="lin" valueType="num">
                                          <p:cBhvr>
                                            <p:cTn id="134" dur="500" fill="hold"/>
                                            <p:tgtEl>
                                              <p:spTgt spid="249"/>
                                            </p:tgtEl>
                                            <p:attrNameLst>
                                              <p:attrName>ppt_h</p:attrName>
                                            </p:attrNameLst>
                                          </p:cBhvr>
                                          <p:tavLst>
                                            <p:tav tm="0">
                                              <p:val>
                                                <p:fltVal val="0"/>
                                              </p:val>
                                            </p:tav>
                                            <p:tav tm="100000">
                                              <p:val>
                                                <p:strVal val="#ppt_h"/>
                                              </p:val>
                                            </p:tav>
                                          </p:tavLst>
                                        </p:anim>
                                        <p:anim calcmode="lin" valueType="num">
                                          <p:cBhvr>
                                            <p:cTn id="135" dur="500" fill="hold"/>
                                            <p:tgtEl>
                                              <p:spTgt spid="249"/>
                                            </p:tgtEl>
                                            <p:attrNameLst>
                                              <p:attrName>ppt_x</p:attrName>
                                            </p:attrNameLst>
                                          </p:cBhvr>
                                          <p:tavLst>
                                            <p:tav tm="0">
                                              <p:val>
                                                <p:fltVal val="0.5"/>
                                              </p:val>
                                            </p:tav>
                                            <p:tav tm="100000">
                                              <p:val>
                                                <p:strVal val="#ppt_x"/>
                                              </p:val>
                                            </p:tav>
                                          </p:tavLst>
                                        </p:anim>
                                        <p:anim calcmode="lin" valueType="num">
                                          <p:cBhvr>
                                            <p:cTn id="136" dur="500" fill="hold"/>
                                            <p:tgtEl>
                                              <p:spTgt spid="249"/>
                                            </p:tgtEl>
                                            <p:attrNameLst>
                                              <p:attrName>ppt_y</p:attrName>
                                            </p:attrNameLst>
                                          </p:cBhvr>
                                          <p:tavLst>
                                            <p:tav tm="0">
                                              <p:val>
                                                <p:fltVal val="0.5"/>
                                              </p:val>
                                            </p:tav>
                                            <p:tav tm="100000">
                                              <p:val>
                                                <p:strVal val="#ppt_y"/>
                                              </p:val>
                                            </p:tav>
                                          </p:tavLst>
                                        </p:anim>
                                      </p:childTnLst>
                                    </p:cTn>
                                  </p:par>
                                  <p:par>
                                    <p:cTn id="137" presetID="23" presetClass="entr" presetSubtype="528" fill="hold" nodeType="withEffect">
                                      <p:stCondLst>
                                        <p:cond delay="600"/>
                                      </p:stCondLst>
                                      <p:childTnLst>
                                        <p:set>
                                          <p:cBhvr>
                                            <p:cTn id="138" dur="1" fill="hold">
                                              <p:stCondLst>
                                                <p:cond delay="0"/>
                                              </p:stCondLst>
                                            </p:cTn>
                                            <p:tgtEl>
                                              <p:spTgt spid="252"/>
                                            </p:tgtEl>
                                            <p:attrNameLst>
                                              <p:attrName>style.visibility</p:attrName>
                                            </p:attrNameLst>
                                          </p:cBhvr>
                                          <p:to>
                                            <p:strVal val="visible"/>
                                          </p:to>
                                        </p:set>
                                        <p:anim calcmode="lin" valueType="num">
                                          <p:cBhvr>
                                            <p:cTn id="139" dur="500" fill="hold"/>
                                            <p:tgtEl>
                                              <p:spTgt spid="252"/>
                                            </p:tgtEl>
                                            <p:attrNameLst>
                                              <p:attrName>ppt_w</p:attrName>
                                            </p:attrNameLst>
                                          </p:cBhvr>
                                          <p:tavLst>
                                            <p:tav tm="0">
                                              <p:val>
                                                <p:fltVal val="0"/>
                                              </p:val>
                                            </p:tav>
                                            <p:tav tm="100000">
                                              <p:val>
                                                <p:strVal val="#ppt_w"/>
                                              </p:val>
                                            </p:tav>
                                          </p:tavLst>
                                        </p:anim>
                                        <p:anim calcmode="lin" valueType="num">
                                          <p:cBhvr>
                                            <p:cTn id="140" dur="500" fill="hold"/>
                                            <p:tgtEl>
                                              <p:spTgt spid="252"/>
                                            </p:tgtEl>
                                            <p:attrNameLst>
                                              <p:attrName>ppt_h</p:attrName>
                                            </p:attrNameLst>
                                          </p:cBhvr>
                                          <p:tavLst>
                                            <p:tav tm="0">
                                              <p:val>
                                                <p:fltVal val="0"/>
                                              </p:val>
                                            </p:tav>
                                            <p:tav tm="100000">
                                              <p:val>
                                                <p:strVal val="#ppt_h"/>
                                              </p:val>
                                            </p:tav>
                                          </p:tavLst>
                                        </p:anim>
                                        <p:anim calcmode="lin" valueType="num">
                                          <p:cBhvr>
                                            <p:cTn id="141" dur="500" fill="hold"/>
                                            <p:tgtEl>
                                              <p:spTgt spid="252"/>
                                            </p:tgtEl>
                                            <p:attrNameLst>
                                              <p:attrName>ppt_x</p:attrName>
                                            </p:attrNameLst>
                                          </p:cBhvr>
                                          <p:tavLst>
                                            <p:tav tm="0">
                                              <p:val>
                                                <p:fltVal val="0.5"/>
                                              </p:val>
                                            </p:tav>
                                            <p:tav tm="100000">
                                              <p:val>
                                                <p:strVal val="#ppt_x"/>
                                              </p:val>
                                            </p:tav>
                                          </p:tavLst>
                                        </p:anim>
                                        <p:anim calcmode="lin" valueType="num">
                                          <p:cBhvr>
                                            <p:cTn id="142" dur="500" fill="hold"/>
                                            <p:tgtEl>
                                              <p:spTgt spid="252"/>
                                            </p:tgtEl>
                                            <p:attrNameLst>
                                              <p:attrName>ppt_y</p:attrName>
                                            </p:attrNameLst>
                                          </p:cBhvr>
                                          <p:tavLst>
                                            <p:tav tm="0">
                                              <p:val>
                                                <p:fltVal val="0.5"/>
                                              </p:val>
                                            </p:tav>
                                            <p:tav tm="100000">
                                              <p:val>
                                                <p:strVal val="#ppt_y"/>
                                              </p:val>
                                            </p:tav>
                                          </p:tavLst>
                                        </p:anim>
                                      </p:childTnLst>
                                    </p:cTn>
                                  </p:par>
                                  <p:par>
                                    <p:cTn id="143" presetID="26" presetClass="emph" presetSubtype="0" repeatCount="3000" fill="hold" nodeType="withEffect">
                                      <p:stCondLst>
                                        <p:cond delay="600"/>
                                      </p:stCondLst>
                                      <p:childTnLst>
                                        <p:animEffect transition="out" filter="fade">
                                          <p:cBhvr>
                                            <p:cTn id="144" dur="500" tmFilter="0, 0; .2, .5; .8, .5; 1, 0"/>
                                            <p:tgtEl>
                                              <p:spTgt spid="132"/>
                                            </p:tgtEl>
                                          </p:cBhvr>
                                        </p:animEffect>
                                        <p:animScale>
                                          <p:cBhvr>
                                            <p:cTn id="145" dur="250" autoRev="1" fill="hold"/>
                                            <p:tgtEl>
                                              <p:spTgt spid="132"/>
                                            </p:tgtEl>
                                          </p:cBhvr>
                                          <p:by x="105000" y="105000"/>
                                        </p:animScale>
                                      </p:childTnLst>
                                    </p:cTn>
                                  </p:par>
                                  <p:par>
                                    <p:cTn id="146" presetID="26" presetClass="emph" presetSubtype="0" repeatCount="3000" fill="hold" nodeType="withEffect">
                                      <p:stCondLst>
                                        <p:cond delay="710"/>
                                      </p:stCondLst>
                                      <p:childTnLst>
                                        <p:animEffect transition="out" filter="fade">
                                          <p:cBhvr>
                                            <p:cTn id="147" dur="500" tmFilter="0, 0; .2, .5; .8, .5; 1, 0"/>
                                            <p:tgtEl>
                                              <p:spTgt spid="237"/>
                                            </p:tgtEl>
                                          </p:cBhvr>
                                        </p:animEffect>
                                        <p:animScale>
                                          <p:cBhvr>
                                            <p:cTn id="148" dur="250" autoRev="1" fill="hold"/>
                                            <p:tgtEl>
                                              <p:spTgt spid="237"/>
                                            </p:tgtEl>
                                          </p:cBhvr>
                                          <p:by x="105000" y="105000"/>
                                        </p:animScale>
                                      </p:childTnLst>
                                    </p:cTn>
                                  </p:par>
                                  <p:par>
                                    <p:cTn id="149" presetID="26" presetClass="emph" presetSubtype="0" repeatCount="3000" fill="hold" nodeType="withEffect">
                                      <p:stCondLst>
                                        <p:cond delay="410"/>
                                      </p:stCondLst>
                                      <p:childTnLst>
                                        <p:animEffect transition="out" filter="fade">
                                          <p:cBhvr>
                                            <p:cTn id="150" dur="500" tmFilter="0, 0; .2, .5; .8, .5; 1, 0"/>
                                            <p:tgtEl>
                                              <p:spTgt spid="243"/>
                                            </p:tgtEl>
                                          </p:cBhvr>
                                        </p:animEffect>
                                        <p:animScale>
                                          <p:cBhvr>
                                            <p:cTn id="151" dur="250" autoRev="1" fill="hold"/>
                                            <p:tgtEl>
                                              <p:spTgt spid="243"/>
                                            </p:tgtEl>
                                          </p:cBhvr>
                                          <p:by x="105000" y="105000"/>
                                        </p:animScale>
                                      </p:childTnLst>
                                    </p:cTn>
                                  </p:par>
                                  <p:par>
                                    <p:cTn id="152" presetID="26" presetClass="emph" presetSubtype="0" repeatCount="3000" fill="hold" nodeType="withEffect">
                                      <p:stCondLst>
                                        <p:cond delay="810"/>
                                      </p:stCondLst>
                                      <p:childTnLst>
                                        <p:animEffect transition="out" filter="fade">
                                          <p:cBhvr>
                                            <p:cTn id="153" dur="500" tmFilter="0, 0; .2, .5; .8, .5; 1, 0"/>
                                            <p:tgtEl>
                                              <p:spTgt spid="246"/>
                                            </p:tgtEl>
                                          </p:cBhvr>
                                        </p:animEffect>
                                        <p:animScale>
                                          <p:cBhvr>
                                            <p:cTn id="154" dur="250" autoRev="1" fill="hold"/>
                                            <p:tgtEl>
                                              <p:spTgt spid="246"/>
                                            </p:tgtEl>
                                          </p:cBhvr>
                                          <p:by x="105000" y="105000"/>
                                        </p:animScale>
                                      </p:childTnLst>
                                    </p:cTn>
                                  </p:par>
                                </p:childTnLst>
                              </p:cTn>
                            </p:par>
                            <p:par>
                              <p:cTn id="155" fill="hold">
                                <p:stCondLst>
                                  <p:cond delay="10910"/>
                                </p:stCondLst>
                                <p:childTnLst>
                                  <p:par>
                                    <p:cTn id="156" presetID="10" presetClass="entr" presetSubtype="0" fill="hold" grpId="0" nodeType="afterEffect">
                                      <p:stCondLst>
                                        <p:cond delay="0"/>
                                      </p:stCondLst>
                                      <p:childTnLst>
                                        <p:set>
                                          <p:cBhvr>
                                            <p:cTn id="157" dur="1" fill="hold">
                                              <p:stCondLst>
                                                <p:cond delay="0"/>
                                              </p:stCondLst>
                                            </p:cTn>
                                            <p:tgtEl>
                                              <p:spTgt spid="255"/>
                                            </p:tgtEl>
                                            <p:attrNameLst>
                                              <p:attrName>style.visibility</p:attrName>
                                            </p:attrNameLst>
                                          </p:cBhvr>
                                          <p:to>
                                            <p:strVal val="visible"/>
                                          </p:to>
                                        </p:set>
                                        <p:animEffect transition="in" filter="fade">
                                          <p:cBhvr>
                                            <p:cTn id="158" dur="500"/>
                                            <p:tgtEl>
                                              <p:spTgt spid="255"/>
                                            </p:tgtEl>
                                          </p:cBhvr>
                                        </p:animEffect>
                                      </p:childTnLst>
                                    </p:cTn>
                                  </p:par>
                                  <p:par>
                                    <p:cTn id="159" presetID="31" presetClass="entr" presetSubtype="0" fill="hold" nodeType="withEffect">
                                      <p:stCondLst>
                                        <p:cond delay="500"/>
                                      </p:stCondLst>
                                      <p:childTnLst>
                                        <p:set>
                                          <p:cBhvr>
                                            <p:cTn id="160" dur="1" fill="hold">
                                              <p:stCondLst>
                                                <p:cond delay="0"/>
                                              </p:stCondLst>
                                            </p:cTn>
                                            <p:tgtEl>
                                              <p:spTgt spid="147"/>
                                            </p:tgtEl>
                                            <p:attrNameLst>
                                              <p:attrName>style.visibility</p:attrName>
                                            </p:attrNameLst>
                                          </p:cBhvr>
                                          <p:to>
                                            <p:strVal val="visible"/>
                                          </p:to>
                                        </p:set>
                                        <p:anim calcmode="lin" valueType="num">
                                          <p:cBhvr>
                                            <p:cTn id="161" dur="1000" fill="hold"/>
                                            <p:tgtEl>
                                              <p:spTgt spid="147"/>
                                            </p:tgtEl>
                                            <p:attrNameLst>
                                              <p:attrName>ppt_w</p:attrName>
                                            </p:attrNameLst>
                                          </p:cBhvr>
                                          <p:tavLst>
                                            <p:tav tm="0">
                                              <p:val>
                                                <p:fltVal val="0"/>
                                              </p:val>
                                            </p:tav>
                                            <p:tav tm="100000">
                                              <p:val>
                                                <p:strVal val="#ppt_w"/>
                                              </p:val>
                                            </p:tav>
                                          </p:tavLst>
                                        </p:anim>
                                        <p:anim calcmode="lin" valueType="num">
                                          <p:cBhvr>
                                            <p:cTn id="162" dur="1000" fill="hold"/>
                                            <p:tgtEl>
                                              <p:spTgt spid="147"/>
                                            </p:tgtEl>
                                            <p:attrNameLst>
                                              <p:attrName>ppt_h</p:attrName>
                                            </p:attrNameLst>
                                          </p:cBhvr>
                                          <p:tavLst>
                                            <p:tav tm="0">
                                              <p:val>
                                                <p:fltVal val="0"/>
                                              </p:val>
                                            </p:tav>
                                            <p:tav tm="100000">
                                              <p:val>
                                                <p:strVal val="#ppt_h"/>
                                              </p:val>
                                            </p:tav>
                                          </p:tavLst>
                                        </p:anim>
                                        <p:anim calcmode="lin" valueType="num">
                                          <p:cBhvr>
                                            <p:cTn id="163" dur="1000" fill="hold"/>
                                            <p:tgtEl>
                                              <p:spTgt spid="147"/>
                                            </p:tgtEl>
                                            <p:attrNameLst>
                                              <p:attrName>style.rotation</p:attrName>
                                            </p:attrNameLst>
                                          </p:cBhvr>
                                          <p:tavLst>
                                            <p:tav tm="0">
                                              <p:val>
                                                <p:fltVal val="90"/>
                                              </p:val>
                                            </p:tav>
                                            <p:tav tm="100000">
                                              <p:val>
                                                <p:fltVal val="0"/>
                                              </p:val>
                                            </p:tav>
                                          </p:tavLst>
                                        </p:anim>
                                        <p:animEffect transition="in" filter="fade">
                                          <p:cBhvr>
                                            <p:cTn id="164" dur="1000"/>
                                            <p:tgtEl>
                                              <p:spTgt spid="147"/>
                                            </p:tgtEl>
                                          </p:cBhvr>
                                        </p:animEffect>
                                      </p:childTnLst>
                                    </p:cTn>
                                  </p:par>
                                </p:childTnLst>
                              </p:cTn>
                            </p:par>
                            <p:par>
                              <p:cTn id="165" fill="hold">
                                <p:stCondLst>
                                  <p:cond delay="12410"/>
                                </p:stCondLst>
                                <p:childTnLst>
                                  <p:par>
                                    <p:cTn id="166" presetID="10" presetClass="entr" presetSubtype="0" fill="hold" nodeType="after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fade">
                                          <p:cBhvr>
                                            <p:cTn id="168" dur="500"/>
                                            <p:tgtEl>
                                              <p:spTgt spid="157"/>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160"/>
                                            </p:tgtEl>
                                            <p:attrNameLst>
                                              <p:attrName>style.visibility</p:attrName>
                                            </p:attrNameLst>
                                          </p:cBhvr>
                                          <p:to>
                                            <p:strVal val="visible"/>
                                          </p:to>
                                        </p:set>
                                        <p:animEffect transition="in" filter="wipe(left)">
                                          <p:cBhvr>
                                            <p:cTn id="171" dur="7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7" grpId="0"/>
          <p:bldP spid="255" grpId="0"/>
          <p:bldP spid="16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0"/>
                                      </p:stCondLst>
                                      <p:childTnLst>
                                        <p:set>
                                          <p:cBhvr>
                                            <p:cTn id="52" dur="1" fill="hold">
                                              <p:stCondLst>
                                                <p:cond delay="0"/>
                                              </p:stCondLst>
                                            </p:cTn>
                                            <p:tgtEl>
                                              <p:spTgt spid="106"/>
                                            </p:tgtEl>
                                            <p:attrNameLst>
                                              <p:attrName>style.visibility</p:attrName>
                                            </p:attrNameLst>
                                          </p:cBhvr>
                                          <p:to>
                                            <p:strVal val="visible"/>
                                          </p:to>
                                        </p:set>
                                        <p:anim calcmode="lin" valueType="num">
                                          <p:cBhvr>
                                            <p:cTn id="53" dur="1000" fill="hold"/>
                                            <p:tgtEl>
                                              <p:spTgt spid="106"/>
                                            </p:tgtEl>
                                            <p:attrNameLst>
                                              <p:attrName>ppt_w</p:attrName>
                                            </p:attrNameLst>
                                          </p:cBhvr>
                                          <p:tavLst>
                                            <p:tav tm="0">
                                              <p:val>
                                                <p:fltVal val="0"/>
                                              </p:val>
                                            </p:tav>
                                            <p:tav tm="100000">
                                              <p:val>
                                                <p:strVal val="#ppt_w"/>
                                              </p:val>
                                            </p:tav>
                                          </p:tavLst>
                                        </p:anim>
                                        <p:anim calcmode="lin" valueType="num">
                                          <p:cBhvr>
                                            <p:cTn id="54" dur="1000" fill="hold"/>
                                            <p:tgtEl>
                                              <p:spTgt spid="106"/>
                                            </p:tgtEl>
                                            <p:attrNameLst>
                                              <p:attrName>ppt_h</p:attrName>
                                            </p:attrNameLst>
                                          </p:cBhvr>
                                          <p:tavLst>
                                            <p:tav tm="0">
                                              <p:val>
                                                <p:fltVal val="0"/>
                                              </p:val>
                                            </p:tav>
                                            <p:tav tm="100000">
                                              <p:val>
                                                <p:strVal val="#ppt_h"/>
                                              </p:val>
                                            </p:tav>
                                          </p:tavLst>
                                        </p:anim>
                                        <p:anim calcmode="lin" valueType="num">
                                          <p:cBhvr>
                                            <p:cTn id="55" dur="1000" fill="hold"/>
                                            <p:tgtEl>
                                              <p:spTgt spid="106"/>
                                            </p:tgtEl>
                                            <p:attrNameLst>
                                              <p:attrName>style.rotation</p:attrName>
                                            </p:attrNameLst>
                                          </p:cBhvr>
                                          <p:tavLst>
                                            <p:tav tm="0">
                                              <p:val>
                                                <p:fltVal val="90"/>
                                              </p:val>
                                            </p:tav>
                                            <p:tav tm="100000">
                                              <p:val>
                                                <p:fltVal val="0"/>
                                              </p:val>
                                            </p:tav>
                                          </p:tavLst>
                                        </p:anim>
                                        <p:animEffect transition="in" filter="fade">
                                          <p:cBhvr>
                                            <p:cTn id="56" dur="1000"/>
                                            <p:tgtEl>
                                              <p:spTgt spid="106"/>
                                            </p:tgtEl>
                                          </p:cBhvr>
                                        </p:animEffect>
                                      </p:childTnLst>
                                    </p:cTn>
                                  </p:par>
                                </p:childTnLst>
                              </p:cTn>
                            </p:par>
                            <p:par>
                              <p:cTn id="57" fill="hold">
                                <p:stCondLst>
                                  <p:cond delay="7900"/>
                                </p:stCondLst>
                                <p:childTnLst>
                                  <p:par>
                                    <p:cTn id="58" presetID="10" presetClass="entr" presetSubtype="0" fill="hold" nodeType="after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fade">
                                          <p:cBhvr>
                                            <p:cTn id="60" dur="500"/>
                                            <p:tgtEl>
                                              <p:spTgt spid="11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700"/>
                                            <p:tgtEl>
                                              <p:spTgt spid="127"/>
                                            </p:tgtEl>
                                          </p:cBhvr>
                                        </p:animEffect>
                                      </p:childTnLst>
                                    </p:cTn>
                                  </p:par>
                                </p:childTnLst>
                              </p:cTn>
                            </p:par>
                            <p:par>
                              <p:cTn id="64" fill="hold">
                                <p:stCondLst>
                                  <p:cond delay="8600"/>
                                </p:stCondLst>
                                <p:childTnLst>
                                  <p:par>
                                    <p:cTn id="65" presetID="23" presetClass="entr" presetSubtype="528"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p:cTn id="67" dur="500" fill="hold"/>
                                            <p:tgtEl>
                                              <p:spTgt spid="132"/>
                                            </p:tgtEl>
                                            <p:attrNameLst>
                                              <p:attrName>ppt_w</p:attrName>
                                            </p:attrNameLst>
                                          </p:cBhvr>
                                          <p:tavLst>
                                            <p:tav tm="0">
                                              <p:val>
                                                <p:fltVal val="0"/>
                                              </p:val>
                                            </p:tav>
                                            <p:tav tm="100000">
                                              <p:val>
                                                <p:strVal val="#ppt_w"/>
                                              </p:val>
                                            </p:tav>
                                          </p:tavLst>
                                        </p:anim>
                                        <p:anim calcmode="lin" valueType="num">
                                          <p:cBhvr>
                                            <p:cTn id="68" dur="500" fill="hold"/>
                                            <p:tgtEl>
                                              <p:spTgt spid="132"/>
                                            </p:tgtEl>
                                            <p:attrNameLst>
                                              <p:attrName>ppt_h</p:attrName>
                                            </p:attrNameLst>
                                          </p:cBhvr>
                                          <p:tavLst>
                                            <p:tav tm="0">
                                              <p:val>
                                                <p:fltVal val="0"/>
                                              </p:val>
                                            </p:tav>
                                            <p:tav tm="100000">
                                              <p:val>
                                                <p:strVal val="#ppt_h"/>
                                              </p:val>
                                            </p:tav>
                                          </p:tavLst>
                                        </p:anim>
                                        <p:anim calcmode="lin" valueType="num">
                                          <p:cBhvr>
                                            <p:cTn id="69" dur="500" fill="hold"/>
                                            <p:tgtEl>
                                              <p:spTgt spid="132"/>
                                            </p:tgtEl>
                                            <p:attrNameLst>
                                              <p:attrName>ppt_x</p:attrName>
                                            </p:attrNameLst>
                                          </p:cBhvr>
                                          <p:tavLst>
                                            <p:tav tm="0">
                                              <p:val>
                                                <p:fltVal val="0.5"/>
                                              </p:val>
                                            </p:tav>
                                            <p:tav tm="100000">
                                              <p:val>
                                                <p:strVal val="#ppt_x"/>
                                              </p:val>
                                            </p:tav>
                                          </p:tavLst>
                                        </p:anim>
                                        <p:anim calcmode="lin" valueType="num">
                                          <p:cBhvr>
                                            <p:cTn id="70" dur="500" fill="hold"/>
                                            <p:tgtEl>
                                              <p:spTgt spid="13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500" fill="hold"/>
                                            <p:tgtEl>
                                              <p:spTgt spid="139"/>
                                            </p:tgtEl>
                                            <p:attrNameLst>
                                              <p:attrName>ppt_w</p:attrName>
                                            </p:attrNameLst>
                                          </p:cBhvr>
                                          <p:tavLst>
                                            <p:tav tm="0">
                                              <p:val>
                                                <p:fltVal val="0"/>
                                              </p:val>
                                            </p:tav>
                                            <p:tav tm="100000">
                                              <p:val>
                                                <p:strVal val="#ppt_w"/>
                                              </p:val>
                                            </p:tav>
                                          </p:tavLst>
                                        </p:anim>
                                        <p:anim calcmode="lin" valueType="num">
                                          <p:cBhvr>
                                            <p:cTn id="74" dur="500" fill="hold"/>
                                            <p:tgtEl>
                                              <p:spTgt spid="139"/>
                                            </p:tgtEl>
                                            <p:attrNameLst>
                                              <p:attrName>ppt_h</p:attrName>
                                            </p:attrNameLst>
                                          </p:cBhvr>
                                          <p:tavLst>
                                            <p:tav tm="0">
                                              <p:val>
                                                <p:fltVal val="0"/>
                                              </p:val>
                                            </p:tav>
                                            <p:tav tm="100000">
                                              <p:val>
                                                <p:strVal val="#ppt_h"/>
                                              </p:val>
                                            </p:tav>
                                          </p:tavLst>
                                        </p:anim>
                                        <p:anim calcmode="lin" valueType="num">
                                          <p:cBhvr>
                                            <p:cTn id="75" dur="500" fill="hold"/>
                                            <p:tgtEl>
                                              <p:spTgt spid="139"/>
                                            </p:tgtEl>
                                            <p:attrNameLst>
                                              <p:attrName>ppt_x</p:attrName>
                                            </p:attrNameLst>
                                          </p:cBhvr>
                                          <p:tavLst>
                                            <p:tav tm="0">
                                              <p:val>
                                                <p:fltVal val="0.5"/>
                                              </p:val>
                                            </p:tav>
                                            <p:tav tm="100000">
                                              <p:val>
                                                <p:strVal val="#ppt_x"/>
                                              </p:val>
                                            </p:tav>
                                          </p:tavLst>
                                        </p:anim>
                                        <p:anim calcmode="lin" valueType="num">
                                          <p:cBhvr>
                                            <p:cTn id="76" dur="500" fill="hold"/>
                                            <p:tgtEl>
                                              <p:spTgt spid="13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700"/>
                                      </p:stCondLst>
                                      <p:childTnLst>
                                        <p:set>
                                          <p:cBhvr>
                                            <p:cTn id="78" dur="1" fill="hold">
                                              <p:stCondLst>
                                                <p:cond delay="0"/>
                                              </p:stCondLst>
                                            </p:cTn>
                                            <p:tgtEl>
                                              <p:spTgt spid="142"/>
                                            </p:tgtEl>
                                            <p:attrNameLst>
                                              <p:attrName>style.visibility</p:attrName>
                                            </p:attrNameLst>
                                          </p:cBhvr>
                                          <p:to>
                                            <p:strVal val="visible"/>
                                          </p:to>
                                        </p:set>
                                        <p:anim calcmode="lin" valueType="num">
                                          <p:cBhvr>
                                            <p:cTn id="79" dur="500" fill="hold"/>
                                            <p:tgtEl>
                                              <p:spTgt spid="142"/>
                                            </p:tgtEl>
                                            <p:attrNameLst>
                                              <p:attrName>ppt_w</p:attrName>
                                            </p:attrNameLst>
                                          </p:cBhvr>
                                          <p:tavLst>
                                            <p:tav tm="0">
                                              <p:val>
                                                <p:fltVal val="0"/>
                                              </p:val>
                                            </p:tav>
                                            <p:tav tm="100000">
                                              <p:val>
                                                <p:strVal val="#ppt_w"/>
                                              </p:val>
                                            </p:tav>
                                          </p:tavLst>
                                        </p:anim>
                                        <p:anim calcmode="lin" valueType="num">
                                          <p:cBhvr>
                                            <p:cTn id="80" dur="500" fill="hold"/>
                                            <p:tgtEl>
                                              <p:spTgt spid="142"/>
                                            </p:tgtEl>
                                            <p:attrNameLst>
                                              <p:attrName>ppt_h</p:attrName>
                                            </p:attrNameLst>
                                          </p:cBhvr>
                                          <p:tavLst>
                                            <p:tav tm="0">
                                              <p:val>
                                                <p:fltVal val="0"/>
                                              </p:val>
                                            </p:tav>
                                            <p:tav tm="100000">
                                              <p:val>
                                                <p:strVal val="#ppt_h"/>
                                              </p:val>
                                            </p:tav>
                                          </p:tavLst>
                                        </p:anim>
                                        <p:anim calcmode="lin" valueType="num">
                                          <p:cBhvr>
                                            <p:cTn id="81" dur="500" fill="hold"/>
                                            <p:tgtEl>
                                              <p:spTgt spid="142"/>
                                            </p:tgtEl>
                                            <p:attrNameLst>
                                              <p:attrName>ppt_x</p:attrName>
                                            </p:attrNameLst>
                                          </p:cBhvr>
                                          <p:tavLst>
                                            <p:tav tm="0">
                                              <p:val>
                                                <p:fltVal val="0.5"/>
                                              </p:val>
                                            </p:tav>
                                            <p:tav tm="100000">
                                              <p:val>
                                                <p:strVal val="#ppt_x"/>
                                              </p:val>
                                            </p:tav>
                                          </p:tavLst>
                                        </p:anim>
                                        <p:anim calcmode="lin" valueType="num">
                                          <p:cBhvr>
                                            <p:cTn id="82" dur="500" fill="hold"/>
                                            <p:tgtEl>
                                              <p:spTgt spid="14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300"/>
                                      </p:stCondLst>
                                      <p:childTnLst>
                                        <p:set>
                                          <p:cBhvr>
                                            <p:cTn id="84" dur="1" fill="hold">
                                              <p:stCondLst>
                                                <p:cond delay="0"/>
                                              </p:stCondLst>
                                            </p:cTn>
                                            <p:tgtEl>
                                              <p:spTgt spid="225"/>
                                            </p:tgtEl>
                                            <p:attrNameLst>
                                              <p:attrName>style.visibility</p:attrName>
                                            </p:attrNameLst>
                                          </p:cBhvr>
                                          <p:to>
                                            <p:strVal val="visible"/>
                                          </p:to>
                                        </p:set>
                                        <p:anim calcmode="lin" valueType="num">
                                          <p:cBhvr>
                                            <p:cTn id="85" dur="500" fill="hold"/>
                                            <p:tgtEl>
                                              <p:spTgt spid="225"/>
                                            </p:tgtEl>
                                            <p:attrNameLst>
                                              <p:attrName>ppt_w</p:attrName>
                                            </p:attrNameLst>
                                          </p:cBhvr>
                                          <p:tavLst>
                                            <p:tav tm="0">
                                              <p:val>
                                                <p:fltVal val="0"/>
                                              </p:val>
                                            </p:tav>
                                            <p:tav tm="100000">
                                              <p:val>
                                                <p:strVal val="#ppt_w"/>
                                              </p:val>
                                            </p:tav>
                                          </p:tavLst>
                                        </p:anim>
                                        <p:anim calcmode="lin" valueType="num">
                                          <p:cBhvr>
                                            <p:cTn id="86" dur="500" fill="hold"/>
                                            <p:tgtEl>
                                              <p:spTgt spid="225"/>
                                            </p:tgtEl>
                                            <p:attrNameLst>
                                              <p:attrName>ppt_h</p:attrName>
                                            </p:attrNameLst>
                                          </p:cBhvr>
                                          <p:tavLst>
                                            <p:tav tm="0">
                                              <p:val>
                                                <p:fltVal val="0"/>
                                              </p:val>
                                            </p:tav>
                                            <p:tav tm="100000">
                                              <p:val>
                                                <p:strVal val="#ppt_h"/>
                                              </p:val>
                                            </p:tav>
                                          </p:tavLst>
                                        </p:anim>
                                        <p:anim calcmode="lin" valueType="num">
                                          <p:cBhvr>
                                            <p:cTn id="87" dur="500" fill="hold"/>
                                            <p:tgtEl>
                                              <p:spTgt spid="225"/>
                                            </p:tgtEl>
                                            <p:attrNameLst>
                                              <p:attrName>ppt_x</p:attrName>
                                            </p:attrNameLst>
                                          </p:cBhvr>
                                          <p:tavLst>
                                            <p:tav tm="0">
                                              <p:val>
                                                <p:fltVal val="0.5"/>
                                              </p:val>
                                            </p:tav>
                                            <p:tav tm="100000">
                                              <p:val>
                                                <p:strVal val="#ppt_x"/>
                                              </p:val>
                                            </p:tav>
                                          </p:tavLst>
                                        </p:anim>
                                        <p:anim calcmode="lin" valueType="num">
                                          <p:cBhvr>
                                            <p:cTn id="88" dur="500" fill="hold"/>
                                            <p:tgtEl>
                                              <p:spTgt spid="22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00"/>
                                      </p:stCondLst>
                                      <p:childTnLst>
                                        <p:set>
                                          <p:cBhvr>
                                            <p:cTn id="90" dur="1" fill="hold">
                                              <p:stCondLst>
                                                <p:cond delay="0"/>
                                              </p:stCondLst>
                                            </p:cTn>
                                            <p:tgtEl>
                                              <p:spTgt spid="228"/>
                                            </p:tgtEl>
                                            <p:attrNameLst>
                                              <p:attrName>style.visibility</p:attrName>
                                            </p:attrNameLst>
                                          </p:cBhvr>
                                          <p:to>
                                            <p:strVal val="visible"/>
                                          </p:to>
                                        </p:set>
                                        <p:anim calcmode="lin" valueType="num">
                                          <p:cBhvr>
                                            <p:cTn id="91" dur="500" fill="hold"/>
                                            <p:tgtEl>
                                              <p:spTgt spid="228"/>
                                            </p:tgtEl>
                                            <p:attrNameLst>
                                              <p:attrName>ppt_w</p:attrName>
                                            </p:attrNameLst>
                                          </p:cBhvr>
                                          <p:tavLst>
                                            <p:tav tm="0">
                                              <p:val>
                                                <p:fltVal val="0"/>
                                              </p:val>
                                            </p:tav>
                                            <p:tav tm="100000">
                                              <p:val>
                                                <p:strVal val="#ppt_w"/>
                                              </p:val>
                                            </p:tav>
                                          </p:tavLst>
                                        </p:anim>
                                        <p:anim calcmode="lin" valueType="num">
                                          <p:cBhvr>
                                            <p:cTn id="92" dur="500" fill="hold"/>
                                            <p:tgtEl>
                                              <p:spTgt spid="228"/>
                                            </p:tgtEl>
                                            <p:attrNameLst>
                                              <p:attrName>ppt_h</p:attrName>
                                            </p:attrNameLst>
                                          </p:cBhvr>
                                          <p:tavLst>
                                            <p:tav tm="0">
                                              <p:val>
                                                <p:fltVal val="0"/>
                                              </p:val>
                                            </p:tav>
                                            <p:tav tm="100000">
                                              <p:val>
                                                <p:strVal val="#ppt_h"/>
                                              </p:val>
                                            </p:tav>
                                          </p:tavLst>
                                        </p:anim>
                                        <p:anim calcmode="lin" valueType="num">
                                          <p:cBhvr>
                                            <p:cTn id="93" dur="500" fill="hold"/>
                                            <p:tgtEl>
                                              <p:spTgt spid="228"/>
                                            </p:tgtEl>
                                            <p:attrNameLst>
                                              <p:attrName>ppt_x</p:attrName>
                                            </p:attrNameLst>
                                          </p:cBhvr>
                                          <p:tavLst>
                                            <p:tav tm="0">
                                              <p:val>
                                                <p:fltVal val="0.5"/>
                                              </p:val>
                                            </p:tav>
                                            <p:tav tm="100000">
                                              <p:val>
                                                <p:strVal val="#ppt_x"/>
                                              </p:val>
                                            </p:tav>
                                          </p:tavLst>
                                        </p:anim>
                                        <p:anim calcmode="lin" valueType="num">
                                          <p:cBhvr>
                                            <p:cTn id="94" dur="500" fill="hold"/>
                                            <p:tgtEl>
                                              <p:spTgt spid="22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231"/>
                                            </p:tgtEl>
                                            <p:attrNameLst>
                                              <p:attrName>style.visibility</p:attrName>
                                            </p:attrNameLst>
                                          </p:cBhvr>
                                          <p:to>
                                            <p:strVal val="visible"/>
                                          </p:to>
                                        </p:set>
                                        <p:anim calcmode="lin" valueType="num">
                                          <p:cBhvr>
                                            <p:cTn id="97" dur="500" fill="hold"/>
                                            <p:tgtEl>
                                              <p:spTgt spid="231"/>
                                            </p:tgtEl>
                                            <p:attrNameLst>
                                              <p:attrName>ppt_w</p:attrName>
                                            </p:attrNameLst>
                                          </p:cBhvr>
                                          <p:tavLst>
                                            <p:tav tm="0">
                                              <p:val>
                                                <p:fltVal val="0"/>
                                              </p:val>
                                            </p:tav>
                                            <p:tav tm="100000">
                                              <p:val>
                                                <p:strVal val="#ppt_w"/>
                                              </p:val>
                                            </p:tav>
                                          </p:tavLst>
                                        </p:anim>
                                        <p:anim calcmode="lin" valueType="num">
                                          <p:cBhvr>
                                            <p:cTn id="98" dur="500" fill="hold"/>
                                            <p:tgtEl>
                                              <p:spTgt spid="231"/>
                                            </p:tgtEl>
                                            <p:attrNameLst>
                                              <p:attrName>ppt_h</p:attrName>
                                            </p:attrNameLst>
                                          </p:cBhvr>
                                          <p:tavLst>
                                            <p:tav tm="0">
                                              <p:val>
                                                <p:fltVal val="0"/>
                                              </p:val>
                                            </p:tav>
                                            <p:tav tm="100000">
                                              <p:val>
                                                <p:strVal val="#ppt_h"/>
                                              </p:val>
                                            </p:tav>
                                          </p:tavLst>
                                        </p:anim>
                                        <p:anim calcmode="lin" valueType="num">
                                          <p:cBhvr>
                                            <p:cTn id="99" dur="500" fill="hold"/>
                                            <p:tgtEl>
                                              <p:spTgt spid="231"/>
                                            </p:tgtEl>
                                            <p:attrNameLst>
                                              <p:attrName>ppt_x</p:attrName>
                                            </p:attrNameLst>
                                          </p:cBhvr>
                                          <p:tavLst>
                                            <p:tav tm="0">
                                              <p:val>
                                                <p:fltVal val="0.5"/>
                                              </p:val>
                                            </p:tav>
                                            <p:tav tm="100000">
                                              <p:val>
                                                <p:strVal val="#ppt_x"/>
                                              </p:val>
                                            </p:tav>
                                          </p:tavLst>
                                        </p:anim>
                                        <p:anim calcmode="lin" valueType="num">
                                          <p:cBhvr>
                                            <p:cTn id="100" dur="500" fill="hold"/>
                                            <p:tgtEl>
                                              <p:spTgt spid="23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300"/>
                                      </p:stCondLst>
                                      <p:childTnLst>
                                        <p:set>
                                          <p:cBhvr>
                                            <p:cTn id="102" dur="1" fill="hold">
                                              <p:stCondLst>
                                                <p:cond delay="0"/>
                                              </p:stCondLst>
                                            </p:cTn>
                                            <p:tgtEl>
                                              <p:spTgt spid="234"/>
                                            </p:tgtEl>
                                            <p:attrNameLst>
                                              <p:attrName>style.visibility</p:attrName>
                                            </p:attrNameLst>
                                          </p:cBhvr>
                                          <p:to>
                                            <p:strVal val="visible"/>
                                          </p:to>
                                        </p:set>
                                        <p:anim calcmode="lin" valueType="num">
                                          <p:cBhvr>
                                            <p:cTn id="103" dur="500" fill="hold"/>
                                            <p:tgtEl>
                                              <p:spTgt spid="234"/>
                                            </p:tgtEl>
                                            <p:attrNameLst>
                                              <p:attrName>ppt_w</p:attrName>
                                            </p:attrNameLst>
                                          </p:cBhvr>
                                          <p:tavLst>
                                            <p:tav tm="0">
                                              <p:val>
                                                <p:fltVal val="0"/>
                                              </p:val>
                                            </p:tav>
                                            <p:tav tm="100000">
                                              <p:val>
                                                <p:strVal val="#ppt_w"/>
                                              </p:val>
                                            </p:tav>
                                          </p:tavLst>
                                        </p:anim>
                                        <p:anim calcmode="lin" valueType="num">
                                          <p:cBhvr>
                                            <p:cTn id="104" dur="500" fill="hold"/>
                                            <p:tgtEl>
                                              <p:spTgt spid="234"/>
                                            </p:tgtEl>
                                            <p:attrNameLst>
                                              <p:attrName>ppt_h</p:attrName>
                                            </p:attrNameLst>
                                          </p:cBhvr>
                                          <p:tavLst>
                                            <p:tav tm="0">
                                              <p:val>
                                                <p:fltVal val="0"/>
                                              </p:val>
                                            </p:tav>
                                            <p:tav tm="100000">
                                              <p:val>
                                                <p:strVal val="#ppt_h"/>
                                              </p:val>
                                            </p:tav>
                                          </p:tavLst>
                                        </p:anim>
                                        <p:anim calcmode="lin" valueType="num">
                                          <p:cBhvr>
                                            <p:cTn id="105" dur="500" fill="hold"/>
                                            <p:tgtEl>
                                              <p:spTgt spid="234"/>
                                            </p:tgtEl>
                                            <p:attrNameLst>
                                              <p:attrName>ppt_x</p:attrName>
                                            </p:attrNameLst>
                                          </p:cBhvr>
                                          <p:tavLst>
                                            <p:tav tm="0">
                                              <p:val>
                                                <p:fltVal val="0.5"/>
                                              </p:val>
                                            </p:tav>
                                            <p:tav tm="100000">
                                              <p:val>
                                                <p:strVal val="#ppt_x"/>
                                              </p:val>
                                            </p:tav>
                                          </p:tavLst>
                                        </p:anim>
                                        <p:anim calcmode="lin" valueType="num">
                                          <p:cBhvr>
                                            <p:cTn id="106" dur="500" fill="hold"/>
                                            <p:tgtEl>
                                              <p:spTgt spid="23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237"/>
                                            </p:tgtEl>
                                            <p:attrNameLst>
                                              <p:attrName>style.visibility</p:attrName>
                                            </p:attrNameLst>
                                          </p:cBhvr>
                                          <p:to>
                                            <p:strVal val="visible"/>
                                          </p:to>
                                        </p:set>
                                        <p:anim calcmode="lin" valueType="num">
                                          <p:cBhvr>
                                            <p:cTn id="109" dur="500" fill="hold"/>
                                            <p:tgtEl>
                                              <p:spTgt spid="237"/>
                                            </p:tgtEl>
                                            <p:attrNameLst>
                                              <p:attrName>ppt_w</p:attrName>
                                            </p:attrNameLst>
                                          </p:cBhvr>
                                          <p:tavLst>
                                            <p:tav tm="0">
                                              <p:val>
                                                <p:fltVal val="0"/>
                                              </p:val>
                                            </p:tav>
                                            <p:tav tm="100000">
                                              <p:val>
                                                <p:strVal val="#ppt_w"/>
                                              </p:val>
                                            </p:tav>
                                          </p:tavLst>
                                        </p:anim>
                                        <p:anim calcmode="lin" valueType="num">
                                          <p:cBhvr>
                                            <p:cTn id="110" dur="500" fill="hold"/>
                                            <p:tgtEl>
                                              <p:spTgt spid="237"/>
                                            </p:tgtEl>
                                            <p:attrNameLst>
                                              <p:attrName>ppt_h</p:attrName>
                                            </p:attrNameLst>
                                          </p:cBhvr>
                                          <p:tavLst>
                                            <p:tav tm="0">
                                              <p:val>
                                                <p:fltVal val="0"/>
                                              </p:val>
                                            </p:tav>
                                            <p:tav tm="100000">
                                              <p:val>
                                                <p:strVal val="#ppt_h"/>
                                              </p:val>
                                            </p:tav>
                                          </p:tavLst>
                                        </p:anim>
                                        <p:anim calcmode="lin" valueType="num">
                                          <p:cBhvr>
                                            <p:cTn id="111" dur="500" fill="hold"/>
                                            <p:tgtEl>
                                              <p:spTgt spid="237"/>
                                            </p:tgtEl>
                                            <p:attrNameLst>
                                              <p:attrName>ppt_x</p:attrName>
                                            </p:attrNameLst>
                                          </p:cBhvr>
                                          <p:tavLst>
                                            <p:tav tm="0">
                                              <p:val>
                                                <p:fltVal val="0.5"/>
                                              </p:val>
                                            </p:tav>
                                            <p:tav tm="100000">
                                              <p:val>
                                                <p:strVal val="#ppt_x"/>
                                              </p:val>
                                            </p:tav>
                                          </p:tavLst>
                                        </p:anim>
                                        <p:anim calcmode="lin" valueType="num">
                                          <p:cBhvr>
                                            <p:cTn id="112" dur="500" fill="hold"/>
                                            <p:tgtEl>
                                              <p:spTgt spid="23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240"/>
                                            </p:tgtEl>
                                            <p:attrNameLst>
                                              <p:attrName>style.visibility</p:attrName>
                                            </p:attrNameLst>
                                          </p:cBhvr>
                                          <p:to>
                                            <p:strVal val="visible"/>
                                          </p:to>
                                        </p:set>
                                        <p:anim calcmode="lin" valueType="num">
                                          <p:cBhvr>
                                            <p:cTn id="115" dur="500" fill="hold"/>
                                            <p:tgtEl>
                                              <p:spTgt spid="240"/>
                                            </p:tgtEl>
                                            <p:attrNameLst>
                                              <p:attrName>ppt_w</p:attrName>
                                            </p:attrNameLst>
                                          </p:cBhvr>
                                          <p:tavLst>
                                            <p:tav tm="0">
                                              <p:val>
                                                <p:fltVal val="0"/>
                                              </p:val>
                                            </p:tav>
                                            <p:tav tm="100000">
                                              <p:val>
                                                <p:strVal val="#ppt_w"/>
                                              </p:val>
                                            </p:tav>
                                          </p:tavLst>
                                        </p:anim>
                                        <p:anim calcmode="lin" valueType="num">
                                          <p:cBhvr>
                                            <p:cTn id="116" dur="500" fill="hold"/>
                                            <p:tgtEl>
                                              <p:spTgt spid="240"/>
                                            </p:tgtEl>
                                            <p:attrNameLst>
                                              <p:attrName>ppt_h</p:attrName>
                                            </p:attrNameLst>
                                          </p:cBhvr>
                                          <p:tavLst>
                                            <p:tav tm="0">
                                              <p:val>
                                                <p:fltVal val="0"/>
                                              </p:val>
                                            </p:tav>
                                            <p:tav tm="100000">
                                              <p:val>
                                                <p:strVal val="#ppt_h"/>
                                              </p:val>
                                            </p:tav>
                                          </p:tavLst>
                                        </p:anim>
                                        <p:anim calcmode="lin" valueType="num">
                                          <p:cBhvr>
                                            <p:cTn id="117" dur="500" fill="hold"/>
                                            <p:tgtEl>
                                              <p:spTgt spid="240"/>
                                            </p:tgtEl>
                                            <p:attrNameLst>
                                              <p:attrName>ppt_x</p:attrName>
                                            </p:attrNameLst>
                                          </p:cBhvr>
                                          <p:tavLst>
                                            <p:tav tm="0">
                                              <p:val>
                                                <p:fltVal val="0.5"/>
                                              </p:val>
                                            </p:tav>
                                            <p:tav tm="100000">
                                              <p:val>
                                                <p:strVal val="#ppt_x"/>
                                              </p:val>
                                            </p:tav>
                                          </p:tavLst>
                                        </p:anim>
                                        <p:anim calcmode="lin" valueType="num">
                                          <p:cBhvr>
                                            <p:cTn id="118" dur="500" fill="hold"/>
                                            <p:tgtEl>
                                              <p:spTgt spid="24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243"/>
                                            </p:tgtEl>
                                            <p:attrNameLst>
                                              <p:attrName>style.visibility</p:attrName>
                                            </p:attrNameLst>
                                          </p:cBhvr>
                                          <p:to>
                                            <p:strVal val="visible"/>
                                          </p:to>
                                        </p:set>
                                        <p:anim calcmode="lin" valueType="num">
                                          <p:cBhvr>
                                            <p:cTn id="121" dur="500" fill="hold"/>
                                            <p:tgtEl>
                                              <p:spTgt spid="243"/>
                                            </p:tgtEl>
                                            <p:attrNameLst>
                                              <p:attrName>ppt_w</p:attrName>
                                            </p:attrNameLst>
                                          </p:cBhvr>
                                          <p:tavLst>
                                            <p:tav tm="0">
                                              <p:val>
                                                <p:fltVal val="0"/>
                                              </p:val>
                                            </p:tav>
                                            <p:tav tm="100000">
                                              <p:val>
                                                <p:strVal val="#ppt_w"/>
                                              </p:val>
                                            </p:tav>
                                          </p:tavLst>
                                        </p:anim>
                                        <p:anim calcmode="lin" valueType="num">
                                          <p:cBhvr>
                                            <p:cTn id="122" dur="500" fill="hold"/>
                                            <p:tgtEl>
                                              <p:spTgt spid="243"/>
                                            </p:tgtEl>
                                            <p:attrNameLst>
                                              <p:attrName>ppt_h</p:attrName>
                                            </p:attrNameLst>
                                          </p:cBhvr>
                                          <p:tavLst>
                                            <p:tav tm="0">
                                              <p:val>
                                                <p:fltVal val="0"/>
                                              </p:val>
                                            </p:tav>
                                            <p:tav tm="100000">
                                              <p:val>
                                                <p:strVal val="#ppt_h"/>
                                              </p:val>
                                            </p:tav>
                                          </p:tavLst>
                                        </p:anim>
                                        <p:anim calcmode="lin" valueType="num">
                                          <p:cBhvr>
                                            <p:cTn id="123" dur="500" fill="hold"/>
                                            <p:tgtEl>
                                              <p:spTgt spid="243"/>
                                            </p:tgtEl>
                                            <p:attrNameLst>
                                              <p:attrName>ppt_x</p:attrName>
                                            </p:attrNameLst>
                                          </p:cBhvr>
                                          <p:tavLst>
                                            <p:tav tm="0">
                                              <p:val>
                                                <p:fltVal val="0.5"/>
                                              </p:val>
                                            </p:tav>
                                            <p:tav tm="100000">
                                              <p:val>
                                                <p:strVal val="#ppt_x"/>
                                              </p:val>
                                            </p:tav>
                                          </p:tavLst>
                                        </p:anim>
                                        <p:anim calcmode="lin" valueType="num">
                                          <p:cBhvr>
                                            <p:cTn id="124" dur="500" fill="hold"/>
                                            <p:tgtEl>
                                              <p:spTgt spid="24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300"/>
                                      </p:stCondLst>
                                      <p:childTnLst>
                                        <p:set>
                                          <p:cBhvr>
                                            <p:cTn id="126" dur="1" fill="hold">
                                              <p:stCondLst>
                                                <p:cond delay="0"/>
                                              </p:stCondLst>
                                            </p:cTn>
                                            <p:tgtEl>
                                              <p:spTgt spid="246"/>
                                            </p:tgtEl>
                                            <p:attrNameLst>
                                              <p:attrName>style.visibility</p:attrName>
                                            </p:attrNameLst>
                                          </p:cBhvr>
                                          <p:to>
                                            <p:strVal val="visible"/>
                                          </p:to>
                                        </p:set>
                                        <p:anim calcmode="lin" valueType="num">
                                          <p:cBhvr>
                                            <p:cTn id="127" dur="500" fill="hold"/>
                                            <p:tgtEl>
                                              <p:spTgt spid="246"/>
                                            </p:tgtEl>
                                            <p:attrNameLst>
                                              <p:attrName>ppt_w</p:attrName>
                                            </p:attrNameLst>
                                          </p:cBhvr>
                                          <p:tavLst>
                                            <p:tav tm="0">
                                              <p:val>
                                                <p:fltVal val="0"/>
                                              </p:val>
                                            </p:tav>
                                            <p:tav tm="100000">
                                              <p:val>
                                                <p:strVal val="#ppt_w"/>
                                              </p:val>
                                            </p:tav>
                                          </p:tavLst>
                                        </p:anim>
                                        <p:anim calcmode="lin" valueType="num">
                                          <p:cBhvr>
                                            <p:cTn id="128" dur="500" fill="hold"/>
                                            <p:tgtEl>
                                              <p:spTgt spid="246"/>
                                            </p:tgtEl>
                                            <p:attrNameLst>
                                              <p:attrName>ppt_h</p:attrName>
                                            </p:attrNameLst>
                                          </p:cBhvr>
                                          <p:tavLst>
                                            <p:tav tm="0">
                                              <p:val>
                                                <p:fltVal val="0"/>
                                              </p:val>
                                            </p:tav>
                                            <p:tav tm="100000">
                                              <p:val>
                                                <p:strVal val="#ppt_h"/>
                                              </p:val>
                                            </p:tav>
                                          </p:tavLst>
                                        </p:anim>
                                        <p:anim calcmode="lin" valueType="num">
                                          <p:cBhvr>
                                            <p:cTn id="129" dur="500" fill="hold"/>
                                            <p:tgtEl>
                                              <p:spTgt spid="246"/>
                                            </p:tgtEl>
                                            <p:attrNameLst>
                                              <p:attrName>ppt_x</p:attrName>
                                            </p:attrNameLst>
                                          </p:cBhvr>
                                          <p:tavLst>
                                            <p:tav tm="0">
                                              <p:val>
                                                <p:fltVal val="0.5"/>
                                              </p:val>
                                            </p:tav>
                                            <p:tav tm="100000">
                                              <p:val>
                                                <p:strVal val="#ppt_x"/>
                                              </p:val>
                                            </p:tav>
                                          </p:tavLst>
                                        </p:anim>
                                        <p:anim calcmode="lin" valueType="num">
                                          <p:cBhvr>
                                            <p:cTn id="130" dur="500" fill="hold"/>
                                            <p:tgtEl>
                                              <p:spTgt spid="246"/>
                                            </p:tgtEl>
                                            <p:attrNameLst>
                                              <p:attrName>ppt_y</p:attrName>
                                            </p:attrNameLst>
                                          </p:cBhvr>
                                          <p:tavLst>
                                            <p:tav tm="0">
                                              <p:val>
                                                <p:fltVal val="0.5"/>
                                              </p:val>
                                            </p:tav>
                                            <p:tav tm="100000">
                                              <p:val>
                                                <p:strVal val="#ppt_y"/>
                                              </p:val>
                                            </p:tav>
                                          </p:tavLst>
                                        </p:anim>
                                      </p:childTnLst>
                                    </p:cTn>
                                  </p:par>
                                  <p:par>
                                    <p:cTn id="131" presetID="23" presetClass="entr" presetSubtype="528" fill="hold" nodeType="withEffect">
                                      <p:stCondLst>
                                        <p:cond delay="600"/>
                                      </p:stCondLst>
                                      <p:childTnLst>
                                        <p:set>
                                          <p:cBhvr>
                                            <p:cTn id="132" dur="1" fill="hold">
                                              <p:stCondLst>
                                                <p:cond delay="0"/>
                                              </p:stCondLst>
                                            </p:cTn>
                                            <p:tgtEl>
                                              <p:spTgt spid="249"/>
                                            </p:tgtEl>
                                            <p:attrNameLst>
                                              <p:attrName>style.visibility</p:attrName>
                                            </p:attrNameLst>
                                          </p:cBhvr>
                                          <p:to>
                                            <p:strVal val="visible"/>
                                          </p:to>
                                        </p:set>
                                        <p:anim calcmode="lin" valueType="num">
                                          <p:cBhvr>
                                            <p:cTn id="133" dur="500" fill="hold"/>
                                            <p:tgtEl>
                                              <p:spTgt spid="249"/>
                                            </p:tgtEl>
                                            <p:attrNameLst>
                                              <p:attrName>ppt_w</p:attrName>
                                            </p:attrNameLst>
                                          </p:cBhvr>
                                          <p:tavLst>
                                            <p:tav tm="0">
                                              <p:val>
                                                <p:fltVal val="0"/>
                                              </p:val>
                                            </p:tav>
                                            <p:tav tm="100000">
                                              <p:val>
                                                <p:strVal val="#ppt_w"/>
                                              </p:val>
                                            </p:tav>
                                          </p:tavLst>
                                        </p:anim>
                                        <p:anim calcmode="lin" valueType="num">
                                          <p:cBhvr>
                                            <p:cTn id="134" dur="500" fill="hold"/>
                                            <p:tgtEl>
                                              <p:spTgt spid="249"/>
                                            </p:tgtEl>
                                            <p:attrNameLst>
                                              <p:attrName>ppt_h</p:attrName>
                                            </p:attrNameLst>
                                          </p:cBhvr>
                                          <p:tavLst>
                                            <p:tav tm="0">
                                              <p:val>
                                                <p:fltVal val="0"/>
                                              </p:val>
                                            </p:tav>
                                            <p:tav tm="100000">
                                              <p:val>
                                                <p:strVal val="#ppt_h"/>
                                              </p:val>
                                            </p:tav>
                                          </p:tavLst>
                                        </p:anim>
                                        <p:anim calcmode="lin" valueType="num">
                                          <p:cBhvr>
                                            <p:cTn id="135" dur="500" fill="hold"/>
                                            <p:tgtEl>
                                              <p:spTgt spid="249"/>
                                            </p:tgtEl>
                                            <p:attrNameLst>
                                              <p:attrName>ppt_x</p:attrName>
                                            </p:attrNameLst>
                                          </p:cBhvr>
                                          <p:tavLst>
                                            <p:tav tm="0">
                                              <p:val>
                                                <p:fltVal val="0.5"/>
                                              </p:val>
                                            </p:tav>
                                            <p:tav tm="100000">
                                              <p:val>
                                                <p:strVal val="#ppt_x"/>
                                              </p:val>
                                            </p:tav>
                                          </p:tavLst>
                                        </p:anim>
                                        <p:anim calcmode="lin" valueType="num">
                                          <p:cBhvr>
                                            <p:cTn id="136" dur="500" fill="hold"/>
                                            <p:tgtEl>
                                              <p:spTgt spid="249"/>
                                            </p:tgtEl>
                                            <p:attrNameLst>
                                              <p:attrName>ppt_y</p:attrName>
                                            </p:attrNameLst>
                                          </p:cBhvr>
                                          <p:tavLst>
                                            <p:tav tm="0">
                                              <p:val>
                                                <p:fltVal val="0.5"/>
                                              </p:val>
                                            </p:tav>
                                            <p:tav tm="100000">
                                              <p:val>
                                                <p:strVal val="#ppt_y"/>
                                              </p:val>
                                            </p:tav>
                                          </p:tavLst>
                                        </p:anim>
                                      </p:childTnLst>
                                    </p:cTn>
                                  </p:par>
                                  <p:par>
                                    <p:cTn id="137" presetID="23" presetClass="entr" presetSubtype="528" fill="hold" nodeType="withEffect">
                                      <p:stCondLst>
                                        <p:cond delay="600"/>
                                      </p:stCondLst>
                                      <p:childTnLst>
                                        <p:set>
                                          <p:cBhvr>
                                            <p:cTn id="138" dur="1" fill="hold">
                                              <p:stCondLst>
                                                <p:cond delay="0"/>
                                              </p:stCondLst>
                                            </p:cTn>
                                            <p:tgtEl>
                                              <p:spTgt spid="252"/>
                                            </p:tgtEl>
                                            <p:attrNameLst>
                                              <p:attrName>style.visibility</p:attrName>
                                            </p:attrNameLst>
                                          </p:cBhvr>
                                          <p:to>
                                            <p:strVal val="visible"/>
                                          </p:to>
                                        </p:set>
                                        <p:anim calcmode="lin" valueType="num">
                                          <p:cBhvr>
                                            <p:cTn id="139" dur="500" fill="hold"/>
                                            <p:tgtEl>
                                              <p:spTgt spid="252"/>
                                            </p:tgtEl>
                                            <p:attrNameLst>
                                              <p:attrName>ppt_w</p:attrName>
                                            </p:attrNameLst>
                                          </p:cBhvr>
                                          <p:tavLst>
                                            <p:tav tm="0">
                                              <p:val>
                                                <p:fltVal val="0"/>
                                              </p:val>
                                            </p:tav>
                                            <p:tav tm="100000">
                                              <p:val>
                                                <p:strVal val="#ppt_w"/>
                                              </p:val>
                                            </p:tav>
                                          </p:tavLst>
                                        </p:anim>
                                        <p:anim calcmode="lin" valueType="num">
                                          <p:cBhvr>
                                            <p:cTn id="140" dur="500" fill="hold"/>
                                            <p:tgtEl>
                                              <p:spTgt spid="252"/>
                                            </p:tgtEl>
                                            <p:attrNameLst>
                                              <p:attrName>ppt_h</p:attrName>
                                            </p:attrNameLst>
                                          </p:cBhvr>
                                          <p:tavLst>
                                            <p:tav tm="0">
                                              <p:val>
                                                <p:fltVal val="0"/>
                                              </p:val>
                                            </p:tav>
                                            <p:tav tm="100000">
                                              <p:val>
                                                <p:strVal val="#ppt_h"/>
                                              </p:val>
                                            </p:tav>
                                          </p:tavLst>
                                        </p:anim>
                                        <p:anim calcmode="lin" valueType="num">
                                          <p:cBhvr>
                                            <p:cTn id="141" dur="500" fill="hold"/>
                                            <p:tgtEl>
                                              <p:spTgt spid="252"/>
                                            </p:tgtEl>
                                            <p:attrNameLst>
                                              <p:attrName>ppt_x</p:attrName>
                                            </p:attrNameLst>
                                          </p:cBhvr>
                                          <p:tavLst>
                                            <p:tav tm="0">
                                              <p:val>
                                                <p:fltVal val="0.5"/>
                                              </p:val>
                                            </p:tav>
                                            <p:tav tm="100000">
                                              <p:val>
                                                <p:strVal val="#ppt_x"/>
                                              </p:val>
                                            </p:tav>
                                          </p:tavLst>
                                        </p:anim>
                                        <p:anim calcmode="lin" valueType="num">
                                          <p:cBhvr>
                                            <p:cTn id="142" dur="500" fill="hold"/>
                                            <p:tgtEl>
                                              <p:spTgt spid="252"/>
                                            </p:tgtEl>
                                            <p:attrNameLst>
                                              <p:attrName>ppt_y</p:attrName>
                                            </p:attrNameLst>
                                          </p:cBhvr>
                                          <p:tavLst>
                                            <p:tav tm="0">
                                              <p:val>
                                                <p:fltVal val="0.5"/>
                                              </p:val>
                                            </p:tav>
                                            <p:tav tm="100000">
                                              <p:val>
                                                <p:strVal val="#ppt_y"/>
                                              </p:val>
                                            </p:tav>
                                          </p:tavLst>
                                        </p:anim>
                                      </p:childTnLst>
                                    </p:cTn>
                                  </p:par>
                                  <p:par>
                                    <p:cTn id="143" presetID="26" presetClass="emph" presetSubtype="0" repeatCount="3000" fill="hold" nodeType="withEffect">
                                      <p:stCondLst>
                                        <p:cond delay="600"/>
                                      </p:stCondLst>
                                      <p:childTnLst>
                                        <p:animEffect transition="out" filter="fade">
                                          <p:cBhvr>
                                            <p:cTn id="144" dur="500" tmFilter="0, 0; .2, .5; .8, .5; 1, 0"/>
                                            <p:tgtEl>
                                              <p:spTgt spid="132"/>
                                            </p:tgtEl>
                                          </p:cBhvr>
                                        </p:animEffect>
                                        <p:animScale>
                                          <p:cBhvr>
                                            <p:cTn id="145" dur="250" autoRev="1" fill="hold"/>
                                            <p:tgtEl>
                                              <p:spTgt spid="132"/>
                                            </p:tgtEl>
                                          </p:cBhvr>
                                          <p:by x="105000" y="105000"/>
                                        </p:animScale>
                                      </p:childTnLst>
                                    </p:cTn>
                                  </p:par>
                                  <p:par>
                                    <p:cTn id="146" presetID="26" presetClass="emph" presetSubtype="0" repeatCount="3000" fill="hold" nodeType="withEffect">
                                      <p:stCondLst>
                                        <p:cond delay="710"/>
                                      </p:stCondLst>
                                      <p:childTnLst>
                                        <p:animEffect transition="out" filter="fade">
                                          <p:cBhvr>
                                            <p:cTn id="147" dur="500" tmFilter="0, 0; .2, .5; .8, .5; 1, 0"/>
                                            <p:tgtEl>
                                              <p:spTgt spid="237"/>
                                            </p:tgtEl>
                                          </p:cBhvr>
                                        </p:animEffect>
                                        <p:animScale>
                                          <p:cBhvr>
                                            <p:cTn id="148" dur="250" autoRev="1" fill="hold"/>
                                            <p:tgtEl>
                                              <p:spTgt spid="237"/>
                                            </p:tgtEl>
                                          </p:cBhvr>
                                          <p:by x="105000" y="105000"/>
                                        </p:animScale>
                                      </p:childTnLst>
                                    </p:cTn>
                                  </p:par>
                                  <p:par>
                                    <p:cTn id="149" presetID="26" presetClass="emph" presetSubtype="0" repeatCount="3000" fill="hold" nodeType="withEffect">
                                      <p:stCondLst>
                                        <p:cond delay="410"/>
                                      </p:stCondLst>
                                      <p:childTnLst>
                                        <p:animEffect transition="out" filter="fade">
                                          <p:cBhvr>
                                            <p:cTn id="150" dur="500" tmFilter="0, 0; .2, .5; .8, .5; 1, 0"/>
                                            <p:tgtEl>
                                              <p:spTgt spid="243"/>
                                            </p:tgtEl>
                                          </p:cBhvr>
                                        </p:animEffect>
                                        <p:animScale>
                                          <p:cBhvr>
                                            <p:cTn id="151" dur="250" autoRev="1" fill="hold"/>
                                            <p:tgtEl>
                                              <p:spTgt spid="243"/>
                                            </p:tgtEl>
                                          </p:cBhvr>
                                          <p:by x="105000" y="105000"/>
                                        </p:animScale>
                                      </p:childTnLst>
                                    </p:cTn>
                                  </p:par>
                                  <p:par>
                                    <p:cTn id="152" presetID="26" presetClass="emph" presetSubtype="0" repeatCount="3000" fill="hold" nodeType="withEffect">
                                      <p:stCondLst>
                                        <p:cond delay="810"/>
                                      </p:stCondLst>
                                      <p:childTnLst>
                                        <p:animEffect transition="out" filter="fade">
                                          <p:cBhvr>
                                            <p:cTn id="153" dur="500" tmFilter="0, 0; .2, .5; .8, .5; 1, 0"/>
                                            <p:tgtEl>
                                              <p:spTgt spid="246"/>
                                            </p:tgtEl>
                                          </p:cBhvr>
                                        </p:animEffect>
                                        <p:animScale>
                                          <p:cBhvr>
                                            <p:cTn id="154" dur="250" autoRev="1" fill="hold"/>
                                            <p:tgtEl>
                                              <p:spTgt spid="246"/>
                                            </p:tgtEl>
                                          </p:cBhvr>
                                          <p:by x="105000" y="105000"/>
                                        </p:animScale>
                                      </p:childTnLst>
                                    </p:cTn>
                                  </p:par>
                                </p:childTnLst>
                              </p:cTn>
                            </p:par>
                            <p:par>
                              <p:cTn id="155" fill="hold">
                                <p:stCondLst>
                                  <p:cond delay="10910"/>
                                </p:stCondLst>
                                <p:childTnLst>
                                  <p:par>
                                    <p:cTn id="156" presetID="10" presetClass="entr" presetSubtype="0" fill="hold" grpId="0" nodeType="afterEffect">
                                      <p:stCondLst>
                                        <p:cond delay="0"/>
                                      </p:stCondLst>
                                      <p:childTnLst>
                                        <p:set>
                                          <p:cBhvr>
                                            <p:cTn id="157" dur="1" fill="hold">
                                              <p:stCondLst>
                                                <p:cond delay="0"/>
                                              </p:stCondLst>
                                            </p:cTn>
                                            <p:tgtEl>
                                              <p:spTgt spid="255"/>
                                            </p:tgtEl>
                                            <p:attrNameLst>
                                              <p:attrName>style.visibility</p:attrName>
                                            </p:attrNameLst>
                                          </p:cBhvr>
                                          <p:to>
                                            <p:strVal val="visible"/>
                                          </p:to>
                                        </p:set>
                                        <p:animEffect transition="in" filter="fade">
                                          <p:cBhvr>
                                            <p:cTn id="158" dur="500"/>
                                            <p:tgtEl>
                                              <p:spTgt spid="255"/>
                                            </p:tgtEl>
                                          </p:cBhvr>
                                        </p:animEffect>
                                      </p:childTnLst>
                                    </p:cTn>
                                  </p:par>
                                  <p:par>
                                    <p:cTn id="159" presetID="31" presetClass="entr" presetSubtype="0" fill="hold" nodeType="withEffect">
                                      <p:stCondLst>
                                        <p:cond delay="500"/>
                                      </p:stCondLst>
                                      <p:childTnLst>
                                        <p:set>
                                          <p:cBhvr>
                                            <p:cTn id="160" dur="1" fill="hold">
                                              <p:stCondLst>
                                                <p:cond delay="0"/>
                                              </p:stCondLst>
                                            </p:cTn>
                                            <p:tgtEl>
                                              <p:spTgt spid="147"/>
                                            </p:tgtEl>
                                            <p:attrNameLst>
                                              <p:attrName>style.visibility</p:attrName>
                                            </p:attrNameLst>
                                          </p:cBhvr>
                                          <p:to>
                                            <p:strVal val="visible"/>
                                          </p:to>
                                        </p:set>
                                        <p:anim calcmode="lin" valueType="num">
                                          <p:cBhvr>
                                            <p:cTn id="161" dur="1000" fill="hold"/>
                                            <p:tgtEl>
                                              <p:spTgt spid="147"/>
                                            </p:tgtEl>
                                            <p:attrNameLst>
                                              <p:attrName>ppt_w</p:attrName>
                                            </p:attrNameLst>
                                          </p:cBhvr>
                                          <p:tavLst>
                                            <p:tav tm="0">
                                              <p:val>
                                                <p:fltVal val="0"/>
                                              </p:val>
                                            </p:tav>
                                            <p:tav tm="100000">
                                              <p:val>
                                                <p:strVal val="#ppt_w"/>
                                              </p:val>
                                            </p:tav>
                                          </p:tavLst>
                                        </p:anim>
                                        <p:anim calcmode="lin" valueType="num">
                                          <p:cBhvr>
                                            <p:cTn id="162" dur="1000" fill="hold"/>
                                            <p:tgtEl>
                                              <p:spTgt spid="147"/>
                                            </p:tgtEl>
                                            <p:attrNameLst>
                                              <p:attrName>ppt_h</p:attrName>
                                            </p:attrNameLst>
                                          </p:cBhvr>
                                          <p:tavLst>
                                            <p:tav tm="0">
                                              <p:val>
                                                <p:fltVal val="0"/>
                                              </p:val>
                                            </p:tav>
                                            <p:tav tm="100000">
                                              <p:val>
                                                <p:strVal val="#ppt_h"/>
                                              </p:val>
                                            </p:tav>
                                          </p:tavLst>
                                        </p:anim>
                                        <p:anim calcmode="lin" valueType="num">
                                          <p:cBhvr>
                                            <p:cTn id="163" dur="1000" fill="hold"/>
                                            <p:tgtEl>
                                              <p:spTgt spid="147"/>
                                            </p:tgtEl>
                                            <p:attrNameLst>
                                              <p:attrName>style.rotation</p:attrName>
                                            </p:attrNameLst>
                                          </p:cBhvr>
                                          <p:tavLst>
                                            <p:tav tm="0">
                                              <p:val>
                                                <p:fltVal val="90"/>
                                              </p:val>
                                            </p:tav>
                                            <p:tav tm="100000">
                                              <p:val>
                                                <p:fltVal val="0"/>
                                              </p:val>
                                            </p:tav>
                                          </p:tavLst>
                                        </p:anim>
                                        <p:animEffect transition="in" filter="fade">
                                          <p:cBhvr>
                                            <p:cTn id="164" dur="1000"/>
                                            <p:tgtEl>
                                              <p:spTgt spid="147"/>
                                            </p:tgtEl>
                                          </p:cBhvr>
                                        </p:animEffect>
                                      </p:childTnLst>
                                    </p:cTn>
                                  </p:par>
                                </p:childTnLst>
                              </p:cTn>
                            </p:par>
                            <p:par>
                              <p:cTn id="165" fill="hold">
                                <p:stCondLst>
                                  <p:cond delay="12410"/>
                                </p:stCondLst>
                                <p:childTnLst>
                                  <p:par>
                                    <p:cTn id="166" presetID="10" presetClass="entr" presetSubtype="0" fill="hold" nodeType="afterEffect">
                                      <p:stCondLst>
                                        <p:cond delay="0"/>
                                      </p:stCondLst>
                                      <p:childTnLst>
                                        <p:set>
                                          <p:cBhvr>
                                            <p:cTn id="167" dur="1" fill="hold">
                                              <p:stCondLst>
                                                <p:cond delay="0"/>
                                              </p:stCondLst>
                                            </p:cTn>
                                            <p:tgtEl>
                                              <p:spTgt spid="157"/>
                                            </p:tgtEl>
                                            <p:attrNameLst>
                                              <p:attrName>style.visibility</p:attrName>
                                            </p:attrNameLst>
                                          </p:cBhvr>
                                          <p:to>
                                            <p:strVal val="visible"/>
                                          </p:to>
                                        </p:set>
                                        <p:animEffect transition="in" filter="fade">
                                          <p:cBhvr>
                                            <p:cTn id="168" dur="500"/>
                                            <p:tgtEl>
                                              <p:spTgt spid="157"/>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160"/>
                                            </p:tgtEl>
                                            <p:attrNameLst>
                                              <p:attrName>style.visibility</p:attrName>
                                            </p:attrNameLst>
                                          </p:cBhvr>
                                          <p:to>
                                            <p:strVal val="visible"/>
                                          </p:to>
                                        </p:set>
                                        <p:animEffect transition="in" filter="wipe(left)">
                                          <p:cBhvr>
                                            <p:cTn id="171" dur="7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7" grpId="0"/>
          <p:bldP spid="255" grpId="0"/>
          <p:bldP spid="16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1990750" y="837506"/>
            <a:ext cx="7774199" cy="4115753"/>
          </a:xfrm>
        </p:spPr>
        <p:txBody>
          <a:bodyPr/>
          <a:lstStyle/>
          <a:p>
            <a:pPr eaLnBrk="1" hangingPunct="1">
              <a:buFontTx/>
              <a:buNone/>
            </a:pPr>
            <a:r>
              <a:rPr lang="en-US" altLang="zh-CN" sz="2801" b="1" dirty="0" smtClean="0">
                <a:latin typeface="黑体" panose="02010609060101010101" pitchFamily="49" charset="-122"/>
                <a:ea typeface="黑体" panose="02010609060101010101" pitchFamily="49" charset="-122"/>
              </a:rPr>
              <a:t>2.8086</a:t>
            </a:r>
            <a:r>
              <a:rPr lang="zh-CN" altLang="en-US" sz="2801" b="1" dirty="0">
                <a:latin typeface="黑体" panose="02010609060101010101" pitchFamily="49" charset="-122"/>
                <a:ea typeface="黑体" panose="02010609060101010101" pitchFamily="49" charset="-122"/>
              </a:rPr>
              <a:t>的主要操作</a:t>
            </a:r>
            <a:r>
              <a:rPr lang="en-US" altLang="zh-CN" sz="2801" b="1" dirty="0">
                <a:latin typeface="黑体" panose="02010609060101010101" pitchFamily="49" charset="-122"/>
                <a:ea typeface="黑体" panose="02010609060101010101" pitchFamily="49" charset="-122"/>
              </a:rPr>
              <a:t>: </a:t>
            </a:r>
          </a:p>
          <a:p>
            <a:pPr algn="just" eaLnBrk="1" hangingPunct="1">
              <a:buFontTx/>
              <a:buNone/>
            </a:pPr>
            <a:r>
              <a:rPr lang="en-US" altLang="zh-CN" sz="2801" dirty="0">
                <a:latin typeface="黑体" panose="02010609060101010101" pitchFamily="49" charset="-122"/>
                <a:ea typeface="黑体" panose="02010609060101010101" pitchFamily="49" charset="-122"/>
              </a:rPr>
              <a:t>① </a:t>
            </a:r>
            <a:r>
              <a:rPr lang="zh-CN" altLang="en-US" sz="2801" dirty="0">
                <a:latin typeface="黑体" panose="02010609060101010101" pitchFamily="49" charset="-122"/>
                <a:ea typeface="黑体" panose="02010609060101010101" pitchFamily="49" charset="-122"/>
              </a:rPr>
              <a:t>系统的复位和启动操作；</a:t>
            </a:r>
          </a:p>
          <a:p>
            <a:pPr algn="just" eaLnBrk="1" hangingPunct="1">
              <a:buFontTx/>
              <a:buNone/>
            </a:pPr>
            <a:r>
              <a:rPr lang="zh-CN" altLang="en-US" sz="2801" dirty="0">
                <a:latin typeface="黑体" panose="02010609060101010101" pitchFamily="49" charset="-122"/>
                <a:ea typeface="黑体" panose="02010609060101010101" pitchFamily="49" charset="-122"/>
              </a:rPr>
              <a:t>② 暂停操作；</a:t>
            </a:r>
          </a:p>
          <a:p>
            <a:pPr algn="just" eaLnBrk="1" hangingPunct="1">
              <a:buFontTx/>
              <a:buNone/>
            </a:pPr>
            <a:r>
              <a:rPr lang="zh-CN" altLang="en-US" sz="2801" dirty="0">
                <a:latin typeface="黑体" panose="02010609060101010101" pitchFamily="49" charset="-122"/>
                <a:ea typeface="黑体" panose="02010609060101010101" pitchFamily="49" charset="-122"/>
              </a:rPr>
              <a:t>③ 总线操作；</a:t>
            </a:r>
          </a:p>
          <a:p>
            <a:pPr algn="just" eaLnBrk="1" hangingPunct="1">
              <a:buFontTx/>
              <a:buNone/>
            </a:pPr>
            <a:r>
              <a:rPr lang="zh-CN" altLang="en-US" sz="2801" dirty="0">
                <a:latin typeface="黑体" panose="02010609060101010101" pitchFamily="49" charset="-122"/>
                <a:ea typeface="黑体" panose="02010609060101010101" pitchFamily="49" charset="-122"/>
              </a:rPr>
              <a:t>④ 中断操作；</a:t>
            </a:r>
          </a:p>
          <a:p>
            <a:pPr algn="just" eaLnBrk="1" hangingPunct="1">
              <a:buFontTx/>
              <a:buNone/>
            </a:pPr>
            <a:r>
              <a:rPr lang="zh-CN" altLang="en-US" sz="2801" dirty="0">
                <a:latin typeface="黑体" panose="02010609060101010101" pitchFamily="49" charset="-122"/>
                <a:ea typeface="黑体" panose="02010609060101010101" pitchFamily="49" charset="-122"/>
              </a:rPr>
              <a:t>⑤ 最小模式下的总线保持；</a:t>
            </a:r>
          </a:p>
          <a:p>
            <a:pPr eaLnBrk="1" hangingPunct="1">
              <a:buFontTx/>
              <a:buNone/>
            </a:pPr>
            <a:r>
              <a:rPr lang="zh-CN" altLang="en-US" sz="2801" dirty="0">
                <a:latin typeface="黑体" panose="02010609060101010101" pitchFamily="49" charset="-122"/>
                <a:ea typeface="黑体" panose="02010609060101010101" pitchFamily="49" charset="-122"/>
              </a:rPr>
              <a:t>⑥  最大模式下的总线请求</a:t>
            </a:r>
            <a:r>
              <a:rPr lang="en-US" altLang="zh-CN" sz="2801" dirty="0">
                <a:latin typeface="黑体" panose="02010609060101010101" pitchFamily="49" charset="-122"/>
                <a:ea typeface="黑体" panose="02010609060101010101" pitchFamily="49" charset="-122"/>
              </a:rPr>
              <a:t>/</a:t>
            </a:r>
            <a:r>
              <a:rPr lang="zh-CN" altLang="en-US" sz="2801" dirty="0">
                <a:latin typeface="黑体" panose="02010609060101010101" pitchFamily="49" charset="-122"/>
                <a:ea typeface="黑体" panose="02010609060101010101" pitchFamily="49" charset="-122"/>
              </a:rPr>
              <a:t>允许。</a:t>
            </a:r>
          </a:p>
        </p:txBody>
      </p:sp>
    </p:spTree>
    <p:extLst>
      <p:ext uri="{BB962C8B-B14F-4D97-AF65-F5344CB8AC3E}">
        <p14:creationId xmlns:p14="http://schemas.microsoft.com/office/powerpoint/2010/main" val="278321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16614" y="693490"/>
            <a:ext cx="11276132" cy="563693"/>
          </a:xfrm>
        </p:spPr>
        <p:txBody>
          <a:bodyPr/>
          <a:lstStyle/>
          <a:p>
            <a:pPr eaLnBrk="1" hangingPunct="1"/>
            <a:r>
              <a:rPr lang="zh-CN" altLang="en-US" sz="2801" b="1" dirty="0" smtClean="0">
                <a:latin typeface="黑体" panose="02010609060101010101" pitchFamily="49" charset="-122"/>
                <a:ea typeface="黑体" panose="02010609060101010101" pitchFamily="49" charset="-122"/>
              </a:rPr>
              <a:t>（</a:t>
            </a:r>
            <a:r>
              <a:rPr lang="en-US" altLang="zh-CN" sz="2801" b="1" dirty="0" smtClean="0">
                <a:latin typeface="黑体" panose="02010609060101010101" pitchFamily="49" charset="-122"/>
                <a:ea typeface="黑体" panose="02010609060101010101" pitchFamily="49" charset="-122"/>
              </a:rPr>
              <a:t>1</a:t>
            </a:r>
            <a:r>
              <a:rPr lang="zh-CN" altLang="en-US" sz="2801" b="1" dirty="0" smtClean="0">
                <a:latin typeface="黑体" panose="02010609060101010101" pitchFamily="49" charset="-122"/>
                <a:ea typeface="黑体" panose="02010609060101010101" pitchFamily="49" charset="-122"/>
              </a:rPr>
              <a:t>）</a:t>
            </a:r>
            <a:r>
              <a:rPr lang="en-US" altLang="zh-CN" sz="2801" b="1" dirty="0" smtClean="0">
                <a:latin typeface="黑体" panose="02010609060101010101" pitchFamily="49" charset="-122"/>
                <a:ea typeface="黑体" panose="02010609060101010101" pitchFamily="49" charset="-122"/>
              </a:rPr>
              <a:t>  </a:t>
            </a:r>
            <a:r>
              <a:rPr lang="zh-CN" altLang="en-US" sz="2801" b="1" dirty="0">
                <a:latin typeface="黑体" panose="02010609060101010101" pitchFamily="49" charset="-122"/>
                <a:ea typeface="黑体" panose="02010609060101010101" pitchFamily="49" charset="-122"/>
              </a:rPr>
              <a:t>系统的复位和启动操作</a:t>
            </a:r>
          </a:p>
        </p:txBody>
      </p:sp>
      <p:graphicFrame>
        <p:nvGraphicFramePr>
          <p:cNvPr id="9218" name="Object 2"/>
          <p:cNvGraphicFramePr>
            <a:graphicFrameLocks noGrp="1" noChangeAspect="1"/>
          </p:cNvGraphicFramePr>
          <p:nvPr>
            <p:ph type="body" idx="1"/>
          </p:nvPr>
        </p:nvGraphicFramePr>
        <p:xfrm>
          <a:off x="2436760" y="1448135"/>
          <a:ext cx="7035841" cy="4115753"/>
        </p:xfrm>
        <a:graphic>
          <a:graphicData uri="http://schemas.openxmlformats.org/presentationml/2006/ole">
            <mc:AlternateContent xmlns:mc="http://schemas.openxmlformats.org/markup-compatibility/2006">
              <mc:Choice xmlns:v="urn:schemas-microsoft-com:vml" Requires="v">
                <p:oleObj spid="_x0000_s23563" name="Visio" r:id="rId3" imgW="3521973" imgH="2060177" progId="Visio.Drawing.11">
                  <p:embed/>
                </p:oleObj>
              </mc:Choice>
              <mc:Fallback>
                <p:oleObj name="Visio" r:id="rId3" imgW="3521973" imgH="206017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6760" y="1448135"/>
                        <a:ext cx="7035841" cy="4115753"/>
                      </a:xfrm>
                      <a:prstGeom prst="rect">
                        <a:avLst/>
                      </a:prstGeom>
                    </p:spPr>
                  </p:pic>
                </p:oleObj>
              </mc:Fallback>
            </mc:AlternateContent>
          </a:graphicData>
        </a:graphic>
      </p:graphicFrame>
    </p:spTree>
    <p:extLst>
      <p:ext uri="{BB962C8B-B14F-4D97-AF65-F5344CB8AC3E}">
        <p14:creationId xmlns:p14="http://schemas.microsoft.com/office/powerpoint/2010/main" val="3649342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34566" y="765498"/>
            <a:ext cx="11276132" cy="563693"/>
          </a:xfrm>
        </p:spPr>
        <p:txBody>
          <a:bodyPr/>
          <a:lstStyle/>
          <a:p>
            <a:pPr eaLnBrk="1" hangingPunct="1"/>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复位时各内部寄存器的值</a:t>
            </a:r>
          </a:p>
        </p:txBody>
      </p:sp>
      <p:graphicFrame>
        <p:nvGraphicFramePr>
          <p:cNvPr id="108548" name="Group 4"/>
          <p:cNvGraphicFramePr>
            <a:graphicFrameLocks noGrp="1"/>
          </p:cNvGraphicFramePr>
          <p:nvPr>
            <p:ph type="body" idx="1"/>
          </p:nvPr>
        </p:nvGraphicFramePr>
        <p:xfrm>
          <a:off x="2208107" y="1600570"/>
          <a:ext cx="7774199" cy="4115754"/>
        </p:xfrm>
        <a:graphic>
          <a:graphicData uri="http://schemas.openxmlformats.org/drawingml/2006/table">
            <a:tbl>
              <a:tblPr/>
              <a:tblGrid>
                <a:gridCol w="3864869"/>
                <a:gridCol w="3909330"/>
              </a:tblGrid>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值</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rPr>
                        <a:t>标志寄存器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清零</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rPr>
                        <a:t>指令指针（</a:t>
                      </a:r>
                      <a:r>
                        <a:rPr kumimoji="1" lang="en-US" altLang="zh-CN" sz="2400" b="0" i="0" u="none" strike="noStrike" cap="none" normalizeH="0" baseline="0" smtClean="0">
                          <a:ln>
                            <a:noFill/>
                          </a:ln>
                          <a:solidFill>
                            <a:schemeClr val="tx1"/>
                          </a:solidFill>
                          <a:effectLst/>
                          <a:latin typeface="黑体" pitchFamily="2" charset="-122"/>
                          <a:ea typeface="黑体" pitchFamily="2" charset="-122"/>
                        </a:rPr>
                        <a:t>IP</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0000H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CS</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FFFFH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DS</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0000H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SS</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0000H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黑体" pitchFamily="2" charset="-122"/>
                          <a:ea typeface="黑体" pitchFamily="2" charset="-122"/>
                        </a:rPr>
                        <a:t>ES</a:t>
                      </a:r>
                      <a:r>
                        <a:rPr kumimoji="1" lang="zh-CN" altLang="en-US" sz="2400" b="0" i="0" u="none" strike="noStrike" cap="none" normalizeH="0" baseline="0" smtClean="0">
                          <a:ln>
                            <a:noFill/>
                          </a:ln>
                          <a:solidFill>
                            <a:schemeClr val="tx1"/>
                          </a:solidFill>
                          <a:effectLst/>
                          <a:latin typeface="黑体" pitchFamily="2" charset="-122"/>
                          <a:ea typeface="黑体" pitchFamily="2" charset="-122"/>
                        </a:rPr>
                        <a:t>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0000H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rPr>
                        <a:t>指令队列</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黑体" pitchFamily="2" charset="-122"/>
                          <a:ea typeface="黑体" pitchFamily="2" charset="-122"/>
                        </a:rPr>
                        <a:t>空</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573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黑体" pitchFamily="2" charset="-122"/>
                          <a:ea typeface="黑体" pitchFamily="2" charset="-122"/>
                        </a:rPr>
                        <a:t>其它寄存器</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黑体" pitchFamily="2" charset="-122"/>
                          <a:ea typeface="黑体" pitchFamily="2" charset="-122"/>
                        </a:rPr>
                        <a:t>0000H</a:t>
                      </a:r>
                    </a:p>
                  </a:txBody>
                  <a:tcPr marL="91461" marR="91461" marT="45731" marB="4573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02387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486694" y="968406"/>
            <a:ext cx="7774199" cy="838394"/>
          </a:xfrm>
        </p:spPr>
        <p:txBody>
          <a:bodyPr/>
          <a:lstStyle/>
          <a:p>
            <a:pPr algn="l" eaLnBrk="1" hangingPunct="1"/>
            <a:r>
              <a:rPr lang="zh-CN" altLang="en-US" sz="2800" b="1" dirty="0" smtClean="0">
                <a:latin typeface="黑体" panose="02010609060101010101" pitchFamily="49" charset="-122"/>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2</a:t>
            </a:r>
            <a:r>
              <a:rPr lang="zh-CN" altLang="en-US" sz="2800" b="1" dirty="0" smtClean="0">
                <a:latin typeface="黑体" panose="02010609060101010101" pitchFamily="49" charset="-122"/>
                <a:ea typeface="黑体" panose="02010609060101010101" pitchFamily="49" charset="-122"/>
              </a:rPr>
              <a:t>）总线</a:t>
            </a:r>
            <a:r>
              <a:rPr lang="zh-CN" altLang="en-US" sz="2800" b="1" dirty="0">
                <a:latin typeface="黑体" panose="02010609060101010101" pitchFamily="49" charset="-122"/>
                <a:ea typeface="黑体" panose="02010609060101010101" pitchFamily="49" charset="-122"/>
              </a:rPr>
              <a:t>操作</a:t>
            </a:r>
          </a:p>
        </p:txBody>
      </p:sp>
      <p:sp>
        <p:nvSpPr>
          <p:cNvPr id="44035" name="Rectangle 3"/>
          <p:cNvSpPr>
            <a:spLocks noGrp="1" noChangeArrowheads="1"/>
          </p:cNvSpPr>
          <p:nvPr>
            <p:ph type="body" idx="1"/>
          </p:nvPr>
        </p:nvSpPr>
        <p:spPr>
          <a:xfrm>
            <a:off x="2131889" y="1829223"/>
            <a:ext cx="7774199" cy="4115753"/>
          </a:xfrm>
        </p:spPr>
        <p:txBody>
          <a:bodyPr/>
          <a:lstStyle/>
          <a:p>
            <a:pPr marL="514350" indent="-514350" algn="just" eaLnBrk="1" hangingPunct="1">
              <a:lnSpc>
                <a:spcPct val="125000"/>
              </a:lnSpc>
              <a:buFont typeface="+mj-ea"/>
              <a:buAutoNum type="circleNumDbPlain"/>
            </a:pPr>
            <a:r>
              <a:rPr lang="zh-CN" altLang="en-US" sz="2801" dirty="0" smtClean="0">
                <a:latin typeface="黑体" panose="02010609060101010101" pitchFamily="49" charset="-122"/>
                <a:ea typeface="黑体" panose="02010609060101010101" pitchFamily="49" charset="-122"/>
              </a:rPr>
              <a:t>最小</a:t>
            </a:r>
            <a:r>
              <a:rPr lang="zh-CN" altLang="en-US" sz="2801" dirty="0">
                <a:latin typeface="黑体" panose="02010609060101010101" pitchFamily="49" charset="-122"/>
                <a:ea typeface="黑体" panose="02010609060101010101" pitchFamily="49" charset="-122"/>
              </a:rPr>
              <a:t>方式下的总线读操作</a:t>
            </a:r>
          </a:p>
          <a:p>
            <a:pPr marL="514350" indent="-514350" algn="just" eaLnBrk="1" hangingPunct="1">
              <a:lnSpc>
                <a:spcPct val="125000"/>
              </a:lnSpc>
              <a:buFont typeface="+mj-ea"/>
              <a:buAutoNum type="circleNumDbPlain"/>
            </a:pPr>
            <a:r>
              <a:rPr lang="zh-CN" altLang="en-US" sz="2801" dirty="0" smtClean="0">
                <a:latin typeface="黑体" panose="02010609060101010101" pitchFamily="49" charset="-122"/>
                <a:ea typeface="黑体" panose="02010609060101010101" pitchFamily="49" charset="-122"/>
              </a:rPr>
              <a:t>最小</a:t>
            </a:r>
            <a:r>
              <a:rPr lang="zh-CN" altLang="en-US" sz="2801" dirty="0">
                <a:latin typeface="黑体" panose="02010609060101010101" pitchFamily="49" charset="-122"/>
                <a:ea typeface="黑体" panose="02010609060101010101" pitchFamily="49" charset="-122"/>
              </a:rPr>
              <a:t>方式下的总线写操作 </a:t>
            </a:r>
          </a:p>
          <a:p>
            <a:pPr marL="514350" indent="-514350" algn="just" eaLnBrk="1" hangingPunct="1">
              <a:lnSpc>
                <a:spcPct val="125000"/>
              </a:lnSpc>
              <a:buFont typeface="+mj-ea"/>
              <a:buAutoNum type="circleNumDbPlain"/>
            </a:pPr>
            <a:r>
              <a:rPr lang="zh-CN" altLang="en-US" sz="2801" dirty="0" smtClean="0">
                <a:latin typeface="黑体" panose="02010609060101010101" pitchFamily="49" charset="-122"/>
                <a:ea typeface="黑体" panose="02010609060101010101" pitchFamily="49" charset="-122"/>
              </a:rPr>
              <a:t>最大</a:t>
            </a:r>
            <a:r>
              <a:rPr lang="zh-CN" altLang="en-US" sz="2801" dirty="0">
                <a:latin typeface="黑体" panose="02010609060101010101" pitchFamily="49" charset="-122"/>
                <a:ea typeface="黑体" panose="02010609060101010101" pitchFamily="49" charset="-122"/>
              </a:rPr>
              <a:t>模式下的总线读操作</a:t>
            </a:r>
          </a:p>
          <a:p>
            <a:pPr marL="514350" indent="-514350" algn="just" eaLnBrk="1" hangingPunct="1">
              <a:lnSpc>
                <a:spcPct val="125000"/>
              </a:lnSpc>
              <a:buFont typeface="+mj-ea"/>
              <a:buAutoNum type="circleNumDbPlain"/>
            </a:pPr>
            <a:r>
              <a:rPr lang="zh-CN" altLang="en-US" sz="2801" dirty="0" smtClean="0">
                <a:latin typeface="黑体" panose="02010609060101010101" pitchFamily="49" charset="-122"/>
                <a:ea typeface="黑体" panose="02010609060101010101" pitchFamily="49" charset="-122"/>
              </a:rPr>
              <a:t>最大</a:t>
            </a:r>
            <a:r>
              <a:rPr lang="zh-CN" altLang="en-US" sz="2801" dirty="0">
                <a:latin typeface="黑体" panose="02010609060101010101" pitchFamily="49" charset="-122"/>
                <a:ea typeface="黑体" panose="02010609060101010101" pitchFamily="49" charset="-122"/>
              </a:rPr>
              <a:t>模式下的总线写操作</a:t>
            </a:r>
          </a:p>
        </p:txBody>
      </p:sp>
    </p:spTree>
    <p:extLst>
      <p:ext uri="{BB962C8B-B14F-4D97-AF65-F5344CB8AC3E}">
        <p14:creationId xmlns:p14="http://schemas.microsoft.com/office/powerpoint/2010/main" val="106636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08107" y="609741"/>
            <a:ext cx="7774199" cy="838394"/>
          </a:xfrm>
        </p:spPr>
        <p:txBody>
          <a:bodyPr/>
          <a:lstStyle/>
          <a:p>
            <a:pPr eaLnBrk="1" hangingPunct="1"/>
            <a:r>
              <a:rPr lang="zh-CN" altLang="en-US" sz="2801" b="1" dirty="0" smtClean="0">
                <a:latin typeface="黑体" panose="02010609060101010101" pitchFamily="49" charset="-122"/>
                <a:ea typeface="黑体" panose="02010609060101010101" pitchFamily="49" charset="-122"/>
              </a:rPr>
              <a:t>最小</a:t>
            </a:r>
            <a:r>
              <a:rPr lang="zh-CN" altLang="en-US" sz="2801" b="1" dirty="0">
                <a:latin typeface="黑体" panose="02010609060101010101" pitchFamily="49" charset="-122"/>
                <a:ea typeface="黑体" panose="02010609060101010101" pitchFamily="49" charset="-122"/>
              </a:rPr>
              <a:t>方式下的总线读操作</a:t>
            </a:r>
          </a:p>
        </p:txBody>
      </p:sp>
      <p:graphicFrame>
        <p:nvGraphicFramePr>
          <p:cNvPr id="10242" name="Object 2"/>
          <p:cNvGraphicFramePr>
            <a:graphicFrameLocks noGrp="1" noChangeAspect="1"/>
          </p:cNvGraphicFramePr>
          <p:nvPr>
            <p:ph type="body" idx="1"/>
          </p:nvPr>
        </p:nvGraphicFramePr>
        <p:xfrm>
          <a:off x="2284324" y="1371918"/>
          <a:ext cx="7621764" cy="4573058"/>
        </p:xfrm>
        <a:graphic>
          <a:graphicData uri="http://schemas.openxmlformats.org/presentationml/2006/ole">
            <mc:AlternateContent xmlns:mc="http://schemas.openxmlformats.org/markup-compatibility/2006">
              <mc:Choice xmlns:v="urn:schemas-microsoft-com:vml" Requires="v">
                <p:oleObj spid="_x0000_s24587" name="Visio" r:id="rId3" imgW="4714565" imgH="3197555" progId="Visio.Drawing.11">
                  <p:embed/>
                </p:oleObj>
              </mc:Choice>
              <mc:Fallback>
                <p:oleObj name="Visio" r:id="rId3" imgW="4714565" imgH="319755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324" y="1371918"/>
                        <a:ext cx="7621764" cy="4573058"/>
                      </a:xfrm>
                      <a:prstGeom prst="rect">
                        <a:avLst/>
                      </a:prstGeom>
                    </p:spPr>
                  </p:pic>
                </p:oleObj>
              </mc:Fallback>
            </mc:AlternateContent>
          </a:graphicData>
        </a:graphic>
      </p:graphicFrame>
    </p:spTree>
    <p:extLst>
      <p:ext uri="{BB962C8B-B14F-4D97-AF65-F5344CB8AC3E}">
        <p14:creationId xmlns:p14="http://schemas.microsoft.com/office/powerpoint/2010/main" val="2424098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08107" y="762177"/>
            <a:ext cx="7774199" cy="685959"/>
          </a:xfrm>
        </p:spPr>
        <p:txBody>
          <a:bodyPr/>
          <a:lstStyle/>
          <a:p>
            <a:pPr eaLnBrk="1" hangingPunct="1"/>
            <a:r>
              <a:rPr lang="zh-CN" altLang="en-US" sz="2801" b="1" dirty="0" smtClean="0">
                <a:latin typeface="黑体" panose="02010609060101010101" pitchFamily="49" charset="-122"/>
                <a:ea typeface="黑体" panose="02010609060101010101" pitchFamily="49" charset="-122"/>
              </a:rPr>
              <a:t>最小</a:t>
            </a:r>
            <a:r>
              <a:rPr lang="zh-CN" altLang="en-US" sz="2801" b="1" dirty="0">
                <a:latin typeface="黑体" panose="02010609060101010101" pitchFamily="49" charset="-122"/>
                <a:ea typeface="黑体" panose="02010609060101010101" pitchFamily="49" charset="-122"/>
              </a:rPr>
              <a:t>方式下的总线写操作</a:t>
            </a:r>
          </a:p>
        </p:txBody>
      </p:sp>
      <p:graphicFrame>
        <p:nvGraphicFramePr>
          <p:cNvPr id="11266" name="Object 2"/>
          <p:cNvGraphicFramePr>
            <a:graphicFrameLocks noGrp="1" noChangeAspect="1"/>
          </p:cNvGraphicFramePr>
          <p:nvPr>
            <p:ph type="body" idx="1"/>
          </p:nvPr>
        </p:nvGraphicFramePr>
        <p:xfrm>
          <a:off x="2131889" y="1524353"/>
          <a:ext cx="8002852" cy="4420623"/>
        </p:xfrm>
        <a:graphic>
          <a:graphicData uri="http://schemas.openxmlformats.org/presentationml/2006/ole">
            <mc:AlternateContent xmlns:mc="http://schemas.openxmlformats.org/markup-compatibility/2006">
              <mc:Choice xmlns:v="urn:schemas-microsoft-com:vml" Requires="v">
                <p:oleObj spid="_x0000_s25611" name="Visio" r:id="rId3" imgW="4608432" imgH="3123681" progId="Visio.Drawing.11">
                  <p:embed/>
                </p:oleObj>
              </mc:Choice>
              <mc:Fallback>
                <p:oleObj name="Visio" r:id="rId3" imgW="4608432" imgH="312368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889" y="1524353"/>
                        <a:ext cx="8002852" cy="442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10819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z="2801" b="1" dirty="0" smtClean="0">
                <a:latin typeface="黑体" panose="02010609060101010101" pitchFamily="49" charset="-122"/>
                <a:ea typeface="黑体" panose="02010609060101010101" pitchFamily="49" charset="-122"/>
              </a:rPr>
              <a:t>最大</a:t>
            </a:r>
            <a:r>
              <a:rPr lang="zh-CN" altLang="en-US" sz="2801" b="1" dirty="0">
                <a:latin typeface="黑体" panose="02010609060101010101" pitchFamily="49" charset="-122"/>
                <a:ea typeface="黑体" panose="02010609060101010101" pitchFamily="49" charset="-122"/>
              </a:rPr>
              <a:t>模式下的总线读操作</a:t>
            </a:r>
          </a:p>
        </p:txBody>
      </p:sp>
      <p:graphicFrame>
        <p:nvGraphicFramePr>
          <p:cNvPr id="12290" name="Object 2"/>
          <p:cNvGraphicFramePr>
            <a:graphicFrameLocks noGrp="1" noChangeAspect="1"/>
          </p:cNvGraphicFramePr>
          <p:nvPr>
            <p:ph type="body" idx="1"/>
          </p:nvPr>
        </p:nvGraphicFramePr>
        <p:xfrm>
          <a:off x="2131889" y="1600571"/>
          <a:ext cx="7697982" cy="4344405"/>
        </p:xfrm>
        <a:graphic>
          <a:graphicData uri="http://schemas.openxmlformats.org/presentationml/2006/ole">
            <mc:AlternateContent xmlns:mc="http://schemas.openxmlformats.org/markup-compatibility/2006">
              <mc:Choice xmlns:v="urn:schemas-microsoft-com:vml" Requires="v">
                <p:oleObj spid="_x0000_s26635" name="Visio" r:id="rId3" imgW="4639453" imgH="2986769" progId="Visio.Drawing.11">
                  <p:embed/>
                </p:oleObj>
              </mc:Choice>
              <mc:Fallback>
                <p:oleObj name="Visio" r:id="rId3" imgW="4639453" imgH="298676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1889" y="1600571"/>
                        <a:ext cx="7697982" cy="434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41951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08107" y="609741"/>
            <a:ext cx="7774199" cy="838394"/>
          </a:xfrm>
        </p:spPr>
        <p:txBody>
          <a:bodyPr/>
          <a:lstStyle/>
          <a:p>
            <a:pPr eaLnBrk="1" hangingPunct="1"/>
            <a:r>
              <a:rPr lang="zh-CN" altLang="en-US" sz="2801" b="1" dirty="0" smtClean="0">
                <a:latin typeface="黑体" panose="02010609060101010101" pitchFamily="49" charset="-122"/>
                <a:ea typeface="黑体" panose="02010609060101010101" pitchFamily="49" charset="-122"/>
              </a:rPr>
              <a:t>最大</a:t>
            </a:r>
            <a:r>
              <a:rPr lang="zh-CN" altLang="en-US" sz="2801" b="1" dirty="0">
                <a:latin typeface="黑体" panose="02010609060101010101" pitchFamily="49" charset="-122"/>
                <a:ea typeface="黑体" panose="02010609060101010101" pitchFamily="49" charset="-122"/>
              </a:rPr>
              <a:t>模式下的总线写操作</a:t>
            </a:r>
          </a:p>
        </p:txBody>
      </p:sp>
      <p:graphicFrame>
        <p:nvGraphicFramePr>
          <p:cNvPr id="13314" name="Object 2"/>
          <p:cNvGraphicFramePr>
            <a:graphicFrameLocks noGrp="1" noChangeAspect="1"/>
          </p:cNvGraphicFramePr>
          <p:nvPr>
            <p:ph type="body" idx="1"/>
          </p:nvPr>
        </p:nvGraphicFramePr>
        <p:xfrm>
          <a:off x="2284324" y="1524353"/>
          <a:ext cx="7528080" cy="4573058"/>
        </p:xfrm>
        <a:graphic>
          <a:graphicData uri="http://schemas.openxmlformats.org/presentationml/2006/ole">
            <mc:AlternateContent xmlns:mc="http://schemas.openxmlformats.org/markup-compatibility/2006">
              <mc:Choice xmlns:v="urn:schemas-microsoft-com:vml" Requires="v">
                <p:oleObj spid="_x0000_s27659" name="Visio" r:id="rId3" imgW="4702577" imgH="3038788" progId="Visio.Drawing.11">
                  <p:embed/>
                </p:oleObj>
              </mc:Choice>
              <mc:Fallback>
                <p:oleObj name="Visio" r:id="rId3" imgW="4702577" imgH="30387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324" y="1524353"/>
                        <a:ext cx="7528080" cy="457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153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title"/>
          </p:nvPr>
        </p:nvSpPr>
        <p:spPr>
          <a:xfrm>
            <a:off x="262558" y="911435"/>
            <a:ext cx="9433048" cy="563693"/>
          </a:xfrm>
        </p:spPr>
        <p:txBody>
          <a:bodyPr/>
          <a:lstStyle/>
          <a:p>
            <a:pPr eaLnBrk="1" hangingPunct="1"/>
            <a:r>
              <a:rPr lang="zh-CN" altLang="en-US" sz="3201" b="1" dirty="0" smtClean="0">
                <a:latin typeface="黑体" panose="02010609060101010101" pitchFamily="49" charset="-122"/>
                <a:ea typeface="黑体" panose="02010609060101010101" pitchFamily="49" charset="-122"/>
              </a:rPr>
              <a:t>（</a:t>
            </a:r>
            <a:r>
              <a:rPr lang="en-US" altLang="zh-CN" sz="3201" b="1" dirty="0" smtClean="0">
                <a:latin typeface="黑体" panose="02010609060101010101" pitchFamily="49" charset="-122"/>
                <a:ea typeface="黑体" panose="02010609060101010101" pitchFamily="49" charset="-122"/>
              </a:rPr>
              <a:t>3</a:t>
            </a:r>
            <a:r>
              <a:rPr lang="zh-CN" altLang="en-US" sz="3201" b="1" dirty="0" smtClean="0">
                <a:latin typeface="黑体" panose="02010609060101010101" pitchFamily="49" charset="-122"/>
                <a:ea typeface="黑体" panose="02010609060101010101" pitchFamily="49" charset="-122"/>
              </a:rPr>
              <a:t>）最小</a:t>
            </a:r>
            <a:r>
              <a:rPr lang="zh-CN" altLang="en-US" sz="3201" b="1" dirty="0">
                <a:latin typeface="黑体" panose="02010609060101010101" pitchFamily="49" charset="-122"/>
                <a:ea typeface="黑体" panose="02010609060101010101" pitchFamily="49" charset="-122"/>
              </a:rPr>
              <a:t>模式下的总线保持</a:t>
            </a:r>
          </a:p>
        </p:txBody>
      </p:sp>
      <p:pic>
        <p:nvPicPr>
          <p:cNvPr id="45059" name="Picture 4" descr="wx2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781327" y="1870508"/>
            <a:ext cx="6267312" cy="3277358"/>
          </a:xfrm>
        </p:spPr>
      </p:pic>
      <p:sp>
        <p:nvSpPr>
          <p:cNvPr id="45060" name="Text Box 7"/>
          <p:cNvSpPr txBox="1">
            <a:spLocks noChangeArrowheads="1"/>
          </p:cNvSpPr>
          <p:nvPr/>
        </p:nvSpPr>
        <p:spPr bwMode="auto">
          <a:xfrm>
            <a:off x="3791211" y="5374933"/>
            <a:ext cx="5182799" cy="3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隶书" panose="02010509060101010101" pitchFamily="49" charset="-122"/>
                <a:ea typeface="隶书" panose="02010509060101010101" pitchFamily="49" charset="-122"/>
              </a:rPr>
              <a:t>利用</a:t>
            </a:r>
            <a:r>
              <a:rPr lang="en-US" altLang="zh-CN" sz="2000">
                <a:latin typeface="隶书" panose="02010509060101010101" pitchFamily="49" charset="-122"/>
                <a:ea typeface="隶书" panose="02010509060101010101" pitchFamily="49" charset="-122"/>
              </a:rPr>
              <a:t>HOLD</a:t>
            </a:r>
            <a:r>
              <a:rPr lang="zh-CN" altLang="en-US" sz="2000">
                <a:latin typeface="隶书" panose="02010509060101010101" pitchFamily="49" charset="-122"/>
                <a:ea typeface="隶书" panose="02010509060101010101" pitchFamily="49" charset="-122"/>
              </a:rPr>
              <a:t>和</a:t>
            </a:r>
            <a:r>
              <a:rPr lang="en-US" altLang="zh-CN" sz="2000">
                <a:latin typeface="隶书" panose="02010509060101010101" pitchFamily="49" charset="-122"/>
                <a:ea typeface="隶书" panose="02010509060101010101" pitchFamily="49" charset="-122"/>
              </a:rPr>
              <a:t>HLDA</a:t>
            </a:r>
            <a:r>
              <a:rPr lang="zh-CN" altLang="en-US" sz="2000">
                <a:latin typeface="隶书" panose="02010509060101010101" pitchFamily="49" charset="-122"/>
                <a:ea typeface="隶书" panose="02010509060101010101" pitchFamily="49" charset="-122"/>
              </a:rPr>
              <a:t>信号实现总线保持</a:t>
            </a:r>
          </a:p>
        </p:txBody>
      </p:sp>
    </p:spTree>
    <p:extLst>
      <p:ext uri="{BB962C8B-B14F-4D97-AF65-F5344CB8AC3E}">
        <p14:creationId xmlns:p14="http://schemas.microsoft.com/office/powerpoint/2010/main" val="111749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smtClean="0">
                <a:solidFill>
                  <a:schemeClr val="accent6"/>
                </a:solidFill>
                <a:latin typeface="Arial"/>
                <a:ea typeface="微软雅黑"/>
              </a:rPr>
              <a:t>32</a:t>
            </a:r>
            <a:r>
              <a:rPr lang="zh-CN" altLang="en-US" sz="6000" kern="0" dirty="0" smtClean="0">
                <a:solidFill>
                  <a:schemeClr val="accent6"/>
                </a:solidFill>
                <a:latin typeface="Arial"/>
                <a:ea typeface="微软雅黑"/>
              </a:rPr>
              <a:t>位微处理器</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821196414"/>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4400" kern="0" dirty="0" smtClean="0">
                <a:solidFill>
                  <a:schemeClr val="accent6"/>
                </a:solidFill>
                <a:latin typeface="Arial"/>
                <a:ea typeface="微软雅黑"/>
              </a:rPr>
              <a:t>8086/8088</a:t>
            </a:r>
            <a:r>
              <a:rPr lang="zh-CN" altLang="en-US" sz="4400" kern="0" dirty="0" smtClean="0">
                <a:solidFill>
                  <a:schemeClr val="accent6"/>
                </a:solidFill>
                <a:latin typeface="Arial"/>
                <a:ea typeface="微软雅黑"/>
              </a:rPr>
              <a:t>微处理器</a:t>
            </a:r>
            <a:endParaRPr lang="zh-CN" altLang="en-US" sz="44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1251701976"/>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2284324" y="1905442"/>
            <a:ext cx="7240676"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kumimoji="0" lang="en-US" altLang="zh-CN" dirty="0" smtClean="0">
                <a:latin typeface="黑体" panose="02010609060101010101" pitchFamily="49" charset="-122"/>
                <a:ea typeface="黑体" panose="02010609060101010101" pitchFamily="49" charset="-122"/>
              </a:rPr>
              <a:t>1</a:t>
            </a:r>
            <a:r>
              <a:rPr kumimoji="0" lang="zh-CN" altLang="en-US" dirty="0">
                <a:latin typeface="黑体" panose="02010609060101010101" pitchFamily="49" charset="-122"/>
                <a:ea typeface="黑体" panose="02010609060101010101" pitchFamily="49" charset="-122"/>
              </a:rPr>
              <a:t>、</a:t>
            </a:r>
            <a:r>
              <a:rPr kumimoji="0" lang="en-US" altLang="zh-CN" dirty="0">
                <a:latin typeface="黑体" panose="02010609060101010101" pitchFamily="49" charset="-122"/>
                <a:ea typeface="黑体" panose="02010609060101010101" pitchFamily="49" charset="-122"/>
              </a:rPr>
              <a:t>80386</a:t>
            </a:r>
            <a:r>
              <a:rPr kumimoji="0" lang="zh-CN" altLang="en-US" dirty="0">
                <a:latin typeface="黑体" panose="02010609060101010101" pitchFamily="49" charset="-122"/>
                <a:ea typeface="黑体" panose="02010609060101010101" pitchFamily="49" charset="-122"/>
              </a:rPr>
              <a:t>内部主要组成</a:t>
            </a:r>
          </a:p>
          <a:p>
            <a:pPr lvl="1">
              <a:lnSpc>
                <a:spcPct val="150000"/>
              </a:lnSpc>
              <a:buFontTx/>
              <a:buChar char="•"/>
            </a:pPr>
            <a:r>
              <a:rPr kumimoji="0" lang="zh-CN" altLang="en-US" dirty="0">
                <a:solidFill>
                  <a:srgbClr val="FF0000"/>
                </a:solidFill>
                <a:latin typeface="黑体" panose="02010609060101010101" pitchFamily="49" charset="-122"/>
                <a:ea typeface="黑体" panose="02010609060101010101" pitchFamily="49" charset="-122"/>
              </a:rPr>
              <a:t>总线接口部件（</a:t>
            </a:r>
            <a:r>
              <a:rPr kumimoji="0" lang="en-US" altLang="zh-CN" dirty="0">
                <a:solidFill>
                  <a:srgbClr val="FF0000"/>
                </a:solidFill>
                <a:latin typeface="黑体" panose="02010609060101010101" pitchFamily="49" charset="-122"/>
                <a:ea typeface="黑体" panose="02010609060101010101" pitchFamily="49" charset="-122"/>
              </a:rPr>
              <a:t>BIU</a:t>
            </a:r>
            <a:r>
              <a:rPr kumimoji="0" lang="zh-CN" altLang="en-US" dirty="0">
                <a:solidFill>
                  <a:srgbClr val="FF0000"/>
                </a:solidFill>
                <a:latin typeface="黑体" panose="02010609060101010101" pitchFamily="49" charset="-122"/>
                <a:ea typeface="黑体" panose="02010609060101010101" pitchFamily="49" charset="-122"/>
              </a:rPr>
              <a:t>） </a:t>
            </a:r>
          </a:p>
          <a:p>
            <a:pPr lvl="1">
              <a:lnSpc>
                <a:spcPct val="150000"/>
              </a:lnSpc>
              <a:buFontTx/>
              <a:buChar char="•"/>
            </a:pPr>
            <a:r>
              <a:rPr kumimoji="0" lang="zh-CN" altLang="en-US" dirty="0">
                <a:solidFill>
                  <a:srgbClr val="FF0000"/>
                </a:solidFill>
                <a:latin typeface="黑体" panose="02010609060101010101" pitchFamily="49" charset="-122"/>
                <a:ea typeface="黑体" panose="02010609060101010101" pitchFamily="49" charset="-122"/>
              </a:rPr>
              <a:t>中央处理部件（</a:t>
            </a:r>
            <a:r>
              <a:rPr kumimoji="0" lang="en-US" altLang="zh-CN" dirty="0">
                <a:solidFill>
                  <a:srgbClr val="FF0000"/>
                </a:solidFill>
                <a:latin typeface="黑体" panose="02010609060101010101" pitchFamily="49" charset="-122"/>
                <a:ea typeface="黑体" panose="02010609060101010101" pitchFamily="49" charset="-122"/>
              </a:rPr>
              <a:t>CPU) </a:t>
            </a:r>
          </a:p>
          <a:p>
            <a:pPr lvl="1">
              <a:lnSpc>
                <a:spcPct val="150000"/>
              </a:lnSpc>
              <a:buFontTx/>
              <a:buChar char="•"/>
            </a:pPr>
            <a:r>
              <a:rPr kumimoji="0" lang="zh-CN" altLang="en-US" dirty="0">
                <a:solidFill>
                  <a:srgbClr val="FF0000"/>
                </a:solidFill>
                <a:latin typeface="黑体" panose="02010609060101010101" pitchFamily="49" charset="-122"/>
                <a:ea typeface="黑体" panose="02010609060101010101" pitchFamily="49" charset="-122"/>
              </a:rPr>
              <a:t>存储器管理部件</a:t>
            </a:r>
            <a:r>
              <a:rPr kumimoji="0" lang="en-US" altLang="zh-CN" dirty="0">
                <a:solidFill>
                  <a:srgbClr val="FF0000"/>
                </a:solidFill>
                <a:latin typeface="黑体" panose="02010609060101010101" pitchFamily="49" charset="-122"/>
                <a:ea typeface="黑体" panose="02010609060101010101" pitchFamily="49" charset="-122"/>
              </a:rPr>
              <a:t>(MMU)</a:t>
            </a:r>
          </a:p>
        </p:txBody>
      </p:sp>
      <p:sp>
        <p:nvSpPr>
          <p:cNvPr id="3"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32</a:t>
            </a:r>
            <a:r>
              <a:rPr lang="zh-CN" altLang="en-US" sz="2700" b="1" dirty="0" smtClean="0">
                <a:solidFill>
                  <a:schemeClr val="tx1">
                    <a:lumMod val="65000"/>
                    <a:lumOff val="35000"/>
                  </a:schemeClr>
                </a:solidFill>
                <a:latin typeface="微软雅黑"/>
                <a:ea typeface="微软雅黑"/>
              </a:rPr>
              <a:t>位微处理器内部结构</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524011" y="333450"/>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0050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Grp="1" noChangeAspect="1"/>
          </p:cNvGraphicFramePr>
          <p:nvPr>
            <p:ph type="body" idx="1"/>
            <p:extLst>
              <p:ext uri="{D42A27DB-BD31-4B8C-83A1-F6EECF244321}">
                <p14:modId xmlns:p14="http://schemas.microsoft.com/office/powerpoint/2010/main" val="1060596584"/>
              </p:ext>
            </p:extLst>
          </p:nvPr>
        </p:nvGraphicFramePr>
        <p:xfrm>
          <a:off x="2062758" y="333450"/>
          <a:ext cx="7697982" cy="5335235"/>
        </p:xfrm>
        <a:graphic>
          <a:graphicData uri="http://schemas.openxmlformats.org/presentationml/2006/ole">
            <mc:AlternateContent xmlns:mc="http://schemas.openxmlformats.org/markup-compatibility/2006">
              <mc:Choice xmlns:v="urn:schemas-microsoft-com:vml" Requires="v">
                <p:oleObj spid="_x0000_s28683" name="Visio" r:id="rId3" imgW="3451635" imgH="3757303" progId="Visio.Drawing.11">
                  <p:embed/>
                </p:oleObj>
              </mc:Choice>
              <mc:Fallback>
                <p:oleObj name="Visio" r:id="rId3" imgW="3451635" imgH="375730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758" y="333450"/>
                        <a:ext cx="7697982" cy="5335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p:cNvSpPr txBox="1"/>
          <p:nvPr/>
        </p:nvSpPr>
        <p:spPr>
          <a:xfrm>
            <a:off x="4511030" y="5806058"/>
            <a:ext cx="3744416" cy="307777"/>
          </a:xfrm>
          <a:prstGeom prst="rect">
            <a:avLst/>
          </a:prstGeom>
          <a:noFill/>
        </p:spPr>
        <p:txBody>
          <a:bodyPr wrap="square" lIns="0" tIns="0" rIns="0" bIns="0" rtlCol="0">
            <a:spAutoFit/>
          </a:bodyPr>
          <a:lstStyle/>
          <a:p>
            <a:r>
              <a:rPr lang="en-US" altLang="zh-CN" sz="2000" b="1" dirty="0" smtClean="0">
                <a:solidFill>
                  <a:schemeClr val="accent6"/>
                </a:solidFill>
                <a:latin typeface="微软雅黑" pitchFamily="34" charset="-122"/>
                <a:ea typeface="微软雅黑" pitchFamily="34" charset="-122"/>
              </a:rPr>
              <a:t>80386</a:t>
            </a:r>
            <a:r>
              <a:rPr lang="zh-CN" altLang="en-US" sz="2000" b="1" dirty="0" smtClean="0">
                <a:solidFill>
                  <a:schemeClr val="accent6"/>
                </a:solidFill>
                <a:latin typeface="微软雅黑" pitchFamily="34" charset="-122"/>
                <a:ea typeface="微软雅黑" pitchFamily="34" charset="-122"/>
              </a:rPr>
              <a:t>的内部功能部件</a:t>
            </a:r>
            <a:endParaRPr lang="zh-CN" altLang="en-US" sz="2000" b="1" dirty="0" smtClean="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2212707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558702" y="117426"/>
            <a:ext cx="8993681" cy="5328883"/>
          </a:xfrm>
        </p:spPr>
        <p:txBody>
          <a:bodyPr/>
          <a:lstStyle/>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）总线接口部件（</a:t>
            </a:r>
            <a:r>
              <a:rPr lang="en-US" altLang="zh-CN" sz="2400" dirty="0">
                <a:latin typeface="黑体" panose="02010609060101010101" pitchFamily="49" charset="-122"/>
                <a:ea typeface="黑体" panose="02010609060101010101" pitchFamily="49" charset="-122"/>
              </a:rPr>
              <a:t>BIU</a:t>
            </a:r>
            <a:r>
              <a:rPr lang="zh-CN" altLang="en-US" sz="2400" dirty="0">
                <a:latin typeface="黑体" panose="02010609060101010101" pitchFamily="49" charset="-122"/>
                <a:ea typeface="黑体" panose="02010609060101010101" pitchFamily="49" charset="-122"/>
              </a:rPr>
              <a:t>）</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     通过</a:t>
            </a:r>
            <a:r>
              <a:rPr lang="en-US" altLang="zh-CN" sz="2400" dirty="0" err="1">
                <a:latin typeface="黑体" panose="02010609060101010101" pitchFamily="49" charset="-122"/>
                <a:ea typeface="黑体" panose="02010609060101010101" pitchFamily="49" charset="-122"/>
              </a:rPr>
              <a:t>Dbus</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Abus</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Cbus</a:t>
            </a:r>
            <a:r>
              <a:rPr lang="zh-CN" altLang="en-US" sz="2400" dirty="0">
                <a:latin typeface="黑体" panose="02010609060101010101" pitchFamily="49" charset="-122"/>
                <a:ea typeface="黑体" panose="02010609060101010101" pitchFamily="49" charset="-122"/>
              </a:rPr>
              <a:t>完成与微处理器外部的联系，包括访问存储器预取指令、存储器数据读写、</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端口数据读写等操作控制功能。</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）中央处理部件（</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各部件以并行方式进行工作</a:t>
            </a:r>
          </a:p>
          <a:p>
            <a:pPr lvl="1" eaLnBrk="1" hangingPunct="1">
              <a:lnSpc>
                <a:spcPct val="120000"/>
              </a:lnSpc>
            </a:pPr>
            <a:r>
              <a:rPr lang="zh-CN" altLang="en-US" sz="2400" dirty="0">
                <a:latin typeface="黑体" panose="02010609060101010101" pitchFamily="49" charset="-122"/>
                <a:ea typeface="黑体" panose="02010609060101010101" pitchFamily="49" charset="-122"/>
              </a:rPr>
              <a:t>代码预取部件：暂存从存储器中预取的代码，又称为预取指令队列</a:t>
            </a:r>
          </a:p>
          <a:p>
            <a:pPr lvl="1" eaLnBrk="1" hangingPunct="1">
              <a:lnSpc>
                <a:spcPct val="120000"/>
              </a:lnSpc>
            </a:pPr>
            <a:r>
              <a:rPr lang="zh-CN" altLang="en-US" sz="2400" dirty="0">
                <a:latin typeface="黑体" panose="02010609060101010101" pitchFamily="49" charset="-122"/>
                <a:ea typeface="黑体" panose="02010609060101010101" pitchFamily="49" charset="-122"/>
              </a:rPr>
              <a:t>指令译码部件：对预取指令队列中的指令进行译码，译码后送入译码指令队列等待执行。</a:t>
            </a:r>
          </a:p>
          <a:p>
            <a:pPr lvl="2" eaLnBrk="1" hangingPunct="1">
              <a:lnSpc>
                <a:spcPct val="120000"/>
              </a:lnSpc>
            </a:pPr>
            <a:r>
              <a:rPr lang="zh-CN" altLang="en-US" sz="2400" dirty="0" smtClean="0">
                <a:solidFill>
                  <a:schemeClr val="tx1"/>
                </a:solidFill>
                <a:latin typeface="黑体" panose="02010609060101010101" pitchFamily="49" charset="-122"/>
                <a:ea typeface="黑体" panose="02010609060101010101" pitchFamily="49" charset="-122"/>
              </a:rPr>
              <a:t>预译码时若发现为转移指令，则提前通知总线接口部件去取目标地址中的指令代码并取代原预取指令队列中的顺序指令代码，从而提高效率。</a:t>
            </a:r>
          </a:p>
          <a:p>
            <a:pPr lvl="1" eaLnBrk="1" hangingPunct="1">
              <a:lnSpc>
                <a:spcPct val="120000"/>
              </a:lnSpc>
            </a:pPr>
            <a:r>
              <a:rPr lang="zh-CN" altLang="en-US" sz="2400" dirty="0">
                <a:latin typeface="黑体" panose="02010609060101010101" pitchFamily="49" charset="-122"/>
                <a:ea typeface="黑体" panose="02010609060101010101" pitchFamily="49" charset="-122"/>
              </a:rPr>
              <a:t>控制部件：控制部件根据指令代码产生工作时序</a:t>
            </a:r>
          </a:p>
        </p:txBody>
      </p:sp>
    </p:spTree>
    <p:extLst>
      <p:ext uri="{BB962C8B-B14F-4D97-AF65-F5344CB8AC3E}">
        <p14:creationId xmlns:p14="http://schemas.microsoft.com/office/powerpoint/2010/main" val="1118897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918742" y="333450"/>
            <a:ext cx="8383940" cy="5411452"/>
          </a:xfrm>
        </p:spPr>
        <p:txBody>
          <a:bodyPr/>
          <a:lstStyle/>
          <a:p>
            <a:pPr marL="1295659" lvl="2" indent="-381076">
              <a:lnSpc>
                <a:spcPct val="120000"/>
              </a:lnSpc>
              <a:buNone/>
            </a:pPr>
            <a:r>
              <a:rPr lang="en-US" altLang="zh-CN" sz="2400" dirty="0" smtClean="0">
                <a:solidFill>
                  <a:schemeClr val="tx1"/>
                </a:solidFill>
                <a:latin typeface="黑体" panose="02010609060101010101" pitchFamily="49" charset="-122"/>
                <a:ea typeface="黑体" panose="02010609060101010101" pitchFamily="49" charset="-122"/>
              </a:rPr>
              <a:t>―</a:t>
            </a:r>
            <a:r>
              <a:rPr lang="zh-CN" altLang="en-US" sz="2400" dirty="0" smtClean="0">
                <a:solidFill>
                  <a:schemeClr val="tx1"/>
                </a:solidFill>
                <a:latin typeface="黑体" panose="02010609060101010101" pitchFamily="49" charset="-122"/>
                <a:ea typeface="黑体" panose="02010609060101010101" pitchFamily="49" charset="-122"/>
              </a:rPr>
              <a:t>指令执行部件：完成指令代码的执行</a:t>
            </a:r>
          </a:p>
          <a:p>
            <a:pPr marL="1295659" lvl="2" indent="-381076">
              <a:lnSpc>
                <a:spcPct val="120000"/>
              </a:lnSpc>
            </a:pPr>
            <a:r>
              <a:rPr lang="zh-CN" altLang="en-US" sz="2400" dirty="0" smtClean="0">
                <a:solidFill>
                  <a:schemeClr val="tx1"/>
                </a:solidFill>
                <a:latin typeface="黑体" panose="02010609060101010101" pitchFamily="49" charset="-122"/>
                <a:ea typeface="黑体" panose="02010609060101010101" pitchFamily="49" charset="-122"/>
              </a:rPr>
              <a:t>一个</a:t>
            </a:r>
            <a:r>
              <a:rPr lang="en-US" altLang="zh-CN" sz="2400" dirty="0" smtClean="0">
                <a:solidFill>
                  <a:schemeClr val="tx1"/>
                </a:solidFill>
                <a:latin typeface="黑体" panose="02010609060101010101" pitchFamily="49" charset="-122"/>
                <a:ea typeface="黑体" panose="02010609060101010101" pitchFamily="49" charset="-122"/>
              </a:rPr>
              <a:t>32</a:t>
            </a:r>
            <a:r>
              <a:rPr lang="zh-CN" altLang="en-US" sz="2400" dirty="0" smtClean="0">
                <a:solidFill>
                  <a:schemeClr val="tx1"/>
                </a:solidFill>
                <a:latin typeface="黑体" panose="02010609060101010101" pitchFamily="49" charset="-122"/>
                <a:ea typeface="黑体" panose="02010609060101010101" pitchFamily="49" charset="-122"/>
              </a:rPr>
              <a:t>位的算术运算单元（</a:t>
            </a:r>
            <a:r>
              <a:rPr lang="en-US" altLang="zh-CN" sz="2400" dirty="0" smtClean="0">
                <a:solidFill>
                  <a:schemeClr val="tx1"/>
                </a:solidFill>
                <a:latin typeface="黑体" panose="02010609060101010101" pitchFamily="49" charset="-122"/>
                <a:ea typeface="黑体" panose="02010609060101010101" pitchFamily="49" charset="-122"/>
              </a:rPr>
              <a:t>ALU</a:t>
            </a:r>
            <a:r>
              <a:rPr lang="zh-CN" altLang="en-US" sz="2400" dirty="0" smtClean="0">
                <a:solidFill>
                  <a:schemeClr val="tx1"/>
                </a:solidFill>
                <a:latin typeface="黑体" panose="02010609060101010101" pitchFamily="49" charset="-122"/>
                <a:ea typeface="黑体" panose="02010609060101010101" pitchFamily="49" charset="-122"/>
              </a:rPr>
              <a:t>）</a:t>
            </a:r>
          </a:p>
          <a:p>
            <a:pPr marL="1295659" lvl="2" indent="-381076">
              <a:lnSpc>
                <a:spcPct val="120000"/>
              </a:lnSpc>
            </a:pPr>
            <a:r>
              <a:rPr lang="en-US" altLang="zh-CN" sz="2400" dirty="0" smtClean="0">
                <a:solidFill>
                  <a:schemeClr val="tx1"/>
                </a:solidFill>
                <a:latin typeface="黑体" panose="02010609060101010101" pitchFamily="49" charset="-122"/>
                <a:ea typeface="黑体" panose="02010609060101010101" pitchFamily="49" charset="-122"/>
              </a:rPr>
              <a:t>8</a:t>
            </a:r>
            <a:r>
              <a:rPr lang="zh-CN" altLang="en-US" sz="2400" dirty="0" smtClean="0">
                <a:solidFill>
                  <a:schemeClr val="tx1"/>
                </a:solidFill>
                <a:latin typeface="黑体" panose="02010609060101010101" pitchFamily="49" charset="-122"/>
                <a:ea typeface="黑体" panose="02010609060101010101" pitchFamily="49" charset="-122"/>
              </a:rPr>
              <a:t>个</a:t>
            </a:r>
            <a:r>
              <a:rPr lang="en-US" altLang="zh-CN" sz="2400" dirty="0" smtClean="0">
                <a:solidFill>
                  <a:schemeClr val="tx1"/>
                </a:solidFill>
                <a:latin typeface="黑体" panose="02010609060101010101" pitchFamily="49" charset="-122"/>
                <a:ea typeface="黑体" panose="02010609060101010101" pitchFamily="49" charset="-122"/>
              </a:rPr>
              <a:t>32</a:t>
            </a:r>
            <a:r>
              <a:rPr lang="zh-CN" altLang="en-US" sz="2400" dirty="0" smtClean="0">
                <a:solidFill>
                  <a:schemeClr val="tx1"/>
                </a:solidFill>
                <a:latin typeface="黑体" panose="02010609060101010101" pitchFamily="49" charset="-122"/>
                <a:ea typeface="黑体" panose="02010609060101010101" pitchFamily="49" charset="-122"/>
              </a:rPr>
              <a:t>位的通用寄存器，</a:t>
            </a:r>
          </a:p>
          <a:p>
            <a:pPr marL="1295659" lvl="2" indent="-381076">
              <a:lnSpc>
                <a:spcPct val="120000"/>
              </a:lnSpc>
            </a:pPr>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个快速乘、除运算服务的</a:t>
            </a:r>
            <a:r>
              <a:rPr lang="en-US" altLang="zh-CN" sz="2400" dirty="0" smtClean="0">
                <a:solidFill>
                  <a:schemeClr val="tx1"/>
                </a:solidFill>
                <a:latin typeface="黑体" panose="02010609060101010101" pitchFamily="49" charset="-122"/>
                <a:ea typeface="黑体" panose="02010609060101010101" pitchFamily="49" charset="-122"/>
              </a:rPr>
              <a:t>64</a:t>
            </a:r>
            <a:r>
              <a:rPr lang="zh-CN" altLang="en-US" sz="2400" dirty="0" smtClean="0">
                <a:solidFill>
                  <a:schemeClr val="tx1"/>
                </a:solidFill>
                <a:latin typeface="黑体" panose="02010609060101010101" pitchFamily="49" charset="-122"/>
                <a:ea typeface="黑体" panose="02010609060101010101" pitchFamily="49" charset="-122"/>
              </a:rPr>
              <a:t>位移位寄存器</a:t>
            </a:r>
          </a:p>
          <a:p>
            <a:pPr marL="533507" indent="-533507">
              <a:lnSpc>
                <a:spcPct val="120000"/>
              </a:lnSpc>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）存储器管理部件（</a:t>
            </a:r>
            <a:r>
              <a:rPr lang="en-US" altLang="zh-CN" sz="2400" dirty="0">
                <a:latin typeface="黑体" panose="02010609060101010101" pitchFamily="49" charset="-122"/>
                <a:ea typeface="黑体" panose="02010609060101010101" pitchFamily="49" charset="-122"/>
              </a:rPr>
              <a:t>MMU</a:t>
            </a:r>
            <a:r>
              <a:rPr lang="zh-CN" altLang="en-US" sz="2400" dirty="0">
                <a:latin typeface="黑体" panose="02010609060101010101" pitchFamily="49" charset="-122"/>
                <a:ea typeface="黑体" panose="02010609060101010101" pitchFamily="49" charset="-122"/>
              </a:rPr>
              <a:t>） </a:t>
            </a:r>
          </a:p>
          <a:p>
            <a:pPr marL="914583" lvl="1" indent="-457291">
              <a:lnSpc>
                <a:spcPct val="120000"/>
              </a:lnSpc>
            </a:pPr>
            <a:r>
              <a:rPr lang="zh-CN" altLang="en-US" sz="2400" dirty="0">
                <a:latin typeface="黑体" panose="02010609060101010101" pitchFamily="49" charset="-122"/>
                <a:ea typeface="黑体" panose="02010609060101010101" pitchFamily="49" charset="-122"/>
              </a:rPr>
              <a:t>分段部件</a:t>
            </a:r>
          </a:p>
          <a:p>
            <a:pPr marL="914583" lvl="1" indent="-457291">
              <a:lnSpc>
                <a:spcPct val="120000"/>
              </a:lnSpc>
            </a:pPr>
            <a:r>
              <a:rPr lang="zh-CN" altLang="en-US" sz="2400" dirty="0">
                <a:latin typeface="黑体" panose="02010609060101010101" pitchFamily="49" charset="-122"/>
                <a:ea typeface="黑体" panose="02010609060101010101" pitchFamily="49" charset="-122"/>
              </a:rPr>
              <a:t>分页部件</a:t>
            </a:r>
          </a:p>
          <a:p>
            <a:pPr marL="914583" lvl="1" indent="-457291">
              <a:lnSpc>
                <a:spcPct val="120000"/>
              </a:lnSpc>
            </a:pPr>
            <a:r>
              <a:rPr lang="zh-CN" altLang="en-US" sz="2400" dirty="0">
                <a:latin typeface="黑体" panose="02010609060101010101" pitchFamily="49" charset="-122"/>
                <a:ea typeface="黑体" panose="02010609060101010101" pitchFamily="49" charset="-122"/>
              </a:rPr>
              <a:t>存储器采用段、页式结构</a:t>
            </a:r>
          </a:p>
          <a:p>
            <a:pPr marL="914583" lvl="1" indent="-457291">
              <a:lnSpc>
                <a:spcPct val="120000"/>
              </a:lnSpc>
            </a:pPr>
            <a:r>
              <a:rPr lang="en-US" altLang="zh-CN" sz="2400" dirty="0">
                <a:latin typeface="黑体" panose="02010609060101010101" pitchFamily="49" charset="-122"/>
                <a:ea typeface="黑体" panose="02010609060101010101" pitchFamily="49" charset="-122"/>
              </a:rPr>
              <a:t>4KB</a:t>
            </a:r>
            <a:r>
              <a:rPr lang="zh-CN" altLang="en-US" sz="2400" dirty="0">
                <a:latin typeface="黑体" panose="02010609060101010101" pitchFamily="49" charset="-122"/>
                <a:ea typeface="黑体" panose="02010609060101010101" pitchFamily="49" charset="-122"/>
              </a:rPr>
              <a:t>为一页，程序或数据以页为单位存储。</a:t>
            </a:r>
          </a:p>
          <a:p>
            <a:pPr marL="914583" lvl="1" indent="-457291">
              <a:lnSpc>
                <a:spcPct val="120000"/>
              </a:lnSpc>
            </a:pPr>
            <a:r>
              <a:rPr lang="zh-CN" altLang="en-US" sz="2400" dirty="0">
                <a:latin typeface="黑体" panose="02010609060101010101" pitchFamily="49" charset="-122"/>
                <a:ea typeface="黑体" panose="02010609060101010101" pitchFamily="49" charset="-122"/>
              </a:rPr>
              <a:t>存储器按段组织，最大</a:t>
            </a:r>
            <a:r>
              <a:rPr lang="en-US" altLang="zh-CN" sz="2400" dirty="0">
                <a:latin typeface="黑体" panose="02010609060101010101" pitchFamily="49" charset="-122"/>
                <a:ea typeface="黑体" panose="02010609060101010101" pitchFamily="49" charset="-122"/>
              </a:rPr>
              <a:t>4096MB</a:t>
            </a:r>
            <a:r>
              <a:rPr lang="zh-CN" altLang="en-US" sz="2400" dirty="0">
                <a:latin typeface="黑体" panose="02010609060101010101" pitchFamily="49" charset="-122"/>
                <a:ea typeface="黑体" panose="02010609060101010101" pitchFamily="49" charset="-122"/>
              </a:rPr>
              <a:t>。</a:t>
            </a:r>
          </a:p>
          <a:p>
            <a:pPr marL="914583" lvl="1" indent="-457291">
              <a:lnSpc>
                <a:spcPct val="120000"/>
              </a:lnSpc>
            </a:pPr>
            <a:r>
              <a:rPr lang="zh-CN" altLang="en-US" sz="2400" dirty="0">
                <a:latin typeface="黑体" panose="02010609060101010101" pitchFamily="49" charset="-122"/>
                <a:ea typeface="黑体" panose="02010609060101010101" pitchFamily="49" charset="-122"/>
              </a:rPr>
              <a:t>一个任务最多可含</a:t>
            </a:r>
            <a:r>
              <a:rPr lang="en-US" altLang="zh-CN" sz="2400" dirty="0">
                <a:latin typeface="黑体" panose="02010609060101010101" pitchFamily="49" charset="-122"/>
                <a:ea typeface="黑体" panose="02010609060101010101" pitchFamily="49" charset="-122"/>
              </a:rPr>
              <a:t>16K</a:t>
            </a:r>
            <a:r>
              <a:rPr lang="zh-CN" altLang="en-US" sz="2400" dirty="0">
                <a:latin typeface="黑体" panose="02010609060101010101" pitchFamily="49" charset="-122"/>
                <a:ea typeface="黑体" panose="02010609060101010101" pitchFamily="49" charset="-122"/>
              </a:rPr>
              <a:t>段，最大</a:t>
            </a:r>
            <a:r>
              <a:rPr lang="en-US" altLang="zh-CN" sz="2400" dirty="0">
                <a:latin typeface="黑体" panose="02010609060101010101" pitchFamily="49" charset="-122"/>
                <a:ea typeface="黑体" panose="02010609060101010101" pitchFamily="49" charset="-122"/>
              </a:rPr>
              <a:t>64TB</a:t>
            </a:r>
          </a:p>
          <a:p>
            <a:pPr marL="914583" lvl="1" indent="-457291">
              <a:lnSpc>
                <a:spcPct val="120000"/>
              </a:lnSpc>
            </a:pPr>
            <a:r>
              <a:rPr lang="zh-CN" altLang="en-US" sz="2400" dirty="0">
                <a:latin typeface="黑体" panose="02010609060101010101" pitchFamily="49" charset="-122"/>
                <a:ea typeface="黑体" panose="02010609060101010101" pitchFamily="49" charset="-122"/>
              </a:rPr>
              <a:t>存储结构中还采用了高速缓冲存储器（</a:t>
            </a:r>
            <a:r>
              <a:rPr lang="en-US" altLang="zh-CN" sz="2400" dirty="0">
                <a:latin typeface="黑体" panose="02010609060101010101" pitchFamily="49" charset="-122"/>
                <a:ea typeface="黑体" panose="02010609060101010101" pitchFamily="49" charset="-122"/>
              </a:rPr>
              <a:t>Cache</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20562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701578" y="838395"/>
            <a:ext cx="8787259" cy="5182799"/>
          </a:xfrm>
        </p:spPr>
        <p:txBody>
          <a:bodyPr/>
          <a:lstStyle/>
          <a:p>
            <a:pPr marL="609722" indent="-609722">
              <a:buNone/>
            </a:pPr>
            <a:r>
              <a:rPr kumimoji="0" lang="en-US" altLang="zh-CN" sz="2800" dirty="0" smtClean="0">
                <a:solidFill>
                  <a:schemeClr val="tx1"/>
                </a:solidFill>
                <a:latin typeface="黑体" panose="02010609060101010101" pitchFamily="49" charset="-122"/>
                <a:ea typeface="黑体" panose="02010609060101010101" pitchFamily="49" charset="-122"/>
              </a:rPr>
              <a:t>2</a:t>
            </a:r>
            <a:r>
              <a:rPr kumimoji="0" lang="zh-CN" altLang="en-US" sz="2800" dirty="0" smtClean="0">
                <a:solidFill>
                  <a:schemeClr val="tx1"/>
                </a:solidFill>
                <a:latin typeface="黑体" panose="02010609060101010101" pitchFamily="49" charset="-122"/>
                <a:ea typeface="黑体" panose="02010609060101010101" pitchFamily="49" charset="-122"/>
              </a:rPr>
              <a:t>、</a:t>
            </a:r>
            <a:r>
              <a:rPr kumimoji="0" lang="en-US" altLang="zh-CN" sz="2800" dirty="0" smtClean="0">
                <a:solidFill>
                  <a:schemeClr val="tx1"/>
                </a:solidFill>
                <a:latin typeface="黑体" panose="02010609060101010101" pitchFamily="49" charset="-122"/>
                <a:ea typeface="黑体" panose="02010609060101010101" pitchFamily="49" charset="-122"/>
              </a:rPr>
              <a:t>80486</a:t>
            </a:r>
            <a:r>
              <a:rPr kumimoji="0" lang="zh-CN" altLang="en-US" sz="2800" dirty="0" smtClean="0">
                <a:solidFill>
                  <a:schemeClr val="tx1"/>
                </a:solidFill>
                <a:latin typeface="黑体" panose="02010609060101010101" pitchFamily="49" charset="-122"/>
                <a:ea typeface="黑体" panose="02010609060101010101" pitchFamily="49" charset="-122"/>
              </a:rPr>
              <a:t>微处理器</a:t>
            </a:r>
            <a:endParaRPr lang="zh-CN" altLang="en-US" sz="2800" dirty="0">
              <a:latin typeface="黑体" panose="02010609060101010101" pitchFamily="49" charset="-122"/>
              <a:ea typeface="黑体" panose="02010609060101010101" pitchFamily="49" charset="-122"/>
            </a:endParaRPr>
          </a:p>
          <a:p>
            <a:pPr marL="609722" indent="-609722"/>
            <a:r>
              <a:rPr lang="zh-CN" altLang="en-US" sz="2400" dirty="0">
                <a:latin typeface="黑体" panose="02010609060101010101" pitchFamily="49" charset="-122"/>
                <a:ea typeface="黑体" panose="02010609060101010101" pitchFamily="49" charset="-122"/>
              </a:rPr>
              <a:t>变化：</a:t>
            </a:r>
          </a:p>
          <a:p>
            <a:pPr marL="990798" lvl="1" indent="-533507"/>
            <a:r>
              <a:rPr lang="zh-CN" altLang="en-US" sz="2400" dirty="0">
                <a:latin typeface="黑体" panose="02010609060101010101" pitchFamily="49" charset="-122"/>
                <a:ea typeface="黑体" panose="02010609060101010101" pitchFamily="49" charset="-122"/>
              </a:rPr>
              <a:t>沿袭</a:t>
            </a:r>
            <a:r>
              <a:rPr lang="en-US" altLang="zh-CN" sz="2400" dirty="0">
                <a:latin typeface="黑体" panose="02010609060101010101" pitchFamily="49" charset="-122"/>
                <a:ea typeface="黑体" panose="02010609060101010101" pitchFamily="49" charset="-122"/>
              </a:rPr>
              <a:t>80386</a:t>
            </a:r>
            <a:r>
              <a:rPr lang="zh-CN" altLang="en-US" sz="2400" dirty="0">
                <a:latin typeface="黑体" panose="02010609060101010101" pitchFamily="49" charset="-122"/>
                <a:ea typeface="黑体" panose="02010609060101010101" pitchFamily="49" charset="-122"/>
              </a:rPr>
              <a:t>的体系结构 </a:t>
            </a:r>
          </a:p>
          <a:p>
            <a:pPr marL="990798" lvl="1" indent="-533507"/>
            <a:r>
              <a:rPr lang="zh-CN" altLang="en-US" sz="2400" dirty="0">
                <a:latin typeface="黑体" panose="02010609060101010101" pitchFamily="49" charset="-122"/>
                <a:ea typeface="黑体" panose="02010609060101010101" pitchFamily="49" charset="-122"/>
              </a:rPr>
              <a:t>内含高速缓存和浮点处理器</a:t>
            </a:r>
          </a:p>
          <a:p>
            <a:pPr marL="990798" lvl="1" indent="-533507"/>
            <a:r>
              <a:rPr lang="zh-CN" altLang="en-US" sz="2400" dirty="0">
                <a:latin typeface="黑体" panose="02010609060101010101" pitchFamily="49" charset="-122"/>
                <a:ea typeface="黑体" panose="02010609060101010101" pitchFamily="49" charset="-122"/>
              </a:rPr>
              <a:t>面向多处理器的结构 </a:t>
            </a:r>
          </a:p>
          <a:p>
            <a:pPr marL="609722" indent="-609722"/>
            <a:r>
              <a:rPr lang="zh-CN" altLang="en-US" sz="2400" dirty="0">
                <a:latin typeface="黑体" panose="02010609060101010101" pitchFamily="49" charset="-122"/>
                <a:ea typeface="黑体" panose="02010609060101010101" pitchFamily="49" charset="-122"/>
              </a:rPr>
              <a:t>具体结构</a:t>
            </a:r>
          </a:p>
          <a:p>
            <a:pPr marL="990798" lvl="1" indent="-533507"/>
            <a:r>
              <a:rPr lang="zh-CN" altLang="en-US" sz="2400" dirty="0">
                <a:latin typeface="黑体" panose="02010609060101010101" pitchFamily="49" charset="-122"/>
                <a:ea typeface="黑体" panose="02010609060101010101" pitchFamily="49" charset="-122"/>
              </a:rPr>
              <a:t>总线接口、预取指令、指令译码、执行、控制、内存管理、高速缓存和浮点运算单元（</a:t>
            </a:r>
            <a:r>
              <a:rPr lang="en-US" altLang="zh-CN" sz="2400" dirty="0">
                <a:latin typeface="黑体" panose="02010609060101010101" pitchFamily="49" charset="-122"/>
                <a:ea typeface="黑体" panose="02010609060101010101" pitchFamily="49" charset="-122"/>
              </a:rPr>
              <a:t>FPU</a:t>
            </a:r>
            <a:r>
              <a:rPr lang="zh-CN" altLang="en-US" sz="2400" dirty="0">
                <a:latin typeface="黑体" panose="02010609060101010101" pitchFamily="49" charset="-122"/>
                <a:ea typeface="黑体" panose="02010609060101010101" pitchFamily="49" charset="-122"/>
              </a:rPr>
              <a:t>）</a:t>
            </a:r>
          </a:p>
          <a:p>
            <a:pPr marL="990798" lvl="1" indent="-533507"/>
            <a:r>
              <a:rPr lang="zh-CN" altLang="en-US" sz="2400" dirty="0">
                <a:latin typeface="黑体" panose="02010609060101010101" pitchFamily="49" charset="-122"/>
                <a:ea typeface="黑体" panose="02010609060101010101" pitchFamily="49" charset="-122"/>
              </a:rPr>
              <a:t>基本指令用硬件逻辑执行，内含</a:t>
            </a:r>
            <a:r>
              <a:rPr lang="en-US" altLang="zh-CN" sz="2400" dirty="0">
                <a:latin typeface="黑体" panose="02010609060101010101" pitchFamily="49" charset="-122"/>
                <a:ea typeface="黑体" panose="02010609060101010101" pitchFamily="49" charset="-122"/>
              </a:rPr>
              <a:t>128</a:t>
            </a:r>
            <a:r>
              <a:rPr lang="zh-CN" altLang="en-US" sz="2400" dirty="0">
                <a:latin typeface="黑体" panose="02010609060101010101" pitchFamily="49" charset="-122"/>
                <a:ea typeface="黑体" panose="02010609060101010101" pitchFamily="49" charset="-122"/>
              </a:rPr>
              <a:t>位总线 </a:t>
            </a:r>
          </a:p>
          <a:p>
            <a:pPr marL="990798" lvl="1" indent="-533507"/>
            <a:r>
              <a:rPr lang="zh-CN" altLang="en-US" sz="2400" dirty="0">
                <a:latin typeface="黑体" panose="02010609060101010101" pitchFamily="49" charset="-122"/>
                <a:ea typeface="黑体" panose="02010609060101010101" pitchFamily="49" charset="-122"/>
              </a:rPr>
              <a:t>高速缓存和</a:t>
            </a:r>
            <a:r>
              <a:rPr lang="en-US" altLang="zh-CN" sz="2400" dirty="0">
                <a:latin typeface="黑体" panose="02010609060101010101" pitchFamily="49" charset="-122"/>
                <a:ea typeface="黑体" panose="02010609060101010101" pitchFamily="49" charset="-122"/>
              </a:rPr>
              <a:t>FPU</a:t>
            </a:r>
            <a:r>
              <a:rPr lang="zh-CN" altLang="en-US" sz="2400" dirty="0">
                <a:latin typeface="黑体" panose="02010609060101010101" pitchFamily="49" charset="-122"/>
                <a:ea typeface="黑体" panose="02010609060101010101" pitchFamily="49" charset="-122"/>
              </a:rPr>
              <a:t>之间用两条</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位总线直接相连 </a:t>
            </a:r>
          </a:p>
          <a:p>
            <a:pPr marL="990798" lvl="1" indent="-533507"/>
            <a:r>
              <a:rPr lang="zh-CN" altLang="en-US" sz="2400" dirty="0">
                <a:latin typeface="黑体" panose="02010609060101010101" pitchFamily="49" charset="-122"/>
                <a:ea typeface="黑体" panose="02010609060101010101" pitchFamily="49" charset="-122"/>
              </a:rPr>
              <a:t>四路成组联想高速缓存</a:t>
            </a:r>
          </a:p>
        </p:txBody>
      </p:sp>
    </p:spTree>
    <p:extLst>
      <p:ext uri="{BB962C8B-B14F-4D97-AF65-F5344CB8AC3E}">
        <p14:creationId xmlns:p14="http://schemas.microsoft.com/office/powerpoint/2010/main" val="684830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2148" y="685959"/>
            <a:ext cx="5030364" cy="685959"/>
          </a:xfrm>
        </p:spPr>
        <p:txBody>
          <a:bodyPr/>
          <a:lstStyle/>
          <a:p>
            <a:pPr eaLnBrk="1" hangingPunct="1"/>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80386</a:t>
            </a:r>
            <a:r>
              <a:rPr lang="zh-CN" altLang="en-US" sz="2800" b="1" dirty="0">
                <a:latin typeface="黑体" panose="02010609060101010101" pitchFamily="49" charset="-122"/>
                <a:ea typeface="黑体" panose="02010609060101010101" pitchFamily="49" charset="-122"/>
              </a:rPr>
              <a:t>内部寄存器</a:t>
            </a:r>
          </a:p>
        </p:txBody>
      </p:sp>
      <p:sp>
        <p:nvSpPr>
          <p:cNvPr id="50179" name="Rectangle 3"/>
          <p:cNvSpPr>
            <a:spLocks noGrp="1" noChangeArrowheads="1"/>
          </p:cNvSpPr>
          <p:nvPr>
            <p:ph type="body" idx="1"/>
          </p:nvPr>
        </p:nvSpPr>
        <p:spPr>
          <a:xfrm>
            <a:off x="2055671" y="1371918"/>
            <a:ext cx="7774199" cy="4115753"/>
          </a:xfrm>
        </p:spPr>
        <p:txBody>
          <a:bodyPr/>
          <a:lstStyle/>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通用寄存器 </a:t>
            </a:r>
            <a:endParaRPr lang="zh-CN" altLang="en-US" sz="2400" b="1" dirty="0" smtClean="0">
              <a:solidFill>
                <a:schemeClr val="tx1"/>
              </a:solidFill>
              <a:latin typeface="黑体" panose="02010609060101010101" pitchFamily="49" charset="-122"/>
              <a:ea typeface="黑体" panose="02010609060101010101" pitchFamily="49" charset="-122"/>
            </a:endParaRP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段</a:t>
            </a:r>
            <a:r>
              <a:rPr lang="zh-CN" altLang="en-US" sz="2400" b="1" dirty="0" smtClean="0">
                <a:solidFill>
                  <a:schemeClr val="tx1"/>
                </a:solidFill>
                <a:latin typeface="黑体" panose="02010609060101010101" pitchFamily="49" charset="-122"/>
                <a:ea typeface="黑体" panose="02010609060101010101" pitchFamily="49" charset="-122"/>
              </a:rPr>
              <a:t>寄存器组</a:t>
            </a: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专用</a:t>
            </a:r>
            <a:r>
              <a:rPr lang="zh-CN" altLang="en-US" sz="2400" b="1" dirty="0" smtClean="0">
                <a:solidFill>
                  <a:schemeClr val="tx1"/>
                </a:solidFill>
                <a:latin typeface="黑体" panose="02010609060101010101" pitchFamily="49" charset="-122"/>
                <a:ea typeface="黑体" panose="02010609060101010101" pitchFamily="49" charset="-122"/>
              </a:rPr>
              <a:t>寄存器组</a:t>
            </a: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控制</a:t>
            </a:r>
            <a:r>
              <a:rPr lang="zh-CN" altLang="en-US" sz="2400" b="1" dirty="0" smtClean="0">
                <a:solidFill>
                  <a:schemeClr val="tx1"/>
                </a:solidFill>
                <a:latin typeface="黑体" panose="02010609060101010101" pitchFamily="49" charset="-122"/>
                <a:ea typeface="黑体" panose="02010609060101010101" pitchFamily="49" charset="-122"/>
              </a:rPr>
              <a:t>寄存器组</a:t>
            </a: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系统</a:t>
            </a:r>
            <a:r>
              <a:rPr lang="zh-CN" altLang="en-US" sz="2400" b="1" dirty="0" smtClean="0">
                <a:solidFill>
                  <a:schemeClr val="tx1"/>
                </a:solidFill>
                <a:latin typeface="黑体" panose="02010609060101010101" pitchFamily="49" charset="-122"/>
                <a:ea typeface="黑体" panose="02010609060101010101" pitchFamily="49" charset="-122"/>
              </a:rPr>
              <a:t>地址寄存器组</a:t>
            </a: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调试</a:t>
            </a:r>
            <a:r>
              <a:rPr lang="zh-CN" altLang="en-US" sz="2400" b="1" dirty="0" smtClean="0">
                <a:solidFill>
                  <a:schemeClr val="tx1"/>
                </a:solidFill>
                <a:latin typeface="黑体" panose="02010609060101010101" pitchFamily="49" charset="-122"/>
                <a:ea typeface="黑体" panose="02010609060101010101" pitchFamily="49" charset="-122"/>
              </a:rPr>
              <a:t>寄存器组  </a:t>
            </a:r>
          </a:p>
          <a:p>
            <a:pPr marL="457200" indent="-457200" algn="just" eaLnBrk="1" hangingPunct="1">
              <a:buFont typeface="+mj-ea"/>
              <a:buAutoNum type="circleNumDbPlain"/>
            </a:pPr>
            <a:r>
              <a:rPr lang="zh-CN" altLang="en-US" sz="2400" b="1" dirty="0" smtClean="0">
                <a:solidFill>
                  <a:schemeClr val="tx1"/>
                </a:solidFill>
                <a:latin typeface="黑体" panose="02010609060101010101" pitchFamily="49" charset="-122"/>
                <a:ea typeface="黑体" panose="02010609060101010101" pitchFamily="49" charset="-122"/>
              </a:rPr>
              <a:t>测试</a:t>
            </a:r>
            <a:r>
              <a:rPr lang="zh-CN" altLang="en-US" sz="2400" b="1" dirty="0" smtClean="0">
                <a:solidFill>
                  <a:schemeClr val="tx1"/>
                </a:solidFill>
                <a:latin typeface="黑体" panose="02010609060101010101" pitchFamily="49" charset="-122"/>
                <a:ea typeface="黑体" panose="02010609060101010101" pitchFamily="49" charset="-122"/>
              </a:rPr>
              <a:t>寄存器组</a:t>
            </a:r>
          </a:p>
        </p:txBody>
      </p:sp>
    </p:spTree>
    <p:extLst>
      <p:ext uri="{BB962C8B-B14F-4D97-AF65-F5344CB8AC3E}">
        <p14:creationId xmlns:p14="http://schemas.microsoft.com/office/powerpoint/2010/main" val="636721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4"/>
          <p:cNvGraphicFramePr>
            <a:graphicFrameLocks noGrp="1" noChangeAspect="1"/>
          </p:cNvGraphicFramePr>
          <p:nvPr>
            <p:ph idx="1"/>
            <p:extLst>
              <p:ext uri="{D42A27DB-BD31-4B8C-83A1-F6EECF244321}">
                <p14:modId xmlns:p14="http://schemas.microsoft.com/office/powerpoint/2010/main" val="415948580"/>
              </p:ext>
            </p:extLst>
          </p:nvPr>
        </p:nvGraphicFramePr>
        <p:xfrm>
          <a:off x="2566814" y="993470"/>
          <a:ext cx="6245083" cy="5190738"/>
        </p:xfrm>
        <a:graphic>
          <a:graphicData uri="http://schemas.openxmlformats.org/presentationml/2006/ole">
            <mc:AlternateContent xmlns:mc="http://schemas.openxmlformats.org/markup-compatibility/2006">
              <mc:Choice xmlns:v="urn:schemas-microsoft-com:vml" Requires="v">
                <p:oleObj spid="_x0000_s29708" name="位图图像" r:id="rId3" imgW="6897063" imgH="4963218" progId="PBrush">
                  <p:embed/>
                </p:oleObj>
              </mc:Choice>
              <mc:Fallback>
                <p:oleObj name="位图图像" r:id="rId3" imgW="6897063" imgH="496321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814" y="993470"/>
                        <a:ext cx="6245083" cy="5190738"/>
                      </a:xfrm>
                      <a:prstGeom prst="rect">
                        <a:avLst/>
                      </a:prstGeom>
                    </p:spPr>
                  </p:pic>
                </p:oleObj>
              </mc:Fallback>
            </mc:AlternateContent>
          </a:graphicData>
        </a:graphic>
      </p:graphicFrame>
      <p:sp>
        <p:nvSpPr>
          <p:cNvPr id="5"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32</a:t>
            </a:r>
            <a:r>
              <a:rPr lang="zh-CN" altLang="en-US" sz="2700" b="1" dirty="0" smtClean="0">
                <a:solidFill>
                  <a:schemeClr val="tx1">
                    <a:lumMod val="65000"/>
                    <a:lumOff val="35000"/>
                  </a:schemeClr>
                </a:solidFill>
                <a:latin typeface="微软雅黑"/>
                <a:ea typeface="微软雅黑"/>
              </a:rPr>
              <a:t>位微处理器</a:t>
            </a:r>
            <a:r>
              <a:rPr lang="zh-CN" altLang="en-US" sz="2700" b="1" dirty="0" smtClean="0">
                <a:solidFill>
                  <a:schemeClr val="tx1">
                    <a:lumMod val="65000"/>
                    <a:lumOff val="35000"/>
                  </a:schemeClr>
                </a:solidFill>
                <a:latin typeface="微软雅黑"/>
                <a:ea typeface="微软雅黑"/>
              </a:rPr>
              <a:t>寄存器组</a:t>
            </a:r>
            <a:endParaRPr lang="zh-CN" altLang="en-US" sz="2700" b="1" dirty="0">
              <a:solidFill>
                <a:schemeClr val="tx1">
                  <a:lumMod val="65000"/>
                  <a:lumOff val="35000"/>
                </a:schemeClr>
              </a:solidFill>
              <a:latin typeface="微软雅黑"/>
              <a:ea typeface="微软雅黑"/>
            </a:endParaRPr>
          </a:p>
        </p:txBody>
      </p:sp>
      <p:grpSp>
        <p:nvGrpSpPr>
          <p:cNvPr id="7" name="组合 6"/>
          <p:cNvGrpSpPr/>
          <p:nvPr/>
        </p:nvGrpSpPr>
        <p:grpSpPr>
          <a:xfrm>
            <a:off x="1524011" y="333450"/>
            <a:ext cx="762000" cy="618973"/>
            <a:chOff x="371883" y="333450"/>
            <a:chExt cx="762000" cy="618973"/>
          </a:xfrm>
        </p:grpSpPr>
        <p:pic>
          <p:nvPicPr>
            <p:cNvPr id="8"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9"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
        <p:nvSpPr>
          <p:cNvPr id="3" name="矩形 2"/>
          <p:cNvSpPr/>
          <p:nvPr/>
        </p:nvSpPr>
        <p:spPr>
          <a:xfrm>
            <a:off x="4943078" y="6322307"/>
            <a:ext cx="2646878" cy="461665"/>
          </a:xfrm>
          <a:prstGeom prst="rect">
            <a:avLst/>
          </a:prstGeom>
        </p:spPr>
        <p:txBody>
          <a:bodyPr wrap="none">
            <a:spAutoFit/>
          </a:bodyPr>
          <a:lstStyle/>
          <a:p>
            <a:r>
              <a:rPr lang="en-US" altLang="zh-CN" sz="2400" dirty="0">
                <a:latin typeface="黑体" panose="02010609060101010101" pitchFamily="49" charset="-122"/>
                <a:ea typeface="黑体" panose="02010609060101010101" pitchFamily="49" charset="-122"/>
              </a:rPr>
              <a:t> 80386</a:t>
            </a:r>
            <a:r>
              <a:rPr lang="zh-CN" altLang="zh-CN" sz="2400" dirty="0">
                <a:latin typeface="黑体" panose="02010609060101010101" pitchFamily="49" charset="-122"/>
                <a:ea typeface="黑体" panose="02010609060101010101" pitchFamily="49" charset="-122"/>
                <a:cs typeface="Times New Roman" panose="02020603050405020304" pitchFamily="18" charset="0"/>
              </a:rPr>
              <a:t>寄存器结构</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0812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055671" y="1295700"/>
            <a:ext cx="7774199" cy="533523"/>
          </a:xfrm>
        </p:spPr>
        <p:txBody>
          <a:bodyPr/>
          <a:lstStyle/>
          <a:p>
            <a:pPr algn="l" eaLnBrk="1" hangingPunct="1"/>
            <a:r>
              <a:rPr lang="en-US" altLang="zh-CN" sz="2801" b="1">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通用寄存器 </a:t>
            </a:r>
          </a:p>
        </p:txBody>
      </p:sp>
      <p:sp>
        <p:nvSpPr>
          <p:cNvPr id="51203" name="Rectangle 3"/>
          <p:cNvSpPr>
            <a:spLocks noGrp="1" noChangeArrowheads="1"/>
          </p:cNvSpPr>
          <p:nvPr>
            <p:ph type="body" idx="1"/>
          </p:nvPr>
        </p:nvSpPr>
        <p:spPr>
          <a:xfrm>
            <a:off x="2208107" y="2057876"/>
            <a:ext cx="7774199" cy="3201141"/>
          </a:xfrm>
        </p:spPr>
        <p:txBody>
          <a:bodyPr/>
          <a:lstStyle/>
          <a:p>
            <a:pPr eaLnBrk="1" hangingPunct="1">
              <a:buFontTx/>
              <a:buNone/>
            </a:pPr>
            <a:r>
              <a:rPr lang="en-US" altLang="zh-CN" sz="2400">
                <a:latin typeface="黑体" panose="02010609060101010101" pitchFamily="49" charset="-122"/>
                <a:ea typeface="黑体" panose="02010609060101010101" pitchFamily="49" charset="-122"/>
              </a:rPr>
              <a:t>	8</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位通用寄存器，可以作为</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位用</a:t>
            </a:r>
          </a:p>
          <a:p>
            <a:pPr eaLnBrk="1" hangingPunct="1">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EAX      EBX</a:t>
            </a:r>
          </a:p>
          <a:p>
            <a:pPr eaLnBrk="1" hangingPunct="1">
              <a:buFontTx/>
              <a:buNone/>
            </a:pPr>
            <a:r>
              <a:rPr lang="en-US" altLang="zh-CN" sz="2400">
                <a:latin typeface="黑体" panose="02010609060101010101" pitchFamily="49" charset="-122"/>
                <a:ea typeface="黑体" panose="02010609060101010101" pitchFamily="49" charset="-122"/>
              </a:rPr>
              <a:t>      ECX      EDX</a:t>
            </a:r>
          </a:p>
          <a:p>
            <a:pPr eaLnBrk="1" hangingPunct="1">
              <a:buFontTx/>
              <a:buNone/>
            </a:pPr>
            <a:r>
              <a:rPr lang="en-US" altLang="zh-CN" sz="2400">
                <a:latin typeface="黑体" panose="02010609060101010101" pitchFamily="49" charset="-122"/>
                <a:ea typeface="黑体" panose="02010609060101010101" pitchFamily="49" charset="-122"/>
              </a:rPr>
              <a:t>      ESI      EDI</a:t>
            </a:r>
          </a:p>
          <a:p>
            <a:pPr eaLnBrk="1" hangingPunct="1">
              <a:buFontTx/>
              <a:buNone/>
            </a:pPr>
            <a:r>
              <a:rPr lang="en-US" altLang="zh-CN" sz="2400">
                <a:latin typeface="黑体" panose="02010609060101010101" pitchFamily="49" charset="-122"/>
                <a:ea typeface="黑体" panose="02010609060101010101" pitchFamily="49" charset="-122"/>
              </a:rPr>
              <a:t>      EBP      ESP</a:t>
            </a:r>
          </a:p>
        </p:txBody>
      </p:sp>
    </p:spTree>
    <p:extLst>
      <p:ext uri="{BB962C8B-B14F-4D97-AF65-F5344CB8AC3E}">
        <p14:creationId xmlns:p14="http://schemas.microsoft.com/office/powerpoint/2010/main" val="345703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06774" y="451822"/>
            <a:ext cx="2736530" cy="563693"/>
          </a:xfrm>
        </p:spPr>
        <p:txBody>
          <a:bodyPr/>
          <a:lstStyle/>
          <a:p>
            <a:pPr algn="l" eaLnBrk="1" hangingPunct="1"/>
            <a:r>
              <a:rPr lang="en-US" altLang="zh-CN" sz="2801" b="1" dirty="0">
                <a:latin typeface="黑体" panose="02010609060101010101" pitchFamily="49" charset="-122"/>
                <a:ea typeface="黑体" panose="02010609060101010101" pitchFamily="49" charset="-122"/>
              </a:rPr>
              <a:t>2.</a:t>
            </a:r>
            <a:r>
              <a:rPr lang="zh-CN" altLang="en-US" sz="2801" b="1" dirty="0">
                <a:latin typeface="黑体" panose="02010609060101010101" pitchFamily="49" charset="-122"/>
                <a:ea typeface="黑体" panose="02010609060101010101" pitchFamily="49" charset="-122"/>
              </a:rPr>
              <a:t>段寄存器组</a:t>
            </a:r>
          </a:p>
        </p:txBody>
      </p:sp>
      <p:sp>
        <p:nvSpPr>
          <p:cNvPr id="16388" name="Rectangle 3"/>
          <p:cNvSpPr>
            <a:spLocks noGrp="1" noChangeArrowheads="1"/>
          </p:cNvSpPr>
          <p:nvPr>
            <p:ph type="body" idx="1"/>
          </p:nvPr>
        </p:nvSpPr>
        <p:spPr>
          <a:xfrm>
            <a:off x="2206774" y="1197546"/>
            <a:ext cx="8569428" cy="5249490"/>
          </a:xfrm>
        </p:spPr>
        <p:txBody>
          <a:bodyPr/>
          <a:lstStyle/>
          <a:p>
            <a:pPr eaLnBrk="1" hangingPunct="1">
              <a:buFontTx/>
              <a:buNone/>
            </a:pPr>
            <a:r>
              <a:rPr lang="en-US" altLang="zh-CN" sz="2801" b="1" dirty="0" smtClean="0">
                <a:latin typeface="黑体" panose="02010609060101010101" pitchFamily="49" charset="-122"/>
                <a:ea typeface="黑体" panose="02010609060101010101" pitchFamily="49" charset="-122"/>
              </a:rPr>
              <a:t>   6</a:t>
            </a:r>
            <a:r>
              <a:rPr lang="zh-CN" altLang="en-US" sz="2801" b="1" dirty="0">
                <a:latin typeface="黑体" panose="02010609060101010101" pitchFamily="49" charset="-122"/>
                <a:ea typeface="黑体" panose="02010609060101010101" pitchFamily="49" charset="-122"/>
              </a:rPr>
              <a:t>个</a:t>
            </a:r>
          </a:p>
          <a:p>
            <a:pPr lvl="1" eaLnBrk="1" hangingPunct="1"/>
            <a:r>
              <a:rPr lang="en-US" altLang="zh-CN" sz="2400" b="1" dirty="0">
                <a:latin typeface="黑体" panose="02010609060101010101" pitchFamily="49" charset="-122"/>
                <a:ea typeface="黑体" panose="02010609060101010101" pitchFamily="49" charset="-122"/>
              </a:rPr>
              <a:t>CS</a:t>
            </a:r>
          </a:p>
          <a:p>
            <a:pPr lvl="1" eaLnBrk="1" hangingPunct="1"/>
            <a:r>
              <a:rPr lang="en-US" altLang="zh-CN" sz="2400" b="1" dirty="0">
                <a:latin typeface="黑体" panose="02010609060101010101" pitchFamily="49" charset="-122"/>
                <a:ea typeface="黑体" panose="02010609060101010101" pitchFamily="49" charset="-122"/>
              </a:rPr>
              <a:t>DS</a:t>
            </a:r>
          </a:p>
          <a:p>
            <a:pPr lvl="1" eaLnBrk="1" hangingPunct="1"/>
            <a:r>
              <a:rPr lang="en-US" altLang="zh-CN" sz="2400" b="1" dirty="0">
                <a:latin typeface="黑体" panose="02010609060101010101" pitchFamily="49" charset="-122"/>
                <a:ea typeface="黑体" panose="02010609060101010101" pitchFamily="49" charset="-122"/>
              </a:rPr>
              <a:t>SS</a:t>
            </a:r>
          </a:p>
          <a:p>
            <a:pPr lvl="1" eaLnBrk="1" hangingPunct="1"/>
            <a:r>
              <a:rPr lang="en-US" altLang="zh-CN" sz="2400" b="1" dirty="0">
                <a:latin typeface="黑体" panose="02010609060101010101" pitchFamily="49" charset="-122"/>
                <a:ea typeface="黑体" panose="02010609060101010101" pitchFamily="49" charset="-122"/>
              </a:rPr>
              <a:t>ES</a:t>
            </a:r>
          </a:p>
          <a:p>
            <a:pPr lvl="1" eaLnBrk="1" hangingPunct="1"/>
            <a:r>
              <a:rPr lang="en-US" altLang="zh-CN" sz="2400" b="1" dirty="0">
                <a:latin typeface="黑体" panose="02010609060101010101" pitchFamily="49" charset="-122"/>
                <a:ea typeface="黑体" panose="02010609060101010101" pitchFamily="49" charset="-122"/>
              </a:rPr>
              <a:t>FS</a:t>
            </a:r>
          </a:p>
          <a:p>
            <a:pPr lvl="1" eaLnBrk="1" hangingPunct="1"/>
            <a:r>
              <a:rPr lang="en-US" altLang="zh-CN" sz="2400" b="1" dirty="0">
                <a:latin typeface="黑体" panose="02010609060101010101" pitchFamily="49" charset="-122"/>
                <a:ea typeface="黑体" panose="02010609060101010101" pitchFamily="49" charset="-122"/>
              </a:rPr>
              <a:t>GS</a:t>
            </a:r>
          </a:p>
        </p:txBody>
      </p:sp>
      <p:sp>
        <p:nvSpPr>
          <p:cNvPr id="16389" name="Rectangle 5"/>
          <p:cNvSpPr>
            <a:spLocks noChangeArrowheads="1"/>
          </p:cNvSpPr>
          <p:nvPr/>
        </p:nvSpPr>
        <p:spPr bwMode="auto">
          <a:xfrm>
            <a:off x="1522148" y="2536769"/>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86" name="Object 6"/>
          <p:cNvGraphicFramePr>
            <a:graphicFrameLocks noChangeAspect="1"/>
          </p:cNvGraphicFramePr>
          <p:nvPr>
            <p:extLst>
              <p:ext uri="{D42A27DB-BD31-4B8C-83A1-F6EECF244321}">
                <p14:modId xmlns:p14="http://schemas.microsoft.com/office/powerpoint/2010/main" val="3180928583"/>
              </p:ext>
            </p:extLst>
          </p:nvPr>
        </p:nvGraphicFramePr>
        <p:xfrm>
          <a:off x="4419179" y="1397177"/>
          <a:ext cx="6337179" cy="3202728"/>
        </p:xfrm>
        <a:graphic>
          <a:graphicData uri="http://schemas.openxmlformats.org/presentationml/2006/ole">
            <mc:AlternateContent xmlns:mc="http://schemas.openxmlformats.org/markup-compatibility/2006">
              <mc:Choice xmlns:v="urn:schemas-microsoft-com:vml" Requires="v">
                <p:oleObj spid="_x0000_s30732" name="Visio" r:id="rId3" imgW="2763881" imgH="1177639" progId="Visio.Drawing.11">
                  <p:embed/>
                </p:oleObj>
              </mc:Choice>
              <mc:Fallback>
                <p:oleObj name="Visio" r:id="rId3" imgW="2763881" imgH="117763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179" y="1397177"/>
                        <a:ext cx="6337179" cy="3202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845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485142" y="765498"/>
            <a:ext cx="9188557" cy="563693"/>
          </a:xfrm>
        </p:spPr>
        <p:txBody>
          <a:bodyPr/>
          <a:lstStyle/>
          <a:p>
            <a:pPr algn="l" eaLnBrk="1" hangingPunct="1"/>
            <a:r>
              <a:rPr lang="en-US" altLang="zh-CN" sz="2801" b="1">
                <a:latin typeface="黑体" panose="02010609060101010101" pitchFamily="49" charset="-122"/>
                <a:ea typeface="黑体" panose="02010609060101010101" pitchFamily="49" charset="-122"/>
              </a:rPr>
              <a:t>3.</a:t>
            </a:r>
            <a:r>
              <a:rPr lang="zh-CN" altLang="en-US" sz="2801" b="1">
                <a:latin typeface="黑体" panose="02010609060101010101" pitchFamily="49" charset="-122"/>
                <a:ea typeface="黑体" panose="02010609060101010101" pitchFamily="49" charset="-122"/>
              </a:rPr>
              <a:t>专用寄存器组</a:t>
            </a:r>
          </a:p>
        </p:txBody>
      </p:sp>
      <p:sp>
        <p:nvSpPr>
          <p:cNvPr id="17412" name="Rectangle 3"/>
          <p:cNvSpPr>
            <a:spLocks noChangeArrowheads="1"/>
          </p:cNvSpPr>
          <p:nvPr/>
        </p:nvSpPr>
        <p:spPr bwMode="auto">
          <a:xfrm>
            <a:off x="3784859" y="2405620"/>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3" name="Text Box 7"/>
          <p:cNvSpPr txBox="1">
            <a:spLocks noChangeArrowheads="1"/>
          </p:cNvSpPr>
          <p:nvPr/>
        </p:nvSpPr>
        <p:spPr bwMode="auto">
          <a:xfrm>
            <a:off x="2493923" y="1916557"/>
            <a:ext cx="1086101"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800">
                <a:latin typeface="Arial" panose="020B0604020202020204" pitchFamily="34" charset="0"/>
              </a:rPr>
              <a:t>EFLAGS</a:t>
            </a:r>
          </a:p>
        </p:txBody>
      </p:sp>
      <p:graphicFrame>
        <p:nvGraphicFramePr>
          <p:cNvPr id="17410" name="Object 8"/>
          <p:cNvGraphicFramePr>
            <a:graphicFrameLocks noGrp="1" noChangeAspect="1"/>
          </p:cNvGraphicFramePr>
          <p:nvPr>
            <p:ph idx="1"/>
          </p:nvPr>
        </p:nvGraphicFramePr>
        <p:xfrm>
          <a:off x="2781327" y="2565994"/>
          <a:ext cx="6986617" cy="3385333"/>
        </p:xfrm>
        <a:graphic>
          <a:graphicData uri="http://schemas.openxmlformats.org/presentationml/2006/ole">
            <mc:AlternateContent xmlns:mc="http://schemas.openxmlformats.org/markup-compatibility/2006">
              <mc:Choice xmlns:v="urn:schemas-microsoft-com:vml" Requires="v">
                <p:oleObj spid="_x0000_s31756" name="位图图像" r:id="rId3" imgW="6058746" imgH="2685714" progId="PBrush">
                  <p:embed/>
                </p:oleObj>
              </mc:Choice>
              <mc:Fallback>
                <p:oleObj name="位图图像" r:id="rId3" imgW="6058746" imgH="268571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27" y="2565994"/>
                        <a:ext cx="6986617" cy="3385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2321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694606" y="1429242"/>
            <a:ext cx="3107599" cy="3456788"/>
          </a:xfrm>
        </p:spPr>
        <p:txBody>
          <a:bodyPr/>
          <a:lstStyle/>
          <a:p>
            <a:pPr eaLnBrk="1" hangingPunct="1">
              <a:spcBef>
                <a:spcPct val="50000"/>
              </a:spcBef>
              <a:buFontTx/>
              <a:buNone/>
            </a:pPr>
            <a:r>
              <a:rPr lang="zh-CN" altLang="en-US" sz="2400" dirty="0" smtClean="0">
                <a:solidFill>
                  <a:schemeClr val="tx1"/>
                </a:solidFill>
                <a:latin typeface="黑体" panose="02010609060101010101" pitchFamily="49" charset="-122"/>
                <a:ea typeface="黑体" panose="02010609060101010101" pitchFamily="49" charset="-122"/>
              </a:rPr>
              <a:t>从功能上，</a:t>
            </a:r>
            <a:r>
              <a:rPr lang="en-US" altLang="zh-CN" sz="2400" dirty="0" smtClean="0">
                <a:solidFill>
                  <a:schemeClr val="tx1"/>
                </a:solidFill>
                <a:latin typeface="黑体" panose="02010609060101010101" pitchFamily="49" charset="-122"/>
                <a:ea typeface="黑体" panose="02010609060101010101" pitchFamily="49" charset="-122"/>
              </a:rPr>
              <a:t>8086</a:t>
            </a:r>
            <a:r>
              <a:rPr lang="zh-CN" altLang="en-US" sz="2400" dirty="0" smtClean="0">
                <a:solidFill>
                  <a:schemeClr val="tx1"/>
                </a:solidFill>
                <a:latin typeface="黑体" panose="02010609060101010101" pitchFamily="49" charset="-122"/>
                <a:ea typeface="黑体" panose="02010609060101010101" pitchFamily="49" charset="-122"/>
              </a:rPr>
              <a:t>分为两部分，即</a:t>
            </a:r>
          </a:p>
          <a:p>
            <a:pPr eaLnBrk="1" hangingPunct="1">
              <a:spcBef>
                <a:spcPct val="50000"/>
              </a:spcBef>
              <a:buFontTx/>
              <a:buNone/>
            </a:pPr>
            <a:r>
              <a:rPr lang="zh-CN" altLang="en-US" sz="2400" dirty="0">
                <a:latin typeface="黑体" panose="02010609060101010101" pitchFamily="49" charset="-122"/>
                <a:ea typeface="黑体" panose="02010609060101010101" pitchFamily="49" charset="-122"/>
              </a:rPr>
              <a:t> </a:t>
            </a:r>
            <a:r>
              <a:rPr lang="en-US" altLang="zh-CN" sz="2400" dirty="0" smtClean="0">
                <a:solidFill>
                  <a:schemeClr val="tx1"/>
                </a:solidFill>
                <a:latin typeface="黑体" panose="02010609060101010101" pitchFamily="49" charset="-122"/>
                <a:ea typeface="黑体" panose="02010609060101010101" pitchFamily="49" charset="-122"/>
              </a:rPr>
              <a:t>1.</a:t>
            </a:r>
            <a:r>
              <a:rPr lang="zh-CN" altLang="en-US" sz="2400" dirty="0" smtClean="0">
                <a:solidFill>
                  <a:schemeClr val="tx1"/>
                </a:solidFill>
                <a:latin typeface="黑体" panose="02010609060101010101" pitchFamily="49" charset="-122"/>
                <a:ea typeface="黑体" panose="02010609060101010101" pitchFamily="49" charset="-122"/>
              </a:rPr>
              <a:t>总线接口部件</a:t>
            </a:r>
            <a:r>
              <a:rPr lang="en-US" altLang="zh-CN" sz="2400" dirty="0" smtClean="0">
                <a:solidFill>
                  <a:schemeClr val="tx1"/>
                </a:solidFill>
                <a:latin typeface="黑体" panose="02010609060101010101" pitchFamily="49" charset="-122"/>
                <a:ea typeface="黑体" panose="02010609060101010101" pitchFamily="49" charset="-122"/>
              </a:rPr>
              <a:t>(bus interface unit</a:t>
            </a:r>
            <a:r>
              <a:rPr lang="zh-CN" altLang="en-US" sz="2400"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BIU)</a:t>
            </a:r>
          </a:p>
          <a:p>
            <a:pPr eaLnBrk="1" hangingPunct="1">
              <a:spcBef>
                <a:spcPct val="50000"/>
              </a:spcBef>
              <a:buFontTx/>
              <a:buNone/>
            </a:pPr>
            <a:r>
              <a:rPr lang="en-US" altLang="zh-CN" sz="2400" dirty="0" smtClean="0">
                <a:solidFill>
                  <a:schemeClr val="tx1"/>
                </a:solidFill>
                <a:latin typeface="黑体" panose="02010609060101010101" pitchFamily="49" charset="-122"/>
                <a:ea typeface="黑体" panose="02010609060101010101" pitchFamily="49" charset="-122"/>
              </a:rPr>
              <a:t> 2.</a:t>
            </a:r>
            <a:r>
              <a:rPr lang="zh-CN" altLang="en-US" sz="2400" dirty="0" smtClean="0">
                <a:solidFill>
                  <a:schemeClr val="tx1"/>
                </a:solidFill>
                <a:latin typeface="黑体" panose="02010609060101010101" pitchFamily="49" charset="-122"/>
                <a:ea typeface="黑体" panose="02010609060101010101" pitchFamily="49" charset="-122"/>
              </a:rPr>
              <a:t>执行部件</a:t>
            </a:r>
            <a:r>
              <a:rPr lang="en-US" altLang="zh-CN" sz="2400" dirty="0" smtClean="0">
                <a:solidFill>
                  <a:schemeClr val="tx1"/>
                </a:solidFill>
                <a:latin typeface="黑体" panose="02010609060101010101" pitchFamily="49" charset="-122"/>
                <a:ea typeface="黑体" panose="02010609060101010101" pitchFamily="49" charset="-122"/>
              </a:rPr>
              <a:t>(execution unit</a:t>
            </a:r>
            <a:r>
              <a:rPr lang="zh-CN" altLang="en-US" sz="2400"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EU)</a:t>
            </a:r>
          </a:p>
        </p:txBody>
      </p:sp>
      <p:sp>
        <p:nvSpPr>
          <p:cNvPr id="5" name="TextBox 13"/>
          <p:cNvSpPr txBox="1"/>
          <p:nvPr/>
        </p:nvSpPr>
        <p:spPr>
          <a:xfrm>
            <a:off x="2471154" y="439873"/>
            <a:ext cx="340802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8086/8088 </a:t>
            </a:r>
            <a:r>
              <a:rPr lang="zh-CN" altLang="en-US" sz="2700" b="1" dirty="0">
                <a:solidFill>
                  <a:schemeClr val="tx1">
                    <a:lumMod val="65000"/>
                    <a:lumOff val="35000"/>
                  </a:schemeClr>
                </a:solidFill>
                <a:latin typeface="微软雅黑"/>
                <a:ea typeface="微软雅黑"/>
              </a:rPr>
              <a:t>内部结构</a:t>
            </a:r>
          </a:p>
        </p:txBody>
      </p:sp>
      <p:grpSp>
        <p:nvGrpSpPr>
          <p:cNvPr id="6" name="组合 5"/>
          <p:cNvGrpSpPr/>
          <p:nvPr/>
        </p:nvGrpSpPr>
        <p:grpSpPr>
          <a:xfrm>
            <a:off x="1524011"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graphicFrame>
        <p:nvGraphicFramePr>
          <p:cNvPr id="9" name="Object 4"/>
          <p:cNvGraphicFramePr>
            <a:graphicFrameLocks noChangeAspect="1"/>
          </p:cNvGraphicFramePr>
          <p:nvPr>
            <p:extLst>
              <p:ext uri="{D42A27DB-BD31-4B8C-83A1-F6EECF244321}">
                <p14:modId xmlns:p14="http://schemas.microsoft.com/office/powerpoint/2010/main" val="3689674498"/>
              </p:ext>
            </p:extLst>
          </p:nvPr>
        </p:nvGraphicFramePr>
        <p:xfrm>
          <a:off x="3802205" y="1341562"/>
          <a:ext cx="8002852" cy="5106582"/>
        </p:xfrm>
        <a:graphic>
          <a:graphicData uri="http://schemas.openxmlformats.org/presentationml/2006/ole">
            <mc:AlternateContent xmlns:mc="http://schemas.openxmlformats.org/markup-compatibility/2006">
              <mc:Choice xmlns:v="urn:schemas-microsoft-com:vml" Requires="v">
                <p:oleObj spid="_x0000_s43018" name="Visio" r:id="rId6" imgW="4309403" imgH="3217604" progId="Visio.Drawing.11">
                  <p:embed/>
                </p:oleObj>
              </mc:Choice>
              <mc:Fallback>
                <p:oleObj name="Visio" r:id="rId6" imgW="4309403" imgH="321760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2205" y="1341562"/>
                        <a:ext cx="8002852" cy="5106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1757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 calcmode="lin" valueType="num">
                                      <p:cBhvr additive="base">
                                        <p:cTn id="7" dur="500" fill="hold"/>
                                        <p:tgtEl>
                                          <p:spTgt spid="93187"/>
                                        </p:tgtEl>
                                        <p:attrNameLst>
                                          <p:attrName>ppt_x</p:attrName>
                                        </p:attrNameLst>
                                      </p:cBhvr>
                                      <p:tavLst>
                                        <p:tav tm="0">
                                          <p:val>
                                            <p:strVal val="0-#ppt_w/2"/>
                                          </p:val>
                                        </p:tav>
                                        <p:tav tm="100000">
                                          <p:val>
                                            <p:strVal val="#ppt_x"/>
                                          </p:val>
                                        </p:tav>
                                      </p:tavLst>
                                    </p:anim>
                                    <p:anim calcmode="lin" valueType="num">
                                      <p:cBhvr additive="base">
                                        <p:cTn id="8" dur="500" fill="hold"/>
                                        <p:tgtEl>
                                          <p:spTgt spid="9318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93187"/>
                                        </p:tgtEl>
                                        <p:attrNameLst>
                                          <p:attrName>style.visibility</p:attrName>
                                        </p:attrNameLst>
                                      </p:cBhvr>
                                      <p:to>
                                        <p:strVal val="hidden"/>
                                      </p:to>
                                    </p:set>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093780" y="785995"/>
            <a:ext cx="7774199" cy="381088"/>
          </a:xfrm>
        </p:spPr>
        <p:txBody>
          <a:bodyPr/>
          <a:lstStyle/>
          <a:p>
            <a:pPr algn="l" eaLnBrk="1" hangingPunct="1"/>
            <a:r>
              <a:rPr lang="en-US" altLang="zh-CN" sz="2801" b="1">
                <a:latin typeface="黑体" panose="02010609060101010101" pitchFamily="49" charset="-122"/>
                <a:ea typeface="黑体" panose="02010609060101010101" pitchFamily="49" charset="-122"/>
              </a:rPr>
              <a:t>4.</a:t>
            </a:r>
            <a:r>
              <a:rPr lang="zh-CN" altLang="en-US" sz="2801" b="1">
                <a:latin typeface="黑体" panose="02010609060101010101" pitchFamily="49" charset="-122"/>
                <a:ea typeface="黑体" panose="02010609060101010101" pitchFamily="49" charset="-122"/>
              </a:rPr>
              <a:t>控制寄存器</a:t>
            </a:r>
          </a:p>
        </p:txBody>
      </p:sp>
      <p:sp>
        <p:nvSpPr>
          <p:cNvPr id="51203" name="Rectangle 3"/>
          <p:cNvSpPr>
            <a:spLocks noGrp="1" noChangeArrowheads="1"/>
          </p:cNvSpPr>
          <p:nvPr>
            <p:ph type="body" sz="half" idx="1"/>
          </p:nvPr>
        </p:nvSpPr>
        <p:spPr>
          <a:xfrm>
            <a:off x="1522148" y="1211544"/>
            <a:ext cx="9146117" cy="5027188"/>
          </a:xfrm>
        </p:spPr>
        <p:txBody>
          <a:bodyPr/>
          <a:lstStyle/>
          <a:p>
            <a:pPr eaLnBrk="1" hangingPunct="1">
              <a:lnSpc>
                <a:spcPct val="90000"/>
              </a:lnSpc>
              <a:buFontTx/>
              <a:buNone/>
            </a:pP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：该寄存器目前仅用了低</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位作为机器状态字，各位定义如下：</a:t>
            </a:r>
          </a:p>
          <a:p>
            <a:pPr eaLnBrk="1" hangingPunct="1">
              <a:lnSpc>
                <a:spcPct val="90000"/>
              </a:lnSpc>
            </a:pPr>
            <a:r>
              <a:rPr lang="zh-CN" altLang="en-US" sz="2400">
                <a:latin typeface="黑体" panose="02010609060101010101" pitchFamily="49" charset="-122"/>
                <a:ea typeface="黑体" panose="02010609060101010101" pitchFamily="49" charset="-122"/>
              </a:rPr>
              <a:t>保护允许位</a:t>
            </a:r>
            <a:r>
              <a:rPr lang="en-US" altLang="zh-CN" sz="2400">
                <a:latin typeface="黑体" panose="02010609060101010101" pitchFamily="49" charset="-122"/>
                <a:ea typeface="黑体" panose="02010609060101010101" pitchFamily="49" charset="-122"/>
              </a:rPr>
              <a:t>PE</a:t>
            </a:r>
            <a:r>
              <a:rPr lang="zh-CN" altLang="en-US" sz="2400">
                <a:latin typeface="黑体" panose="02010609060101010101" pitchFamily="49" charset="-122"/>
                <a:ea typeface="黑体" panose="02010609060101010101" pitchFamily="49" charset="-122"/>
              </a:rPr>
              <a:t>：</a:t>
            </a:r>
          </a:p>
          <a:p>
            <a:pPr lvl="1" eaLnBrk="1" hangingPunct="1">
              <a:lnSpc>
                <a:spcPct val="90000"/>
              </a:lnSpc>
            </a:pPr>
            <a:r>
              <a:rPr lang="en-US" altLang="zh-CN" sz="2400">
                <a:latin typeface="黑体" panose="02010609060101010101" pitchFamily="49" charset="-122"/>
                <a:ea typeface="黑体" panose="02010609060101010101" pitchFamily="49" charset="-122"/>
              </a:rPr>
              <a:t>PE=0</a:t>
            </a:r>
            <a:r>
              <a:rPr lang="zh-CN" altLang="en-US" sz="2400">
                <a:latin typeface="黑体" panose="02010609060101010101" pitchFamily="49" charset="-122"/>
                <a:ea typeface="黑体" panose="02010609060101010101" pitchFamily="49" charset="-122"/>
              </a:rPr>
              <a:t>，处于实地址方式；</a:t>
            </a:r>
          </a:p>
          <a:p>
            <a:pPr lvl="1" eaLnBrk="1" hangingPunct="1">
              <a:lnSpc>
                <a:spcPct val="90000"/>
              </a:lnSpc>
            </a:pPr>
            <a:r>
              <a:rPr lang="en-US" altLang="zh-CN" sz="2400">
                <a:latin typeface="黑体" panose="02010609060101010101" pitchFamily="49" charset="-122"/>
                <a:ea typeface="黑体" panose="02010609060101010101" pitchFamily="49" charset="-122"/>
              </a:rPr>
              <a:t>PE=1</a:t>
            </a:r>
            <a:r>
              <a:rPr lang="zh-CN" altLang="en-US" sz="2400">
                <a:latin typeface="黑体" panose="02010609060101010101" pitchFamily="49" charset="-122"/>
                <a:ea typeface="黑体" panose="02010609060101010101" pitchFamily="49" charset="-122"/>
              </a:rPr>
              <a:t>，进入保护虚地址方式。</a:t>
            </a:r>
          </a:p>
          <a:p>
            <a:pPr eaLnBrk="1" hangingPunct="1">
              <a:lnSpc>
                <a:spcPct val="90000"/>
              </a:lnSpc>
            </a:pPr>
            <a:r>
              <a:rPr lang="zh-CN" altLang="en-US" sz="2400">
                <a:latin typeface="黑体" panose="02010609060101010101" pitchFamily="49" charset="-122"/>
                <a:ea typeface="黑体" panose="02010609060101010101" pitchFamily="49" charset="-122"/>
              </a:rPr>
              <a:t>任务切换位 </a:t>
            </a: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、仿真协处理器位</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、监控协处理器位</a:t>
            </a:r>
            <a:r>
              <a:rPr lang="en-US" altLang="zh-CN" sz="2400">
                <a:latin typeface="黑体" panose="02010609060101010101" pitchFamily="49" charset="-122"/>
                <a:ea typeface="黑体" panose="02010609060101010101" pitchFamily="49" charset="-122"/>
              </a:rPr>
              <a:t>MP</a:t>
            </a:r>
            <a:r>
              <a:rPr lang="zh-CN" altLang="en-US" sz="2400">
                <a:latin typeface="黑体" panose="02010609060101010101" pitchFamily="49" charset="-122"/>
                <a:ea typeface="黑体" panose="02010609060101010101" pitchFamily="49" charset="-122"/>
              </a:rPr>
              <a:t>为组合应用。</a:t>
            </a:r>
          </a:p>
          <a:p>
            <a:pPr lvl="1" eaLnBrk="1" hangingPunct="1">
              <a:lnSpc>
                <a:spcPct val="90000"/>
              </a:lnSpc>
            </a:pP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MP=000</a:t>
            </a:r>
            <a:r>
              <a:rPr lang="zh-CN" altLang="en-US" sz="2400">
                <a:latin typeface="黑体" panose="02010609060101010101" pitchFamily="49" charset="-122"/>
                <a:ea typeface="黑体" panose="02010609060101010101" pitchFamily="49" charset="-122"/>
              </a:rPr>
              <a:t>，处于实地址方式，当前复位后的初始状态</a:t>
            </a:r>
          </a:p>
          <a:p>
            <a:pPr lvl="1" eaLnBrk="1" hangingPunct="1">
              <a:lnSpc>
                <a:spcPct val="90000"/>
              </a:lnSpc>
            </a:pP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MP=001</a:t>
            </a:r>
            <a:r>
              <a:rPr lang="zh-CN" altLang="en-US" sz="2400">
                <a:latin typeface="黑体" panose="02010609060101010101" pitchFamily="49" charset="-122"/>
                <a:ea typeface="黑体" panose="02010609060101010101" pitchFamily="49" charset="-122"/>
              </a:rPr>
              <a:t>，有协处理器</a:t>
            </a:r>
            <a:r>
              <a:rPr lang="en-US" altLang="zh-CN" sz="2400">
                <a:latin typeface="黑体" panose="02010609060101010101" pitchFamily="49" charset="-122"/>
                <a:ea typeface="黑体" panose="02010609060101010101" pitchFamily="49" charset="-122"/>
              </a:rPr>
              <a:t>80387</a:t>
            </a:r>
            <a:r>
              <a:rPr lang="zh-CN" altLang="en-US" sz="2400">
                <a:latin typeface="黑体" panose="02010609060101010101" pitchFamily="49" charset="-122"/>
                <a:ea typeface="黑体" panose="02010609060101010101" pitchFamily="49" charset="-122"/>
              </a:rPr>
              <a:t>，不需要软件仿真。</a:t>
            </a:r>
          </a:p>
          <a:p>
            <a:pPr lvl="1" eaLnBrk="1" hangingPunct="1">
              <a:lnSpc>
                <a:spcPct val="90000"/>
              </a:lnSpc>
            </a:pP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MP=010</a:t>
            </a:r>
            <a:r>
              <a:rPr lang="zh-CN" altLang="en-US" sz="2400">
                <a:latin typeface="黑体" panose="02010609060101010101" pitchFamily="49" charset="-122"/>
                <a:ea typeface="黑体" panose="02010609060101010101" pitchFamily="49" charset="-122"/>
              </a:rPr>
              <a:t>，无协处理器</a:t>
            </a:r>
            <a:r>
              <a:rPr lang="en-US" altLang="zh-CN" sz="2400">
                <a:latin typeface="黑体" panose="02010609060101010101" pitchFamily="49" charset="-122"/>
                <a:ea typeface="黑体" panose="02010609060101010101" pitchFamily="49" charset="-122"/>
              </a:rPr>
              <a:t>80387</a:t>
            </a:r>
            <a:r>
              <a:rPr lang="zh-CN" altLang="en-US" sz="2400">
                <a:latin typeface="黑体" panose="02010609060101010101" pitchFamily="49" charset="-122"/>
                <a:ea typeface="黑体" panose="02010609060101010101" pitchFamily="49" charset="-122"/>
              </a:rPr>
              <a:t>，要求用软件仿真。</a:t>
            </a:r>
          </a:p>
          <a:p>
            <a:pPr lvl="1" eaLnBrk="1" hangingPunct="1">
              <a:lnSpc>
                <a:spcPct val="90000"/>
              </a:lnSpc>
            </a:pP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MP=101</a:t>
            </a:r>
            <a:r>
              <a:rPr lang="zh-CN" altLang="en-US" sz="2400">
                <a:latin typeface="黑体" panose="02010609060101010101" pitchFamily="49" charset="-122"/>
                <a:ea typeface="黑体" panose="02010609060101010101" pitchFamily="49" charset="-122"/>
              </a:rPr>
              <a:t>，有协处理器，不需软件仿真，产生任务切换。</a:t>
            </a:r>
          </a:p>
          <a:p>
            <a:pPr lvl="1" eaLnBrk="1" hangingPunct="1">
              <a:lnSpc>
                <a:spcPct val="90000"/>
              </a:lnSpc>
            </a:pPr>
            <a:r>
              <a:rPr lang="en-US" altLang="zh-CN" sz="2400">
                <a:latin typeface="黑体" panose="02010609060101010101" pitchFamily="49" charset="-122"/>
                <a:ea typeface="黑体" panose="02010609060101010101" pitchFamily="49" charset="-122"/>
              </a:rPr>
              <a:t>TS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MP=110</a:t>
            </a:r>
            <a:r>
              <a:rPr lang="zh-CN" altLang="en-US" sz="2400">
                <a:latin typeface="黑体" panose="02010609060101010101" pitchFamily="49" charset="-122"/>
                <a:ea typeface="黑体" panose="02010609060101010101" pitchFamily="49" charset="-122"/>
              </a:rPr>
              <a:t>，无协处理器</a:t>
            </a:r>
            <a:r>
              <a:rPr lang="en-US" altLang="zh-CN" sz="2400">
                <a:latin typeface="黑体" panose="02010609060101010101" pitchFamily="49" charset="-122"/>
                <a:ea typeface="黑体" panose="02010609060101010101" pitchFamily="49" charset="-122"/>
              </a:rPr>
              <a:t>80387</a:t>
            </a:r>
            <a:r>
              <a:rPr lang="zh-CN" altLang="en-US" sz="2400">
                <a:latin typeface="黑体" panose="02010609060101010101" pitchFamily="49" charset="-122"/>
                <a:ea typeface="黑体" panose="02010609060101010101" pitchFamily="49" charset="-122"/>
              </a:rPr>
              <a:t>，要求用软件仿真，产生任务切换。</a:t>
            </a:r>
          </a:p>
        </p:txBody>
      </p:sp>
    </p:spTree>
    <p:extLst>
      <p:ext uri="{BB962C8B-B14F-4D97-AF65-F5344CB8AC3E}">
        <p14:creationId xmlns:p14="http://schemas.microsoft.com/office/powerpoint/2010/main" val="91650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12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sz="half" idx="1"/>
          </p:nvPr>
        </p:nvSpPr>
        <p:spPr>
          <a:xfrm>
            <a:off x="1701578" y="1125799"/>
            <a:ext cx="8787259" cy="5112933"/>
          </a:xfrm>
        </p:spPr>
        <p:txBody>
          <a:bodyPr/>
          <a:lstStyle/>
          <a:p>
            <a:pPr eaLnBrk="1" hangingPunct="1">
              <a:buFontTx/>
              <a:buNone/>
            </a:pP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：该寄存器目前仅用了低</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位作为机器状态字，各位定义如下</a:t>
            </a:r>
          </a:p>
          <a:p>
            <a:pPr eaLnBrk="1" hangingPunct="1"/>
            <a:r>
              <a:rPr lang="zh-CN" altLang="en-US" sz="2400">
                <a:latin typeface="黑体" panose="02010609060101010101" pitchFamily="49" charset="-122"/>
                <a:ea typeface="黑体" panose="02010609060101010101" pitchFamily="49" charset="-122"/>
              </a:rPr>
              <a:t>处理器扩展类型位</a:t>
            </a:r>
            <a:r>
              <a:rPr lang="en-US" altLang="zh-CN" sz="2400">
                <a:latin typeface="黑体" panose="02010609060101010101" pitchFamily="49" charset="-122"/>
                <a:ea typeface="黑体" panose="02010609060101010101" pitchFamily="49" charset="-122"/>
              </a:rPr>
              <a:t>ET </a:t>
            </a:r>
            <a:r>
              <a:rPr lang="zh-CN" altLang="en-US" sz="2400">
                <a:latin typeface="黑体" panose="02010609060101010101" pitchFamily="49" charset="-122"/>
                <a:ea typeface="黑体" panose="02010609060101010101" pitchFamily="49" charset="-122"/>
              </a:rPr>
              <a:t>：</a:t>
            </a:r>
          </a:p>
          <a:p>
            <a:pPr lvl="1" eaLnBrk="1" hangingPunct="1"/>
            <a:r>
              <a:rPr lang="en-US" altLang="zh-CN" sz="2400">
                <a:latin typeface="黑体" panose="02010609060101010101" pitchFamily="49" charset="-122"/>
                <a:ea typeface="黑体" panose="02010609060101010101" pitchFamily="49" charset="-122"/>
              </a:rPr>
              <a:t>ET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，采用与</a:t>
            </a:r>
            <a:r>
              <a:rPr lang="en-US" altLang="zh-CN" sz="2400">
                <a:latin typeface="黑体" panose="02010609060101010101" pitchFamily="49" charset="-122"/>
                <a:ea typeface="黑体" panose="02010609060101010101" pitchFamily="49" charset="-122"/>
              </a:rPr>
              <a:t>80387</a:t>
            </a:r>
            <a:r>
              <a:rPr lang="zh-CN" altLang="en-US" sz="2400">
                <a:latin typeface="黑体" panose="02010609060101010101" pitchFamily="49" charset="-122"/>
                <a:ea typeface="黑体" panose="02010609060101010101" pitchFamily="49" charset="-122"/>
              </a:rPr>
              <a:t>兼容的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位规程。</a:t>
            </a:r>
          </a:p>
          <a:p>
            <a:pPr lvl="1" eaLnBrk="1" hangingPunct="1"/>
            <a:r>
              <a:rPr lang="en-US" altLang="zh-CN" sz="2400">
                <a:latin typeface="黑体" panose="02010609060101010101" pitchFamily="49" charset="-122"/>
                <a:ea typeface="黑体" panose="02010609060101010101" pitchFamily="49" charset="-122"/>
              </a:rPr>
              <a:t>ET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，采用与</a:t>
            </a:r>
            <a:r>
              <a:rPr lang="en-US" altLang="zh-CN" sz="2400">
                <a:latin typeface="黑体" panose="02010609060101010101" pitchFamily="49" charset="-122"/>
                <a:ea typeface="黑体" panose="02010609060101010101" pitchFamily="49" charset="-122"/>
              </a:rPr>
              <a:t>80287</a:t>
            </a:r>
            <a:r>
              <a:rPr lang="zh-CN" altLang="en-US" sz="2400">
                <a:latin typeface="黑体" panose="02010609060101010101" pitchFamily="49" charset="-122"/>
                <a:ea typeface="黑体" panose="02010609060101010101" pitchFamily="49" charset="-122"/>
              </a:rPr>
              <a:t>兼容的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位规程。  </a:t>
            </a:r>
          </a:p>
          <a:p>
            <a:pPr eaLnBrk="1" hangingPunct="1"/>
            <a:r>
              <a:rPr lang="zh-CN" altLang="en-US" sz="2400">
                <a:latin typeface="黑体" panose="02010609060101010101" pitchFamily="49" charset="-122"/>
                <a:ea typeface="黑体" panose="02010609060101010101" pitchFamily="49" charset="-122"/>
              </a:rPr>
              <a:t>分页允许位</a:t>
            </a:r>
            <a:r>
              <a:rPr lang="en-US" altLang="zh-CN" sz="2400">
                <a:latin typeface="黑体" panose="02010609060101010101" pitchFamily="49" charset="-122"/>
                <a:ea typeface="黑体" panose="02010609060101010101" pitchFamily="49" charset="-122"/>
              </a:rPr>
              <a:t>PG:</a:t>
            </a:r>
          </a:p>
          <a:p>
            <a:pPr lvl="1" eaLnBrk="1" hangingPunct="1"/>
            <a:r>
              <a:rPr lang="en-US" altLang="zh-CN" sz="2400">
                <a:latin typeface="黑体" panose="02010609060101010101" pitchFamily="49" charset="-122"/>
                <a:ea typeface="黑体" panose="02010609060101010101" pitchFamily="49" charset="-122"/>
              </a:rPr>
              <a:t>PG=1</a:t>
            </a:r>
            <a:r>
              <a:rPr lang="zh-CN" altLang="en-US" sz="2400">
                <a:latin typeface="黑体" panose="02010609060101010101" pitchFamily="49" charset="-122"/>
                <a:ea typeface="黑体" panose="02010609060101010101" pitchFamily="49" charset="-122"/>
              </a:rPr>
              <a:t>，允许片内分页部件工作。</a:t>
            </a:r>
          </a:p>
          <a:p>
            <a:pPr lvl="1" eaLnBrk="1" hangingPunct="1"/>
            <a:r>
              <a:rPr lang="en-US" altLang="zh-CN" sz="2400">
                <a:latin typeface="黑体" panose="02010609060101010101" pitchFamily="49" charset="-122"/>
                <a:ea typeface="黑体" panose="02010609060101010101" pitchFamily="49" charset="-122"/>
              </a:rPr>
              <a:t>PG=0</a:t>
            </a:r>
            <a:r>
              <a:rPr lang="zh-CN" altLang="en-US" sz="2400">
                <a:latin typeface="黑体" panose="02010609060101010101" pitchFamily="49" charset="-122"/>
                <a:ea typeface="黑体" panose="02010609060101010101" pitchFamily="49" charset="-122"/>
              </a:rPr>
              <a:t>，禁止分页部件工作。</a:t>
            </a:r>
          </a:p>
          <a:p>
            <a:pPr eaLnBrk="1" hangingPunct="1"/>
            <a:r>
              <a:rPr lang="en-US" altLang="zh-CN" sz="2400">
                <a:latin typeface="黑体" panose="02010609060101010101" pitchFamily="49" charset="-122"/>
                <a:ea typeface="黑体" panose="02010609060101010101" pitchFamily="49" charset="-122"/>
              </a:rPr>
              <a:t>CR1</a:t>
            </a:r>
            <a:r>
              <a:rPr lang="zh-CN" altLang="en-US" sz="2400">
                <a:latin typeface="黑体" panose="02010609060101010101" pitchFamily="49" charset="-122"/>
                <a:ea typeface="黑体" panose="02010609060101010101" pitchFamily="49" charset="-122"/>
              </a:rPr>
              <a:t>：保留，为将来开发的</a:t>
            </a:r>
            <a:r>
              <a:rPr lang="en-US" altLang="zh-CN" sz="2400">
                <a:latin typeface="黑体" panose="02010609060101010101" pitchFamily="49" charset="-122"/>
                <a:ea typeface="黑体" panose="02010609060101010101" pitchFamily="49" charset="-122"/>
              </a:rPr>
              <a:t>Intel</a:t>
            </a:r>
            <a:r>
              <a:rPr lang="zh-CN" altLang="en-US" sz="2400">
                <a:latin typeface="黑体" panose="02010609060101010101" pitchFamily="49" charset="-122"/>
                <a:ea typeface="黑体" panose="02010609060101010101" pitchFamily="49" charset="-122"/>
              </a:rPr>
              <a:t>微处理器使用。</a:t>
            </a:r>
          </a:p>
          <a:p>
            <a:pPr eaLnBrk="1" hangingPunct="1"/>
            <a:r>
              <a:rPr lang="en-US" altLang="zh-CN" sz="2400">
                <a:latin typeface="黑体" panose="02010609060101010101" pitchFamily="49" charset="-122"/>
                <a:ea typeface="黑体" panose="02010609060101010101" pitchFamily="49" charset="-122"/>
              </a:rPr>
              <a:t>CR2</a:t>
            </a:r>
            <a:r>
              <a:rPr lang="zh-CN" altLang="en-US" sz="2400">
                <a:latin typeface="黑体" panose="02010609060101010101" pitchFamily="49" charset="-122"/>
                <a:ea typeface="黑体" panose="02010609060101010101" pitchFamily="49" charset="-122"/>
              </a:rPr>
              <a:t>：包含一个</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位的线性地址，指向页故障地址。 </a:t>
            </a:r>
          </a:p>
          <a:p>
            <a:pPr eaLnBrk="1" hangingPunct="1"/>
            <a:r>
              <a:rPr lang="en-US" altLang="zh-CN" sz="2400">
                <a:latin typeface="黑体" panose="02010609060101010101" pitchFamily="49" charset="-122"/>
                <a:ea typeface="黑体" panose="02010609060101010101" pitchFamily="49" charset="-122"/>
              </a:rPr>
              <a:t>CR3</a:t>
            </a:r>
            <a:r>
              <a:rPr lang="zh-CN" altLang="en-US" sz="2400">
                <a:latin typeface="黑体" panose="02010609060101010101" pitchFamily="49" charset="-122"/>
                <a:ea typeface="黑体" panose="02010609060101010101" pitchFamily="49" charset="-122"/>
              </a:rPr>
              <a:t>的功能：包含页目录表的物理地址</a:t>
            </a:r>
            <a:r>
              <a:rPr lang="zh-CN" altLang="en-US" sz="2801">
                <a:latin typeface="黑体" panose="02010609060101010101" pitchFamily="49" charset="-122"/>
                <a:ea typeface="黑体" panose="02010609060101010101" pitchFamily="49" charset="-122"/>
              </a:rPr>
              <a:t> </a:t>
            </a:r>
            <a:endParaRPr lang="zh-CN" altLang="en-US" smtClean="0">
              <a:solidFill>
                <a:schemeClr val="tx1"/>
              </a:solidFill>
              <a:latin typeface="黑体" panose="02010609060101010101" pitchFamily="49" charset="-122"/>
              <a:ea typeface="黑体" panose="02010609060101010101" pitchFamily="49" charset="-122"/>
            </a:endParaRPr>
          </a:p>
        </p:txBody>
      </p:sp>
      <p:graphicFrame>
        <p:nvGraphicFramePr>
          <p:cNvPr id="18434" name="Object 4"/>
          <p:cNvGraphicFramePr>
            <a:graphicFrameLocks noGrp="1" noChangeAspect="1"/>
          </p:cNvGraphicFramePr>
          <p:nvPr>
            <p:ph sz="half" idx="2"/>
          </p:nvPr>
        </p:nvGraphicFramePr>
        <p:xfrm>
          <a:off x="7032048" y="2781944"/>
          <a:ext cx="3456788" cy="1338573"/>
        </p:xfrm>
        <a:graphic>
          <a:graphicData uri="http://schemas.openxmlformats.org/presentationml/2006/ole">
            <mc:AlternateContent xmlns:mc="http://schemas.openxmlformats.org/markup-compatibility/2006">
              <mc:Choice xmlns:v="urn:schemas-microsoft-com:vml" Requires="v">
                <p:oleObj spid="_x0000_s32780" name="Visio" r:id="rId3" imgW="2422529" imgH="937791" progId="Visio.Drawing.11">
                  <p:embed/>
                </p:oleObj>
              </mc:Choice>
              <mc:Fallback>
                <p:oleObj name="Visio" r:id="rId3" imgW="2422529" imgH="93779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048" y="2781944"/>
                        <a:ext cx="3456788" cy="1338573"/>
                      </a:xfrm>
                      <a:prstGeom prst="rect">
                        <a:avLst/>
                      </a:prstGeom>
                    </p:spPr>
                  </p:pic>
                </p:oleObj>
              </mc:Fallback>
            </mc:AlternateContent>
          </a:graphicData>
        </a:graphic>
      </p:graphicFrame>
    </p:spTree>
    <p:extLst>
      <p:ext uri="{BB962C8B-B14F-4D97-AF65-F5344CB8AC3E}">
        <p14:creationId xmlns:p14="http://schemas.microsoft.com/office/powerpoint/2010/main" val="13466168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08107" y="609742"/>
            <a:ext cx="7774199" cy="533523"/>
          </a:xfrm>
        </p:spPr>
        <p:txBody>
          <a:bodyPr/>
          <a:lstStyle/>
          <a:p>
            <a:pPr algn="l" eaLnBrk="1" hangingPunct="1"/>
            <a:r>
              <a:rPr lang="en-US" altLang="zh-CN" sz="2801" b="1">
                <a:latin typeface="黑体" panose="02010609060101010101" pitchFamily="49" charset="-122"/>
                <a:ea typeface="黑体" panose="02010609060101010101" pitchFamily="49" charset="-122"/>
              </a:rPr>
              <a:t>5.</a:t>
            </a:r>
            <a:r>
              <a:rPr lang="zh-CN" altLang="en-US" sz="2801" b="1">
                <a:latin typeface="黑体" panose="02010609060101010101" pitchFamily="49" charset="-122"/>
                <a:ea typeface="黑体" panose="02010609060101010101" pitchFamily="49" charset="-122"/>
              </a:rPr>
              <a:t>系统地址寄存器 </a:t>
            </a:r>
          </a:p>
        </p:txBody>
      </p:sp>
      <p:sp>
        <p:nvSpPr>
          <p:cNvPr id="19460" name="Rectangle 3"/>
          <p:cNvSpPr>
            <a:spLocks noGrp="1" noChangeArrowheads="1"/>
          </p:cNvSpPr>
          <p:nvPr>
            <p:ph type="body" sz="half" idx="1"/>
          </p:nvPr>
        </p:nvSpPr>
        <p:spPr>
          <a:xfrm>
            <a:off x="1750801" y="1295700"/>
            <a:ext cx="5136752" cy="4649276"/>
          </a:xfrm>
        </p:spPr>
        <p:txBody>
          <a:bodyPr/>
          <a:lstStyle/>
          <a:p>
            <a:pPr eaLnBrk="1" hangingPunct="1">
              <a:lnSpc>
                <a:spcPct val="80000"/>
              </a:lnSpc>
              <a:buFontTx/>
              <a:buNone/>
            </a:pPr>
            <a:r>
              <a:rPr lang="en-US" altLang="zh-CN" sz="18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系统地址寄存器有</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a:t>
            </a:r>
          </a:p>
          <a:p>
            <a:pPr eaLnBrk="1" hangingPunct="1">
              <a:lnSpc>
                <a:spcPct val="80000"/>
              </a:lnSpc>
            </a:pPr>
            <a:r>
              <a:rPr lang="en-US" altLang="zh-CN" sz="2400">
                <a:latin typeface="黑体" panose="02010609060101010101" pitchFamily="49" charset="-122"/>
                <a:ea typeface="黑体" panose="02010609060101010101" pitchFamily="49" charset="-122"/>
              </a:rPr>
              <a:t>GDTR	</a:t>
            </a:r>
            <a:r>
              <a:rPr lang="zh-CN" altLang="en-US" sz="2400">
                <a:latin typeface="黑体" panose="02010609060101010101" pitchFamily="49" charset="-122"/>
                <a:ea typeface="黑体" panose="02010609060101010101" pitchFamily="49" charset="-122"/>
              </a:rPr>
              <a:t>全局描述符表寄存器</a:t>
            </a:r>
          </a:p>
          <a:p>
            <a:pPr lvl="1" eaLnBrk="1" hangingPunct="1">
              <a:lnSpc>
                <a:spcPct val="80000"/>
              </a:lnSpc>
              <a:buFontTx/>
              <a:buNone/>
            </a:pPr>
            <a:r>
              <a:rPr lang="zh-CN" altLang="en-US" sz="2400">
                <a:latin typeface="黑体" panose="02010609060101010101" pitchFamily="49" charset="-122"/>
                <a:ea typeface="黑体" panose="02010609060101010101" pitchFamily="49" charset="-122"/>
              </a:rPr>
              <a:t>存放全局描述符表的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位线性基地址和</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位界限值。</a:t>
            </a:r>
          </a:p>
          <a:p>
            <a:pPr eaLnBrk="1" hangingPunct="1">
              <a:lnSpc>
                <a:spcPct val="80000"/>
              </a:lnSpc>
            </a:pPr>
            <a:r>
              <a:rPr lang="en-US" altLang="zh-CN" sz="2400">
                <a:latin typeface="黑体" panose="02010609060101010101" pitchFamily="49" charset="-122"/>
                <a:ea typeface="黑体" panose="02010609060101010101" pitchFamily="49" charset="-122"/>
              </a:rPr>
              <a:t>IDTR	</a:t>
            </a:r>
            <a:r>
              <a:rPr lang="zh-CN" altLang="en-US" sz="2400">
                <a:latin typeface="黑体" panose="02010609060101010101" pitchFamily="49" charset="-122"/>
                <a:ea typeface="黑体" panose="02010609060101010101" pitchFamily="49" charset="-122"/>
              </a:rPr>
              <a:t>中断描述符表寄存器</a:t>
            </a:r>
          </a:p>
          <a:p>
            <a:pPr eaLnBrk="1" hangingPunct="1">
              <a:lnSpc>
                <a:spcPct val="80000"/>
              </a:lnSpc>
              <a:buFontTx/>
              <a:buNone/>
            </a:pPr>
            <a:r>
              <a:rPr lang="zh-CN" altLang="en-US" sz="2400">
                <a:latin typeface="黑体" panose="02010609060101010101" pitchFamily="49" charset="-122"/>
                <a:ea typeface="黑体" panose="02010609060101010101" pitchFamily="49" charset="-122"/>
              </a:rPr>
              <a:t>    存放中断描述符表的</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位线性基地址和</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位界限值。</a:t>
            </a:r>
          </a:p>
          <a:p>
            <a:pPr eaLnBrk="1" hangingPunct="1">
              <a:lnSpc>
                <a:spcPct val="80000"/>
              </a:lnSpc>
            </a:pPr>
            <a:r>
              <a:rPr lang="en-US" altLang="zh-CN" sz="2400">
                <a:latin typeface="黑体" panose="02010609060101010101" pitchFamily="49" charset="-122"/>
                <a:ea typeface="黑体" panose="02010609060101010101" pitchFamily="49" charset="-122"/>
              </a:rPr>
              <a:t>LDTR	</a:t>
            </a:r>
            <a:r>
              <a:rPr lang="zh-CN" altLang="en-US" sz="2400">
                <a:latin typeface="黑体" panose="02010609060101010101" pitchFamily="49" charset="-122"/>
                <a:ea typeface="黑体" panose="02010609060101010101" pitchFamily="49" charset="-122"/>
              </a:rPr>
              <a:t>局部描述符表寄存器</a:t>
            </a:r>
          </a:p>
          <a:p>
            <a:pPr eaLnBrk="1" hangingPunct="1">
              <a:lnSpc>
                <a:spcPct val="80000"/>
              </a:lnSpc>
              <a:buFontTx/>
              <a:buNone/>
            </a:pPr>
            <a:r>
              <a:rPr lang="zh-CN" altLang="en-US" sz="2400">
                <a:latin typeface="黑体" panose="02010609060101010101" pitchFamily="49" charset="-122"/>
                <a:ea typeface="黑体" panose="02010609060101010101" pitchFamily="49" charset="-122"/>
              </a:rPr>
              <a:t>    存放局部描述符表的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位段选择符。</a:t>
            </a:r>
          </a:p>
          <a:p>
            <a:pPr eaLnBrk="1" hangingPunct="1">
              <a:lnSpc>
                <a:spcPct val="80000"/>
              </a:lnSpc>
            </a:pPr>
            <a:r>
              <a:rPr lang="en-US" altLang="zh-CN" sz="2400">
                <a:latin typeface="黑体" panose="02010609060101010101" pitchFamily="49" charset="-122"/>
                <a:ea typeface="黑体" panose="02010609060101010101" pitchFamily="49" charset="-122"/>
              </a:rPr>
              <a:t>TR		</a:t>
            </a:r>
            <a:r>
              <a:rPr lang="zh-CN" altLang="en-US" sz="2400">
                <a:latin typeface="黑体" panose="02010609060101010101" pitchFamily="49" charset="-122"/>
                <a:ea typeface="黑体" panose="02010609060101010101" pitchFamily="49" charset="-122"/>
              </a:rPr>
              <a:t>任务状态寄存器</a:t>
            </a:r>
          </a:p>
          <a:p>
            <a:pPr eaLnBrk="1" hangingPunct="1">
              <a:lnSpc>
                <a:spcPct val="80000"/>
              </a:lnSpc>
              <a:buFontTx/>
              <a:buNone/>
            </a:pPr>
            <a:r>
              <a:rPr lang="zh-CN" altLang="en-US" sz="2400">
                <a:latin typeface="黑体" panose="02010609060101010101" pitchFamily="49" charset="-122"/>
                <a:ea typeface="黑体" panose="02010609060101010101" pitchFamily="49" charset="-122"/>
              </a:rPr>
              <a:t>   存放任务状态段表的</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位段选择符。</a:t>
            </a:r>
          </a:p>
        </p:txBody>
      </p:sp>
      <p:graphicFrame>
        <p:nvGraphicFramePr>
          <p:cNvPr id="19458" name="Object 4"/>
          <p:cNvGraphicFramePr>
            <a:graphicFrameLocks noGrp="1" noChangeAspect="1"/>
          </p:cNvGraphicFramePr>
          <p:nvPr>
            <p:ph sz="half" idx="2"/>
          </p:nvPr>
        </p:nvGraphicFramePr>
        <p:xfrm>
          <a:off x="7160666" y="1916557"/>
          <a:ext cx="3507599" cy="3647331"/>
        </p:xfrm>
        <a:graphic>
          <a:graphicData uri="http://schemas.openxmlformats.org/presentationml/2006/ole">
            <mc:AlternateContent xmlns:mc="http://schemas.openxmlformats.org/markup-compatibility/2006">
              <mc:Choice xmlns:v="urn:schemas-microsoft-com:vml" Requires="v">
                <p:oleObj spid="_x0000_s33804" name="Visio" r:id="rId3" imgW="2562845" imgH="1594894" progId="Visio.Drawing.11">
                  <p:embed/>
                </p:oleObj>
              </mc:Choice>
              <mc:Fallback>
                <p:oleObj name="Visio" r:id="rId3" imgW="2562845" imgH="15948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0666" y="1916557"/>
                        <a:ext cx="3507599" cy="364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51912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3"/>
          <p:cNvGraphicFramePr>
            <a:graphicFrameLocks noGrp="1" noChangeAspect="1"/>
          </p:cNvGraphicFramePr>
          <p:nvPr>
            <p:ph idx="1"/>
          </p:nvPr>
        </p:nvGraphicFramePr>
        <p:xfrm>
          <a:off x="1827018" y="762177"/>
          <a:ext cx="8536376" cy="5335235"/>
        </p:xfrm>
        <a:graphic>
          <a:graphicData uri="http://schemas.openxmlformats.org/presentationml/2006/ole">
            <mc:AlternateContent xmlns:mc="http://schemas.openxmlformats.org/markup-compatibility/2006">
              <mc:Choice xmlns:v="urn:schemas-microsoft-com:vml" Requires="v">
                <p:oleObj spid="_x0000_s34828" name="Visio" r:id="rId3" imgW="3228355" imgH="2051507" progId="Visio.Drawing.11">
                  <p:embed/>
                </p:oleObj>
              </mc:Choice>
              <mc:Fallback>
                <p:oleObj name="Visio" r:id="rId3" imgW="3228355" imgH="205150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018" y="762177"/>
                        <a:ext cx="8536376" cy="5335235"/>
                      </a:xfrm>
                      <a:prstGeom prst="rect">
                        <a:avLst/>
                      </a:prstGeom>
                    </p:spPr>
                  </p:pic>
                </p:oleObj>
              </mc:Fallback>
            </mc:AlternateContent>
          </a:graphicData>
        </a:graphic>
      </p:graphicFrame>
    </p:spTree>
    <p:extLst>
      <p:ext uri="{BB962C8B-B14F-4D97-AF65-F5344CB8AC3E}">
        <p14:creationId xmlns:p14="http://schemas.microsoft.com/office/powerpoint/2010/main" val="19073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08107" y="609742"/>
            <a:ext cx="7774199" cy="762176"/>
          </a:xfrm>
        </p:spPr>
        <p:txBody>
          <a:bodyPr/>
          <a:lstStyle/>
          <a:p>
            <a:pPr algn="l" eaLnBrk="1" hangingPunct="1"/>
            <a:r>
              <a:rPr lang="en-US" altLang="zh-CN" sz="2801" b="1">
                <a:latin typeface="黑体" panose="02010609060101010101" pitchFamily="49" charset="-122"/>
                <a:ea typeface="黑体" panose="02010609060101010101" pitchFamily="49" charset="-122"/>
              </a:rPr>
              <a:t>6.</a:t>
            </a:r>
            <a:r>
              <a:rPr lang="zh-CN" altLang="en-US" sz="2801" b="1">
                <a:latin typeface="黑体" panose="02010609060101010101" pitchFamily="49" charset="-122"/>
                <a:ea typeface="黑体" panose="02010609060101010101" pitchFamily="49" charset="-122"/>
              </a:rPr>
              <a:t>调试寄存器</a:t>
            </a:r>
          </a:p>
        </p:txBody>
      </p:sp>
      <p:sp>
        <p:nvSpPr>
          <p:cNvPr id="21508" name="Rectangle 3"/>
          <p:cNvSpPr>
            <a:spLocks noGrp="1" noChangeArrowheads="1"/>
          </p:cNvSpPr>
          <p:nvPr>
            <p:ph type="body" sz="half" idx="1"/>
          </p:nvPr>
        </p:nvSpPr>
        <p:spPr>
          <a:xfrm>
            <a:off x="1674584" y="1371918"/>
            <a:ext cx="4781069" cy="4344405"/>
          </a:xfrm>
        </p:spPr>
        <p:txBody>
          <a:bodyPr/>
          <a:lstStyle/>
          <a:p>
            <a:pPr eaLnBrk="1" hangingPunct="1">
              <a:lnSpc>
                <a:spcPct val="90000"/>
              </a:lnSpc>
              <a:buFontTx/>
              <a:buNone/>
            </a:pPr>
            <a:r>
              <a:rPr lang="zh-CN" altLang="en-US" sz="2400">
                <a:latin typeface="黑体" panose="02010609060101010101" pitchFamily="49" charset="-122"/>
                <a:ea typeface="黑体" panose="02010609060101010101" pitchFamily="49" charset="-122"/>
              </a:rPr>
              <a:t>调试寄存器：</a:t>
            </a:r>
            <a:r>
              <a:rPr lang="en-US" altLang="zh-CN" sz="2400">
                <a:latin typeface="黑体" panose="02010609060101010101" pitchFamily="49" charset="-122"/>
                <a:ea typeface="黑体" panose="02010609060101010101" pitchFamily="49" charset="-122"/>
              </a:rPr>
              <a:t>DR0~DR7</a:t>
            </a:r>
          </a:p>
          <a:p>
            <a:pPr eaLnBrk="1" hangingPunct="1">
              <a:lnSpc>
                <a:spcPct val="90000"/>
              </a:lnSpc>
            </a:pPr>
            <a:r>
              <a:rPr lang="en-US" altLang="zh-CN" sz="2400">
                <a:latin typeface="黑体" panose="02010609060101010101" pitchFamily="49" charset="-122"/>
                <a:ea typeface="黑体" panose="02010609060101010101" pitchFamily="49" charset="-122"/>
              </a:rPr>
              <a:t>DR0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DR2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DR3</a:t>
            </a:r>
            <a:r>
              <a:rPr lang="zh-CN" altLang="en-US" sz="2400">
                <a:latin typeface="黑体" panose="02010609060101010101" pitchFamily="49" charset="-122"/>
                <a:ea typeface="黑体" panose="02010609060101010101" pitchFamily="49" charset="-122"/>
              </a:rPr>
              <a:t>：用户设置的程序断点地址。</a:t>
            </a:r>
          </a:p>
          <a:p>
            <a:pPr eaLnBrk="1" hangingPunct="1">
              <a:lnSpc>
                <a:spcPct val="90000"/>
              </a:lnSpc>
            </a:pPr>
            <a:r>
              <a:rPr lang="en-US" altLang="zh-CN" sz="2400">
                <a:latin typeface="黑体" panose="02010609060101010101" pitchFamily="49" charset="-122"/>
                <a:ea typeface="黑体" panose="02010609060101010101" pitchFamily="49" charset="-122"/>
              </a:rPr>
              <a:t>DR6</a:t>
            </a:r>
            <a:r>
              <a:rPr lang="zh-CN" altLang="en-US" sz="2400">
                <a:latin typeface="黑体" panose="02010609060101010101" pitchFamily="49" charset="-122"/>
                <a:ea typeface="黑体" panose="02010609060101010101" pitchFamily="49" charset="-122"/>
              </a:rPr>
              <a:t>：用户调试时的断点状态值。</a:t>
            </a:r>
          </a:p>
          <a:p>
            <a:pPr eaLnBrk="1" hangingPunct="1">
              <a:lnSpc>
                <a:spcPct val="90000"/>
              </a:lnSpc>
            </a:pPr>
            <a:r>
              <a:rPr lang="en-US" altLang="zh-CN" sz="2400">
                <a:latin typeface="黑体" panose="02010609060101010101" pitchFamily="49" charset="-122"/>
                <a:ea typeface="黑体" panose="02010609060101010101" pitchFamily="49" charset="-122"/>
              </a:rPr>
              <a:t>DR7</a:t>
            </a:r>
            <a:r>
              <a:rPr lang="zh-CN" altLang="en-US" sz="2400">
                <a:latin typeface="黑体" panose="02010609060101010101" pitchFamily="49" charset="-122"/>
                <a:ea typeface="黑体" panose="02010609060101010101" pitchFamily="49" charset="-122"/>
              </a:rPr>
              <a:t>：用户设置的断点控制。</a:t>
            </a:r>
          </a:p>
          <a:p>
            <a:pPr eaLnBrk="1" hangingPunct="1">
              <a:lnSpc>
                <a:spcPct val="90000"/>
              </a:lnSpc>
            </a:pPr>
            <a:r>
              <a:rPr lang="en-US" altLang="zh-CN" sz="2400">
                <a:latin typeface="黑体" panose="02010609060101010101" pitchFamily="49" charset="-122"/>
                <a:ea typeface="黑体" panose="02010609060101010101" pitchFamily="49" charset="-122"/>
              </a:rPr>
              <a:t>DR4</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DR5</a:t>
            </a:r>
            <a:r>
              <a:rPr lang="zh-CN" altLang="en-US" sz="2400">
                <a:latin typeface="黑体" panose="02010609060101010101" pitchFamily="49" charset="-122"/>
                <a:ea typeface="黑体" panose="02010609060101010101" pitchFamily="49" charset="-122"/>
              </a:rPr>
              <a:t>：保留寄存器。</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测试寄存器：</a:t>
            </a:r>
          </a:p>
          <a:p>
            <a:pPr lvl="1" eaLnBrk="1" hangingPunct="1">
              <a:lnSpc>
                <a:spcPct val="90000"/>
              </a:lnSpc>
              <a:buFontTx/>
              <a:buNone/>
            </a:pPr>
            <a:r>
              <a:rPr lang="zh-CN" altLang="en-US" sz="2400">
                <a:latin typeface="黑体" panose="02010609060101010101" pitchFamily="49" charset="-122"/>
                <a:ea typeface="黑体" panose="02010609060101010101" pitchFamily="49" charset="-122"/>
              </a:rPr>
              <a:t>      测试命令寄存器：</a:t>
            </a:r>
            <a:r>
              <a:rPr lang="en-US" altLang="zh-CN" sz="2400">
                <a:latin typeface="黑体" panose="02010609060101010101" pitchFamily="49" charset="-122"/>
                <a:ea typeface="黑体" panose="02010609060101010101" pitchFamily="49" charset="-122"/>
              </a:rPr>
              <a:t>TR6</a:t>
            </a:r>
          </a:p>
          <a:p>
            <a:pPr lvl="1" eaLnBrk="1" hangingPunct="1">
              <a:lnSpc>
                <a:spcPct val="90000"/>
              </a:lnSpc>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数据寄存器：</a:t>
            </a:r>
            <a:r>
              <a:rPr lang="en-US" altLang="zh-CN" sz="2400">
                <a:latin typeface="黑体" panose="02010609060101010101" pitchFamily="49" charset="-122"/>
                <a:ea typeface="黑体" panose="02010609060101010101" pitchFamily="49" charset="-122"/>
              </a:rPr>
              <a:t>TR7</a:t>
            </a:r>
          </a:p>
        </p:txBody>
      </p:sp>
      <p:graphicFrame>
        <p:nvGraphicFramePr>
          <p:cNvPr id="21506" name="Object 4"/>
          <p:cNvGraphicFramePr>
            <a:graphicFrameLocks noGrp="1" noChangeAspect="1"/>
          </p:cNvGraphicFramePr>
          <p:nvPr>
            <p:ph sz="half" idx="2"/>
          </p:nvPr>
        </p:nvGraphicFramePr>
        <p:xfrm>
          <a:off x="6527107" y="1413202"/>
          <a:ext cx="3890275" cy="4191970"/>
        </p:xfrm>
        <a:graphic>
          <a:graphicData uri="http://schemas.openxmlformats.org/presentationml/2006/ole">
            <mc:AlternateContent xmlns:mc="http://schemas.openxmlformats.org/markup-compatibility/2006">
              <mc:Choice xmlns:v="urn:schemas-microsoft-com:vml" Requires="v">
                <p:oleObj spid="_x0000_s35852" name="Visio" r:id="rId3" imgW="2478439" imgH="1631019" progId="Visio.Drawing.11">
                  <p:embed/>
                </p:oleObj>
              </mc:Choice>
              <mc:Fallback>
                <p:oleObj name="Visio" r:id="rId3" imgW="2478439" imgH="16310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107" y="1413202"/>
                        <a:ext cx="3890275" cy="419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4083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208107" y="762177"/>
            <a:ext cx="7774199" cy="609741"/>
          </a:xfrm>
        </p:spPr>
        <p:txBody>
          <a:bodyPr/>
          <a:lstStyle/>
          <a:p>
            <a:pPr algn="l" eaLnBrk="1" hangingPunct="1"/>
            <a:r>
              <a:rPr lang="en-US" altLang="zh-CN" sz="2801" b="1">
                <a:latin typeface="黑体" panose="02010609060101010101" pitchFamily="49" charset="-122"/>
                <a:ea typeface="黑体" panose="02010609060101010101" pitchFamily="49" charset="-122"/>
              </a:rPr>
              <a:t>7.</a:t>
            </a:r>
            <a:r>
              <a:rPr lang="zh-CN" altLang="en-US" sz="2801" b="1">
                <a:latin typeface="黑体" panose="02010609060101010101" pitchFamily="49" charset="-122"/>
                <a:ea typeface="黑体" panose="02010609060101010101" pitchFamily="49" charset="-122"/>
              </a:rPr>
              <a:t>测试寄存器 </a:t>
            </a:r>
          </a:p>
        </p:txBody>
      </p:sp>
      <p:sp>
        <p:nvSpPr>
          <p:cNvPr id="22532" name="Rectangle 3"/>
          <p:cNvSpPr>
            <a:spLocks noGrp="1" noChangeArrowheads="1"/>
          </p:cNvSpPr>
          <p:nvPr>
            <p:ph type="body" sz="half" idx="1"/>
          </p:nvPr>
        </p:nvSpPr>
        <p:spPr>
          <a:xfrm>
            <a:off x="1827018" y="1371918"/>
            <a:ext cx="4268188" cy="4588937"/>
          </a:xfrm>
        </p:spPr>
        <p:txBody>
          <a:bodyPr/>
          <a:lstStyle/>
          <a:p>
            <a:pPr eaLnBrk="1" hangingPunct="1">
              <a:buFontTx/>
              <a:buNone/>
            </a:pPr>
            <a:r>
              <a:rPr lang="zh-CN" altLang="en-US" sz="2400" dirty="0">
                <a:latin typeface="黑体" panose="02010609060101010101" pitchFamily="49" charset="-122"/>
                <a:ea typeface="黑体" panose="02010609060101010101" pitchFamily="49" charset="-122"/>
              </a:rPr>
              <a:t>测试寄存器： </a:t>
            </a:r>
            <a:r>
              <a:rPr lang="en-US" altLang="zh-CN" sz="2400" dirty="0">
                <a:latin typeface="黑体" panose="02010609060101010101" pitchFamily="49" charset="-122"/>
                <a:ea typeface="黑体" panose="02010609060101010101" pitchFamily="49" charset="-122"/>
              </a:rPr>
              <a:t>8</a:t>
            </a:r>
            <a:r>
              <a:rPr lang="zh-CN" altLang="en-US" sz="2400" dirty="0">
                <a:latin typeface="黑体" panose="02010609060101010101" pitchFamily="49" charset="-122"/>
                <a:ea typeface="黑体" panose="02010609060101010101" pitchFamily="49" charset="-122"/>
              </a:rPr>
              <a:t>个</a:t>
            </a:r>
            <a:r>
              <a:rPr lang="en-US" altLang="zh-CN" sz="2400" dirty="0">
                <a:latin typeface="黑体" panose="02010609060101010101" pitchFamily="49" charset="-122"/>
                <a:ea typeface="黑体" panose="02010609060101010101" pitchFamily="49" charset="-122"/>
              </a:rPr>
              <a:t>32</a:t>
            </a:r>
            <a:r>
              <a:rPr lang="zh-CN" altLang="en-US" sz="2400" dirty="0">
                <a:latin typeface="黑体" panose="02010609060101010101" pitchFamily="49" charset="-122"/>
                <a:ea typeface="黑体" panose="02010609060101010101" pitchFamily="49" charset="-122"/>
              </a:rPr>
              <a:t>位寄存器</a:t>
            </a:r>
          </a:p>
          <a:p>
            <a:pPr lvl="1" eaLnBrk="1" hangingPunct="1"/>
            <a:r>
              <a:rPr lang="en-US" altLang="zh-CN" sz="2400" dirty="0">
                <a:latin typeface="黑体" panose="02010609060101010101" pitchFamily="49" charset="-122"/>
                <a:ea typeface="黑体" panose="02010609060101010101" pitchFamily="49" charset="-122"/>
              </a:rPr>
              <a:t>TR0~ TR5</a:t>
            </a:r>
            <a:r>
              <a:rPr lang="zh-CN" altLang="en-US" sz="2400" dirty="0">
                <a:latin typeface="黑体" panose="02010609060101010101" pitchFamily="49" charset="-122"/>
                <a:ea typeface="黑体" panose="02010609060101010101" pitchFamily="49" charset="-122"/>
              </a:rPr>
              <a:t>：为保留寄存器。</a:t>
            </a:r>
          </a:p>
          <a:p>
            <a:pPr lvl="1" eaLnBrk="1" hangingPunct="1"/>
            <a:r>
              <a:rPr lang="en-US" altLang="zh-CN" sz="2400" dirty="0">
                <a:latin typeface="黑体" panose="02010609060101010101" pitchFamily="49" charset="-122"/>
                <a:ea typeface="黑体" panose="02010609060101010101" pitchFamily="49" charset="-122"/>
              </a:rPr>
              <a:t>TR6</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TR7</a:t>
            </a:r>
            <a:r>
              <a:rPr lang="zh-CN" altLang="en-US" sz="2400" dirty="0">
                <a:latin typeface="黑体" panose="02010609060101010101" pitchFamily="49" charset="-122"/>
                <a:ea typeface="黑体" panose="02010609060101010101" pitchFamily="49" charset="-122"/>
              </a:rPr>
              <a:t>：测试寄存器，用来测试转换后备缓冲区</a:t>
            </a:r>
            <a:r>
              <a:rPr lang="en-US" altLang="zh-CN" sz="2400" dirty="0">
                <a:latin typeface="黑体" panose="02010609060101010101" pitchFamily="49" charset="-122"/>
                <a:ea typeface="黑体" panose="02010609060101010101" pitchFamily="49" charset="-122"/>
              </a:rPr>
              <a:t>TLB</a:t>
            </a:r>
            <a:r>
              <a:rPr lang="zh-CN" altLang="en-US" sz="2400" dirty="0">
                <a:latin typeface="黑体" panose="02010609060101010101" pitchFamily="49" charset="-122"/>
                <a:ea typeface="黑体" panose="02010609060101010101" pitchFamily="49" charset="-122"/>
              </a:rPr>
              <a:t>。其中， </a:t>
            </a:r>
          </a:p>
          <a:p>
            <a:pPr lvl="2" eaLnBrk="1" hangingPunct="1"/>
            <a:r>
              <a:rPr lang="en-US" altLang="zh-CN" sz="2400" dirty="0" smtClean="0">
                <a:solidFill>
                  <a:schemeClr val="tx1"/>
                </a:solidFill>
                <a:latin typeface="黑体" panose="02010609060101010101" pitchFamily="49" charset="-122"/>
                <a:ea typeface="黑体" panose="02010609060101010101" pitchFamily="49" charset="-122"/>
              </a:rPr>
              <a:t>TR6</a:t>
            </a:r>
            <a:r>
              <a:rPr lang="zh-CN" altLang="en-US" sz="2400" dirty="0" smtClean="0">
                <a:solidFill>
                  <a:schemeClr val="tx1"/>
                </a:solidFill>
                <a:latin typeface="黑体" panose="02010609060101010101" pitchFamily="49" charset="-122"/>
                <a:ea typeface="黑体" panose="02010609060101010101" pitchFamily="49" charset="-122"/>
              </a:rPr>
              <a:t>：测试命令寄存器，用于对</a:t>
            </a:r>
            <a:r>
              <a:rPr lang="en-US" altLang="zh-CN" sz="2400" dirty="0" smtClean="0">
                <a:solidFill>
                  <a:schemeClr val="tx1"/>
                </a:solidFill>
                <a:latin typeface="黑体" panose="02010609060101010101" pitchFamily="49" charset="-122"/>
                <a:ea typeface="黑体" panose="02010609060101010101" pitchFamily="49" charset="-122"/>
              </a:rPr>
              <a:t>TLB</a:t>
            </a:r>
            <a:r>
              <a:rPr lang="zh-CN" altLang="en-US" sz="2400" dirty="0" smtClean="0">
                <a:solidFill>
                  <a:schemeClr val="tx1"/>
                </a:solidFill>
                <a:latin typeface="黑体" panose="02010609060101010101" pitchFamily="49" charset="-122"/>
                <a:ea typeface="黑体" panose="02010609060101010101" pitchFamily="49" charset="-122"/>
              </a:rPr>
              <a:t>进行测试。</a:t>
            </a:r>
          </a:p>
          <a:p>
            <a:pPr lvl="2" eaLnBrk="1" hangingPunct="1"/>
            <a:r>
              <a:rPr lang="en-US" altLang="zh-CN" sz="2400" dirty="0" smtClean="0">
                <a:solidFill>
                  <a:schemeClr val="tx1"/>
                </a:solidFill>
                <a:latin typeface="黑体" panose="02010609060101010101" pitchFamily="49" charset="-122"/>
                <a:ea typeface="黑体" panose="02010609060101010101" pitchFamily="49" charset="-122"/>
              </a:rPr>
              <a:t>TR7</a:t>
            </a:r>
            <a:r>
              <a:rPr lang="zh-CN" altLang="en-US" sz="2400" dirty="0" smtClean="0">
                <a:solidFill>
                  <a:schemeClr val="tx1"/>
                </a:solidFill>
                <a:latin typeface="黑体" panose="02010609060101010101" pitchFamily="49" charset="-122"/>
                <a:ea typeface="黑体" panose="02010609060101010101" pitchFamily="49" charset="-122"/>
              </a:rPr>
              <a:t>：用于保存测试</a:t>
            </a:r>
            <a:r>
              <a:rPr lang="en-US" altLang="zh-CN" sz="2400" dirty="0" smtClean="0">
                <a:solidFill>
                  <a:schemeClr val="tx1"/>
                </a:solidFill>
                <a:latin typeface="黑体" panose="02010609060101010101" pitchFamily="49" charset="-122"/>
                <a:ea typeface="黑体" panose="02010609060101010101" pitchFamily="49" charset="-122"/>
              </a:rPr>
              <a:t>TLB</a:t>
            </a:r>
            <a:r>
              <a:rPr lang="zh-CN" altLang="en-US" sz="2400" dirty="0" smtClean="0">
                <a:solidFill>
                  <a:schemeClr val="tx1"/>
                </a:solidFill>
                <a:latin typeface="黑体" panose="02010609060101010101" pitchFamily="49" charset="-122"/>
                <a:ea typeface="黑体" panose="02010609060101010101" pitchFamily="49" charset="-122"/>
              </a:rPr>
              <a:t>后的结果。 </a:t>
            </a:r>
          </a:p>
        </p:txBody>
      </p:sp>
      <p:graphicFrame>
        <p:nvGraphicFramePr>
          <p:cNvPr id="22530" name="Object 4"/>
          <p:cNvGraphicFramePr>
            <a:graphicFrameLocks noGrp="1" noChangeAspect="1"/>
          </p:cNvGraphicFramePr>
          <p:nvPr>
            <p:ph sz="quarter" idx="3"/>
          </p:nvPr>
        </p:nvGraphicFramePr>
        <p:xfrm>
          <a:off x="6455653" y="1845103"/>
          <a:ext cx="3983959" cy="3566350"/>
        </p:xfrm>
        <a:graphic>
          <a:graphicData uri="http://schemas.openxmlformats.org/presentationml/2006/ole">
            <mc:AlternateContent xmlns:mc="http://schemas.openxmlformats.org/markup-compatibility/2006">
              <mc:Choice xmlns:v="urn:schemas-microsoft-com:vml" Requires="v">
                <p:oleObj spid="_x0000_s36876" name="Visio" r:id="rId3" imgW="2429743" imgH="1594894" progId="Visio.Drawing.11">
                  <p:embed/>
                </p:oleObj>
              </mc:Choice>
              <mc:Fallback>
                <p:oleObj name="Visio" r:id="rId3" imgW="2429743" imgH="15948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653" y="1845103"/>
                        <a:ext cx="3983959" cy="356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3840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1889" y="990829"/>
            <a:ext cx="7774199" cy="457306"/>
          </a:xfrm>
        </p:spPr>
        <p:txBody>
          <a:bodyPr/>
          <a:lstStyle/>
          <a:p>
            <a:pPr algn="l" eaLnBrk="1" hangingPunct="1"/>
            <a:r>
              <a:rPr lang="en-US" altLang="zh-CN" sz="3201" b="1">
                <a:latin typeface="黑体" panose="02010609060101010101" pitchFamily="49" charset="-122"/>
                <a:ea typeface="黑体" panose="02010609060101010101" pitchFamily="49" charset="-122"/>
              </a:rPr>
              <a:t>2</a:t>
            </a:r>
            <a:r>
              <a:rPr lang="zh-CN" altLang="en-US" sz="3201" b="1">
                <a:latin typeface="黑体" panose="02010609060101010101" pitchFamily="49" charset="-122"/>
                <a:ea typeface="黑体" panose="02010609060101010101" pitchFamily="49" charset="-122"/>
              </a:rPr>
              <a:t>、</a:t>
            </a:r>
            <a:r>
              <a:rPr lang="en-US" altLang="zh-CN" sz="3201" b="1">
                <a:latin typeface="黑体" panose="02010609060101010101" pitchFamily="49" charset="-122"/>
                <a:ea typeface="黑体" panose="02010609060101010101" pitchFamily="49" charset="-122"/>
              </a:rPr>
              <a:t> 80486</a:t>
            </a:r>
            <a:r>
              <a:rPr lang="zh-CN" altLang="en-US" sz="3201" b="1">
                <a:latin typeface="黑体" panose="02010609060101010101" pitchFamily="49" charset="-122"/>
                <a:ea typeface="黑体" panose="02010609060101010101" pitchFamily="49" charset="-122"/>
              </a:rPr>
              <a:t>的内部寄存器组</a:t>
            </a:r>
          </a:p>
        </p:txBody>
      </p:sp>
      <p:sp>
        <p:nvSpPr>
          <p:cNvPr id="53251" name="Rectangle 3"/>
          <p:cNvSpPr>
            <a:spLocks noGrp="1" noChangeArrowheads="1"/>
          </p:cNvSpPr>
          <p:nvPr>
            <p:ph type="body" idx="1"/>
          </p:nvPr>
        </p:nvSpPr>
        <p:spPr>
          <a:xfrm>
            <a:off x="2062023" y="1676788"/>
            <a:ext cx="7850417" cy="4490489"/>
          </a:xfrm>
        </p:spPr>
        <p:txBody>
          <a:bodyPr/>
          <a:lstStyle/>
          <a:p>
            <a:pPr eaLnBrk="1" hangingPunct="1">
              <a:lnSpc>
                <a:spcPct val="110000"/>
              </a:lnSpc>
            </a:pP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寄存器在</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的基础上增加了以下功能：</a:t>
            </a:r>
          </a:p>
          <a:p>
            <a:pPr eaLnBrk="1" hangingPunct="1">
              <a:lnSpc>
                <a:spcPct val="11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）控制寄存器</a:t>
            </a:r>
            <a:r>
              <a:rPr lang="en-US" altLang="zh-CN" sz="2400">
                <a:latin typeface="黑体" panose="02010609060101010101" pitchFamily="49" charset="-122"/>
                <a:ea typeface="黑体" panose="02010609060101010101" pitchFamily="49" charset="-122"/>
              </a:rPr>
              <a:t>CR3</a:t>
            </a:r>
            <a:r>
              <a:rPr lang="zh-CN" altLang="en-US" sz="2400">
                <a:latin typeface="黑体" panose="02010609060101010101" pitchFamily="49" charset="-122"/>
                <a:ea typeface="黑体" panose="02010609060101010101" pitchFamily="49" charset="-122"/>
              </a:rPr>
              <a:t>中新定义了两位，即</a:t>
            </a:r>
            <a:r>
              <a:rPr lang="en-US" altLang="zh-CN" sz="2400">
                <a:latin typeface="黑体" panose="02010609060101010101" pitchFamily="49" charset="-122"/>
                <a:ea typeface="黑体" panose="02010609060101010101" pitchFamily="49" charset="-122"/>
              </a:rPr>
              <a:t>PCD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D4</a:t>
            </a:r>
            <a:r>
              <a:rPr lang="zh-CN" altLang="en-US" sz="2400">
                <a:latin typeface="黑体" panose="02010609060101010101" pitchFamily="49" charset="-122"/>
                <a:ea typeface="黑体" panose="02010609060101010101" pitchFamily="49" charset="-122"/>
              </a:rPr>
              <a:t>位）和</a:t>
            </a:r>
            <a:r>
              <a:rPr lang="en-US" altLang="zh-CN" sz="2400">
                <a:latin typeface="黑体" panose="02010609060101010101" pitchFamily="49" charset="-122"/>
                <a:ea typeface="黑体" panose="02010609060101010101" pitchFamily="49" charset="-122"/>
              </a:rPr>
              <a:t>PWT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D3</a:t>
            </a:r>
            <a:r>
              <a:rPr lang="zh-CN" altLang="en-US" sz="2400">
                <a:latin typeface="黑体" panose="02010609060101010101" pitchFamily="49" charset="-122"/>
                <a:ea typeface="黑体" panose="02010609060101010101" pitchFamily="49" charset="-122"/>
              </a:rPr>
              <a:t>位）。</a:t>
            </a:r>
          </a:p>
          <a:p>
            <a:pPr lvl="1" eaLnBrk="1" hangingPunct="1">
              <a:lnSpc>
                <a:spcPct val="110000"/>
              </a:lnSpc>
            </a:pPr>
            <a:r>
              <a:rPr lang="en-US" altLang="zh-CN" sz="2400">
                <a:latin typeface="黑体" panose="02010609060101010101" pitchFamily="49" charset="-122"/>
                <a:ea typeface="黑体" panose="02010609060101010101" pitchFamily="49" charset="-122"/>
              </a:rPr>
              <a:t>PCD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page cache enable </a:t>
            </a:r>
            <a:r>
              <a:rPr lang="zh-CN" altLang="en-US" sz="2400">
                <a:latin typeface="黑体" panose="02010609060101010101" pitchFamily="49" charset="-122"/>
                <a:ea typeface="黑体" panose="02010609060101010101" pitchFamily="49" charset="-122"/>
              </a:rPr>
              <a:t>）页面高速缓存使能位</a:t>
            </a:r>
          </a:p>
          <a:p>
            <a:pPr lvl="1" eaLnBrk="1" hangingPunct="1">
              <a:lnSpc>
                <a:spcPct val="110000"/>
              </a:lnSpc>
            </a:pPr>
            <a:r>
              <a:rPr lang="en-US" altLang="zh-CN" sz="2400">
                <a:latin typeface="黑体" panose="02010609060101010101" pitchFamily="49" charset="-122"/>
                <a:ea typeface="黑体" panose="02010609060101010101" pitchFamily="49" charset="-122"/>
              </a:rPr>
              <a:t>PWT</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page write-through </a:t>
            </a:r>
            <a:r>
              <a:rPr lang="zh-CN" altLang="en-US" sz="2400">
                <a:latin typeface="黑体" panose="02010609060101010101" pitchFamily="49" charset="-122"/>
                <a:ea typeface="黑体" panose="02010609060101010101" pitchFamily="49" charset="-122"/>
              </a:rPr>
              <a:t>）页面透写</a:t>
            </a:r>
          </a:p>
          <a:p>
            <a:pPr eaLnBrk="1" hangingPunct="1">
              <a:lnSpc>
                <a:spcPct val="11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）在控制寄存器</a:t>
            </a: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中增加了新的页面保护特性。</a:t>
            </a:r>
          </a:p>
          <a:p>
            <a:pPr eaLnBrk="1" hangingPunct="1">
              <a:lnSpc>
                <a:spcPct val="11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）标志寄存器中，增加了新的对界检查特性。</a:t>
            </a:r>
          </a:p>
          <a:p>
            <a:pPr eaLnBrk="1" hangingPunct="1">
              <a:lnSpc>
                <a:spcPct val="11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）增加了三个用于测试片上超高速缓存的新的可测试寄存器</a:t>
            </a:r>
            <a:r>
              <a:rPr lang="en-US" altLang="zh-CN" sz="2400">
                <a:latin typeface="黑体" panose="02010609060101010101" pitchFamily="49" charset="-122"/>
                <a:ea typeface="黑体" panose="02010609060101010101" pitchFamily="49" charset="-122"/>
              </a:rPr>
              <a:t>TR3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TR4</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TR5</a:t>
            </a:r>
            <a:r>
              <a:rPr lang="zh-CN" altLang="en-US" sz="2400">
                <a:latin typeface="黑体" panose="02010609060101010101" pitchFamily="49" charset="-122"/>
                <a:ea typeface="黑体" panose="02010609060101010101" pitchFamily="49" charset="-122"/>
              </a:rPr>
              <a:t>，增强了</a:t>
            </a:r>
            <a:r>
              <a:rPr lang="en-US" altLang="zh-CN" sz="2400">
                <a:latin typeface="黑体" panose="02010609060101010101" pitchFamily="49" charset="-122"/>
                <a:ea typeface="黑体" panose="02010609060101010101" pitchFamily="49" charset="-122"/>
              </a:rPr>
              <a:t>TLB</a:t>
            </a:r>
            <a:r>
              <a:rPr lang="zh-CN" altLang="en-US" sz="2400">
                <a:latin typeface="黑体" panose="02010609060101010101" pitchFamily="49" charset="-122"/>
                <a:ea typeface="黑体" panose="02010609060101010101" pitchFamily="49" charset="-122"/>
              </a:rPr>
              <a:t>的可测试性。</a:t>
            </a:r>
            <a:r>
              <a:rPr lang="zh-CN" altLang="en-US" sz="2801">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4151890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3"/>
          <p:cNvGraphicFramePr>
            <a:graphicFrameLocks noGrp="1" noChangeAspect="1"/>
          </p:cNvGraphicFramePr>
          <p:nvPr>
            <p:ph idx="1"/>
          </p:nvPr>
        </p:nvGraphicFramePr>
        <p:xfrm>
          <a:off x="2062023" y="1268707"/>
          <a:ext cx="6599177" cy="5328883"/>
        </p:xfrm>
        <a:graphic>
          <a:graphicData uri="http://schemas.openxmlformats.org/presentationml/2006/ole">
            <mc:AlternateContent xmlns:mc="http://schemas.openxmlformats.org/markup-compatibility/2006">
              <mc:Choice xmlns:v="urn:schemas-microsoft-com:vml" Requires="v">
                <p:oleObj spid="_x0000_s37900" name="Visio" r:id="rId3" imgW="3383100" imgH="3405813" progId="Visio.Drawing.11">
                  <p:embed/>
                </p:oleObj>
              </mc:Choice>
              <mc:Fallback>
                <p:oleObj name="Visio" r:id="rId3" imgW="3383100" imgH="34058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023" y="1268707"/>
                        <a:ext cx="6599177" cy="532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32</a:t>
            </a:r>
            <a:r>
              <a:rPr lang="zh-CN" altLang="en-US" sz="2700" b="1" dirty="0" smtClean="0">
                <a:solidFill>
                  <a:schemeClr val="tx1">
                    <a:lumMod val="65000"/>
                    <a:lumOff val="35000"/>
                  </a:schemeClr>
                </a:solidFill>
                <a:latin typeface="微软雅黑"/>
                <a:ea typeface="微软雅黑"/>
              </a:rPr>
              <a:t>位微处理器</a:t>
            </a:r>
            <a:r>
              <a:rPr lang="zh-CN" altLang="en-US" sz="2700" b="1" dirty="0" smtClean="0">
                <a:solidFill>
                  <a:schemeClr val="tx1">
                    <a:lumMod val="65000"/>
                    <a:lumOff val="35000"/>
                  </a:schemeClr>
                </a:solidFill>
                <a:latin typeface="微软雅黑"/>
                <a:ea typeface="微软雅黑"/>
              </a:rPr>
              <a:t>引脚信和及功能</a:t>
            </a:r>
            <a:endParaRPr lang="zh-CN" altLang="en-US" sz="2700" b="1" dirty="0">
              <a:solidFill>
                <a:schemeClr val="tx1">
                  <a:lumMod val="65000"/>
                  <a:lumOff val="35000"/>
                </a:schemeClr>
              </a:solidFill>
              <a:latin typeface="微软雅黑"/>
              <a:ea typeface="微软雅黑"/>
            </a:endParaRPr>
          </a:p>
        </p:txBody>
      </p:sp>
      <p:grpSp>
        <p:nvGrpSpPr>
          <p:cNvPr id="8" name="组合 7"/>
          <p:cNvGrpSpPr/>
          <p:nvPr/>
        </p:nvGrpSpPr>
        <p:grpSpPr>
          <a:xfrm>
            <a:off x="1524011" y="333450"/>
            <a:ext cx="762000" cy="618973"/>
            <a:chOff x="371883" y="333450"/>
            <a:chExt cx="762000" cy="618973"/>
          </a:xfrm>
        </p:grpSpPr>
        <p:pic>
          <p:nvPicPr>
            <p:cNvPr id="9"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0"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09433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3"/>
          <p:cNvSpPr>
            <a:spLocks noGrp="1" noChangeArrowheads="1"/>
          </p:cNvSpPr>
          <p:nvPr>
            <p:ph type="body" idx="1"/>
          </p:nvPr>
        </p:nvSpPr>
        <p:spPr>
          <a:xfrm>
            <a:off x="1979454" y="838394"/>
            <a:ext cx="8231505" cy="5259017"/>
          </a:xfrm>
        </p:spPr>
        <p:txBody>
          <a:bodyPr/>
          <a:lstStyle/>
          <a:p>
            <a:pPr marL="609722" indent="-609722">
              <a:lnSpc>
                <a:spcPct val="115000"/>
              </a:lnSpc>
              <a:buNone/>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、时钟信号 </a:t>
            </a:r>
            <a:r>
              <a:rPr lang="en-US" altLang="zh-CN" sz="2400">
                <a:latin typeface="黑体" panose="02010609060101010101" pitchFamily="49" charset="-122"/>
                <a:ea typeface="黑体" panose="02010609060101010101" pitchFamily="49" charset="-122"/>
              </a:rPr>
              <a:t>CLK </a:t>
            </a:r>
          </a:p>
          <a:p>
            <a:pPr marL="609722" indent="-609722">
              <a:lnSpc>
                <a:spcPct val="115000"/>
              </a:lnSpc>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、地址总线（</a:t>
            </a:r>
            <a:r>
              <a:rPr lang="en-US" altLang="zh-CN" sz="2400">
                <a:latin typeface="黑体" panose="02010609060101010101" pitchFamily="49" charset="-122"/>
                <a:ea typeface="黑体" panose="02010609060101010101" pitchFamily="49" charset="-122"/>
              </a:rPr>
              <a:t>A2~A31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BE0#~BE3#</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、数据总线（</a:t>
            </a:r>
            <a:r>
              <a:rPr lang="en-US" altLang="zh-CN" sz="2400">
                <a:latin typeface="黑体" panose="02010609060101010101" pitchFamily="49" charset="-122"/>
                <a:ea typeface="黑体" panose="02010609060101010101" pitchFamily="49" charset="-122"/>
              </a:rPr>
              <a:t>D0~D31</a:t>
            </a:r>
            <a:r>
              <a:rPr lang="zh-CN" altLang="en-US" sz="2400">
                <a:latin typeface="黑体" panose="02010609060101010101" pitchFamily="49" charset="-122"/>
                <a:ea typeface="黑体" panose="02010609060101010101" pitchFamily="49" charset="-122"/>
              </a:rPr>
              <a:t>）  </a:t>
            </a:r>
          </a:p>
          <a:p>
            <a:pPr marL="609722" indent="-609722">
              <a:lnSpc>
                <a:spcPct val="115000"/>
              </a:lnSpc>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、奇偶校验（</a:t>
            </a:r>
            <a:r>
              <a:rPr lang="en-US" altLang="zh-CN" sz="2400">
                <a:latin typeface="黑体" panose="02010609060101010101" pitchFamily="49" charset="-122"/>
                <a:ea typeface="黑体" panose="02010609060101010101" pitchFamily="49" charset="-122"/>
              </a:rPr>
              <a:t>DP0~DP3</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PCHK#</a:t>
            </a:r>
          </a:p>
          <a:p>
            <a:pPr marL="609722" indent="-609722">
              <a:lnSpc>
                <a:spcPct val="115000"/>
              </a:lnSpc>
              <a:buNone/>
            </a:pP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、总线周期的定义信号</a:t>
            </a:r>
          </a:p>
          <a:p>
            <a:pPr marL="609722" indent="-609722">
              <a:lnSpc>
                <a:spcPct val="115000"/>
              </a:lnSpc>
              <a:buNone/>
            </a:pP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、总线控制信号：</a:t>
            </a:r>
            <a:r>
              <a:rPr lang="en-US" altLang="zh-CN" sz="2400">
                <a:latin typeface="黑体" panose="02010609060101010101" pitchFamily="49" charset="-122"/>
                <a:ea typeface="黑体" panose="02010609060101010101" pitchFamily="49" charset="-122"/>
              </a:rPr>
              <a:t>ADS#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RDY</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、成组控制信号：</a:t>
            </a:r>
            <a:r>
              <a:rPr lang="en-US" altLang="zh-CN" sz="2400">
                <a:latin typeface="黑体" panose="02010609060101010101" pitchFamily="49" charset="-122"/>
                <a:ea typeface="黑体" panose="02010609060101010101" pitchFamily="49" charset="-122"/>
              </a:rPr>
              <a:t>BRDY</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BLAST</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、高速缓存控制信号：</a:t>
            </a:r>
            <a:r>
              <a:rPr lang="en-US" altLang="zh-CN" sz="2400">
                <a:latin typeface="黑体" panose="02010609060101010101" pitchFamily="49" charset="-122"/>
                <a:ea typeface="黑体" panose="02010609060101010101" pitchFamily="49" charset="-122"/>
              </a:rPr>
              <a:t>KEN</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FLASH</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9</a:t>
            </a:r>
            <a:r>
              <a:rPr lang="zh-CN" altLang="en-US" sz="2400">
                <a:latin typeface="黑体" panose="02010609060101010101" pitchFamily="49" charset="-122"/>
                <a:ea typeface="黑体" panose="02010609060101010101" pitchFamily="49" charset="-122"/>
              </a:rPr>
              <a:t>、高速缓存的无效性控制 ：</a:t>
            </a:r>
            <a:r>
              <a:rPr lang="en-US" altLang="zh-CN" sz="2400">
                <a:latin typeface="黑体" panose="02010609060101010101" pitchFamily="49" charset="-122"/>
                <a:ea typeface="黑体" panose="02010609060101010101" pitchFamily="49" charset="-122"/>
              </a:rPr>
              <a:t>AHOLD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EADS</a:t>
            </a:r>
          </a:p>
          <a:p>
            <a:pPr marL="609722" indent="-609722">
              <a:lnSpc>
                <a:spcPct val="115000"/>
              </a:lnSpc>
              <a:buNone/>
            </a:pPr>
            <a:r>
              <a:rPr lang="en-US" altLang="zh-CN" sz="2400">
                <a:latin typeface="黑体" panose="02010609060101010101" pitchFamily="49" charset="-122"/>
                <a:ea typeface="黑体" panose="02010609060101010101" pitchFamily="49" charset="-122"/>
              </a:rPr>
              <a:t>10</a:t>
            </a:r>
            <a:r>
              <a:rPr lang="zh-CN" altLang="en-US" sz="2400">
                <a:latin typeface="黑体" panose="02010609060101010101" pitchFamily="49" charset="-122"/>
                <a:ea typeface="黑体" panose="02010609060101010101" pitchFamily="49" charset="-122"/>
              </a:rPr>
              <a:t>、</a:t>
            </a:r>
            <a:r>
              <a:rPr lang="zh-CN" altLang="zh-CN" sz="2400">
                <a:latin typeface="黑体" panose="02010609060101010101" pitchFamily="49" charset="-122"/>
                <a:ea typeface="黑体" panose="02010609060101010101" pitchFamily="49" charset="-122"/>
              </a:rPr>
              <a:t>页面高速缓存控制</a:t>
            </a:r>
            <a:r>
              <a:rPr lang="en-US" altLang="zh-CN" sz="2400">
                <a:latin typeface="黑体" panose="02010609060101010101" pitchFamily="49" charset="-122"/>
                <a:ea typeface="黑体" panose="02010609060101010101" pitchFamily="49" charset="-122"/>
              </a:rPr>
              <a:t>PWT</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PCD</a:t>
            </a:r>
          </a:p>
        </p:txBody>
      </p:sp>
      <p:graphicFrame>
        <p:nvGraphicFramePr>
          <p:cNvPr id="24578" name="Object 4"/>
          <p:cNvGraphicFramePr>
            <a:graphicFrameLocks noChangeAspect="1"/>
          </p:cNvGraphicFramePr>
          <p:nvPr/>
        </p:nvGraphicFramePr>
        <p:xfrm>
          <a:off x="5942771" y="2896271"/>
          <a:ext cx="943193" cy="471597"/>
        </p:xfrm>
        <a:graphic>
          <a:graphicData uri="http://schemas.openxmlformats.org/presentationml/2006/ole">
            <mc:AlternateContent xmlns:mc="http://schemas.openxmlformats.org/markup-compatibility/2006">
              <mc:Choice xmlns:v="urn:schemas-microsoft-com:vml" Requires="v">
                <p:oleObj spid="_x0000_s38971" name="公式" r:id="rId3" imgW="342751" imgH="190417" progId="Equation.3">
                  <p:embed/>
                </p:oleObj>
              </mc:Choice>
              <mc:Fallback>
                <p:oleObj name="公式" r:id="rId3" imgW="342751"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771" y="2896271"/>
                        <a:ext cx="943193" cy="471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5"/>
          <p:cNvGraphicFramePr>
            <a:graphicFrameLocks noChangeAspect="1"/>
          </p:cNvGraphicFramePr>
          <p:nvPr/>
        </p:nvGraphicFramePr>
        <p:xfrm>
          <a:off x="6857383" y="2896271"/>
          <a:ext cx="760589" cy="471597"/>
        </p:xfrm>
        <a:graphic>
          <a:graphicData uri="http://schemas.openxmlformats.org/presentationml/2006/ole">
            <mc:AlternateContent xmlns:mc="http://schemas.openxmlformats.org/markup-compatibility/2006">
              <mc:Choice xmlns:v="urn:schemas-microsoft-com:vml" Requires="v">
                <p:oleObj spid="_x0000_s38972" name="公式" r:id="rId5" imgW="279400" imgH="190500" progId="Equation.3">
                  <p:embed/>
                </p:oleObj>
              </mc:Choice>
              <mc:Fallback>
                <p:oleObj name="公式" r:id="rId5" imgW="2794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383" y="2896271"/>
                        <a:ext cx="760589" cy="471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6"/>
          <p:cNvGraphicFramePr>
            <a:graphicFrameLocks noChangeAspect="1"/>
          </p:cNvGraphicFramePr>
          <p:nvPr/>
        </p:nvGraphicFramePr>
        <p:xfrm>
          <a:off x="7543341" y="2896271"/>
          <a:ext cx="863800" cy="471597"/>
        </p:xfrm>
        <a:graphic>
          <a:graphicData uri="http://schemas.openxmlformats.org/presentationml/2006/ole">
            <mc:AlternateContent xmlns:mc="http://schemas.openxmlformats.org/markup-compatibility/2006">
              <mc:Choice xmlns:v="urn:schemas-microsoft-com:vml" Requires="v">
                <p:oleObj spid="_x0000_s38973" name="公式" r:id="rId7" imgW="304668" imgH="190417" progId="Equation.3">
                  <p:embed/>
                </p:oleObj>
              </mc:Choice>
              <mc:Fallback>
                <p:oleObj name="公式" r:id="rId7" imgW="304668"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341" y="2896271"/>
                        <a:ext cx="863800" cy="471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7"/>
          <p:cNvSpPr>
            <a:spLocks noChangeArrowheads="1"/>
          </p:cNvSpPr>
          <p:nvPr/>
        </p:nvSpPr>
        <p:spPr bwMode="auto">
          <a:xfrm>
            <a:off x="1522148" y="257487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6" name="Rectangle 8"/>
          <p:cNvSpPr>
            <a:spLocks noChangeArrowheads="1"/>
          </p:cNvSpPr>
          <p:nvPr/>
        </p:nvSpPr>
        <p:spPr bwMode="auto">
          <a:xfrm>
            <a:off x="1522148" y="311316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581" name="Object 9"/>
          <p:cNvGraphicFramePr>
            <a:graphicFrameLocks noChangeAspect="1"/>
          </p:cNvGraphicFramePr>
          <p:nvPr/>
        </p:nvGraphicFramePr>
        <p:xfrm>
          <a:off x="8381735" y="2972489"/>
          <a:ext cx="863800" cy="398555"/>
        </p:xfrm>
        <a:graphic>
          <a:graphicData uri="http://schemas.openxmlformats.org/presentationml/2006/ole">
            <mc:AlternateContent xmlns:mc="http://schemas.openxmlformats.org/markup-compatibility/2006">
              <mc:Choice xmlns:v="urn:schemas-microsoft-com:vml" Requires="v">
                <p:oleObj spid="_x0000_s38974" name="公式" r:id="rId9" imgW="368300" imgH="190500" progId="Equation.3">
                  <p:embed/>
                </p:oleObj>
              </mc:Choice>
              <mc:Fallback>
                <p:oleObj name="公式" r:id="rId9" imgW="368300"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1735" y="2972489"/>
                        <a:ext cx="863800" cy="398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Rectangle 10"/>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88" name="Rectangle 12"/>
          <p:cNvSpPr>
            <a:spLocks noChangeArrowheads="1"/>
          </p:cNvSpPr>
          <p:nvPr/>
        </p:nvSpPr>
        <p:spPr bwMode="auto">
          <a:xfrm>
            <a:off x="1522148" y="289403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583" name="Object 13"/>
          <p:cNvGraphicFramePr>
            <a:graphicFrameLocks noChangeAspect="1"/>
          </p:cNvGraphicFramePr>
          <p:nvPr/>
        </p:nvGraphicFramePr>
        <p:xfrm>
          <a:off x="9220129" y="2972489"/>
          <a:ext cx="1079750" cy="422373"/>
        </p:xfrm>
        <a:graphic>
          <a:graphicData uri="http://schemas.openxmlformats.org/presentationml/2006/ole">
            <mc:AlternateContent xmlns:mc="http://schemas.openxmlformats.org/markup-compatibility/2006">
              <mc:Choice xmlns:v="urn:schemas-microsoft-com:vml" Requires="v">
                <p:oleObj spid="_x0000_s38975" name="公式" r:id="rId11" imgW="431613" imgH="190417" progId="Equation.3">
                  <p:embed/>
                </p:oleObj>
              </mc:Choice>
              <mc:Fallback>
                <p:oleObj name="公式" r:id="rId11" imgW="431613"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20129" y="2972489"/>
                        <a:ext cx="1079750" cy="422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443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990569" y="1413203"/>
            <a:ext cx="8155287" cy="3236074"/>
          </a:xfrm>
        </p:spPr>
        <p:txBody>
          <a:bodyPr/>
          <a:lstStyle/>
          <a:p>
            <a:pPr marL="609722" indent="-609722">
              <a:lnSpc>
                <a:spcPct val="115000"/>
              </a:lnSpc>
              <a:buNone/>
            </a:pPr>
            <a:r>
              <a:rPr lang="en-US" altLang="zh-CN" sz="2400">
                <a:latin typeface="黑体" panose="02010609060101010101" pitchFamily="49" charset="-122"/>
                <a:ea typeface="黑体" panose="02010609060101010101" pitchFamily="49" charset="-122"/>
              </a:rPr>
              <a:t>11</a:t>
            </a:r>
            <a:r>
              <a:rPr lang="zh-CN" altLang="en-US" sz="2400">
                <a:latin typeface="黑体" panose="02010609060101010101" pitchFamily="49" charset="-122"/>
                <a:ea typeface="黑体" panose="02010609060101010101" pitchFamily="49" charset="-122"/>
              </a:rPr>
              <a:t>、数据出错报告信号：</a:t>
            </a:r>
            <a:r>
              <a:rPr lang="en-US" altLang="zh-CN" sz="2400">
                <a:latin typeface="黑体" panose="02010609060101010101" pitchFamily="49" charset="-122"/>
                <a:ea typeface="黑体" panose="02010609060101010101" pitchFamily="49" charset="-122"/>
              </a:rPr>
              <a:t>FERR</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IGNNE</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、地址位</a:t>
            </a:r>
            <a:r>
              <a:rPr lang="en-US" altLang="zh-CN" sz="2400">
                <a:latin typeface="黑体" panose="02010609060101010101" pitchFamily="49" charset="-122"/>
                <a:ea typeface="黑体" panose="02010609060101010101" pitchFamily="49" charset="-122"/>
              </a:rPr>
              <a:t>20</a:t>
            </a:r>
            <a:r>
              <a:rPr lang="zh-CN" altLang="en-US" sz="2400">
                <a:latin typeface="黑体" panose="02010609060101010101" pitchFamily="49" charset="-122"/>
                <a:ea typeface="黑体" panose="02010609060101010101" pitchFamily="49" charset="-122"/>
              </a:rPr>
              <a:t>的屏蔽 ：</a:t>
            </a:r>
            <a:r>
              <a:rPr lang="en-US" altLang="zh-CN" sz="2400">
                <a:latin typeface="黑体" panose="02010609060101010101" pitchFamily="49" charset="-122"/>
                <a:ea typeface="黑体" panose="02010609060101010101" pitchFamily="49" charset="-122"/>
              </a:rPr>
              <a:t>AM20</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13</a:t>
            </a:r>
            <a:r>
              <a:rPr lang="zh-CN" altLang="en-US" sz="2400">
                <a:latin typeface="黑体" panose="02010609060101010101" pitchFamily="49" charset="-122"/>
                <a:ea typeface="黑体" panose="02010609060101010101" pitchFamily="49" charset="-122"/>
              </a:rPr>
              <a:t>、总线仲裁信号：</a:t>
            </a:r>
            <a:r>
              <a:rPr lang="en-US" altLang="zh-CN" sz="2400">
                <a:latin typeface="黑体" panose="02010609060101010101" pitchFamily="49" charset="-122"/>
                <a:ea typeface="黑体" panose="02010609060101010101" pitchFamily="49" charset="-122"/>
              </a:rPr>
              <a:t>BREQ</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HOLD</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HLDA</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BOFF</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14</a:t>
            </a:r>
            <a:r>
              <a:rPr lang="zh-CN" altLang="en-US" sz="2400">
                <a:latin typeface="黑体" panose="02010609060101010101" pitchFamily="49" charset="-122"/>
                <a:ea typeface="黑体" panose="02010609060101010101" pitchFamily="49" charset="-122"/>
              </a:rPr>
              <a:t>、总线大小控制信号 </a:t>
            </a:r>
            <a:r>
              <a:rPr lang="en-US" altLang="zh-CN" sz="2400">
                <a:latin typeface="黑体" panose="02010609060101010101" pitchFamily="49" charset="-122"/>
                <a:ea typeface="黑体" panose="02010609060101010101" pitchFamily="49" charset="-122"/>
              </a:rPr>
              <a:t>BS8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BS16</a:t>
            </a:r>
            <a:r>
              <a:rPr lang="zh-CN" altLang="en-US" sz="2400">
                <a:latin typeface="黑体" panose="02010609060101010101" pitchFamily="49" charset="-122"/>
                <a:ea typeface="黑体" panose="02010609060101010101" pitchFamily="49" charset="-122"/>
              </a:rPr>
              <a:t>＃</a:t>
            </a:r>
          </a:p>
          <a:p>
            <a:pPr marL="609722" indent="-609722">
              <a:lnSpc>
                <a:spcPct val="115000"/>
              </a:lnSpc>
              <a:buNone/>
            </a:pPr>
            <a:r>
              <a:rPr lang="en-US" altLang="zh-CN" sz="2400">
                <a:latin typeface="黑体" panose="02010609060101010101" pitchFamily="49" charset="-122"/>
                <a:ea typeface="黑体" panose="02010609060101010101" pitchFamily="49" charset="-122"/>
              </a:rPr>
              <a:t>15</a:t>
            </a:r>
            <a:r>
              <a:rPr lang="zh-CN" altLang="en-US" sz="2400">
                <a:latin typeface="黑体" panose="02010609060101010101" pitchFamily="49" charset="-122"/>
                <a:ea typeface="黑体" panose="02010609060101010101" pitchFamily="49" charset="-122"/>
              </a:rPr>
              <a:t>、中断信号  </a:t>
            </a:r>
            <a:r>
              <a:rPr lang="en-US" altLang="zh-CN" sz="2400">
                <a:latin typeface="黑体" panose="02010609060101010101" pitchFamily="49" charset="-122"/>
                <a:ea typeface="黑体" panose="02010609060101010101" pitchFamily="49" charset="-122"/>
              </a:rPr>
              <a:t>INTR</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NMI</a:t>
            </a:r>
          </a:p>
          <a:p>
            <a:pPr marL="609722" indent="-609722">
              <a:lnSpc>
                <a:spcPct val="115000"/>
              </a:lnSpc>
              <a:buNone/>
            </a:pP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RESET</a:t>
            </a:r>
          </a:p>
        </p:txBody>
      </p:sp>
      <p:sp>
        <p:nvSpPr>
          <p:cNvPr id="25604" name="Rectangle 4"/>
          <p:cNvSpPr>
            <a:spLocks noChangeArrowheads="1"/>
          </p:cNvSpPr>
          <p:nvPr/>
        </p:nvSpPr>
        <p:spPr bwMode="auto">
          <a:xfrm>
            <a:off x="2349428" y="2551059"/>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5" name="Rectangle 5"/>
          <p:cNvSpPr>
            <a:spLocks noChangeArrowheads="1"/>
          </p:cNvSpPr>
          <p:nvPr/>
        </p:nvSpPr>
        <p:spPr bwMode="auto">
          <a:xfrm>
            <a:off x="1522148" y="311316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6" name="Rectangle 6"/>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07" name="Rectangle 8"/>
          <p:cNvSpPr>
            <a:spLocks noChangeArrowheads="1"/>
          </p:cNvSpPr>
          <p:nvPr/>
        </p:nvSpPr>
        <p:spPr bwMode="auto">
          <a:xfrm>
            <a:off x="1522148" y="311316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03385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86694" y="151334"/>
            <a:ext cx="3744416" cy="542156"/>
          </a:xfrm>
        </p:spPr>
        <p:txBody>
          <a:bodyPr/>
          <a:lstStyle/>
          <a:p>
            <a:pPr eaLnBrk="1" hangingPunct="1"/>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执行部件  </a:t>
            </a:r>
            <a:r>
              <a:rPr lang="en-US" altLang="zh-CN" sz="2800" b="1" dirty="0">
                <a:latin typeface="黑体" panose="02010609060101010101" pitchFamily="49" charset="-122"/>
                <a:ea typeface="黑体" panose="02010609060101010101" pitchFamily="49" charset="-122"/>
              </a:rPr>
              <a:t>EU</a:t>
            </a:r>
          </a:p>
        </p:txBody>
      </p:sp>
      <p:sp>
        <p:nvSpPr>
          <p:cNvPr id="32771" name="Rectangle 3"/>
          <p:cNvSpPr>
            <a:spLocks noGrp="1" noChangeArrowheads="1"/>
          </p:cNvSpPr>
          <p:nvPr>
            <p:ph type="body" idx="1"/>
          </p:nvPr>
        </p:nvSpPr>
        <p:spPr>
          <a:xfrm>
            <a:off x="1846734" y="909514"/>
            <a:ext cx="8536376" cy="5335235"/>
          </a:xfrm>
        </p:spPr>
        <p:txBody>
          <a:bodyPr/>
          <a:lstStyle/>
          <a:p>
            <a:pPr eaLnBrk="1" hangingPunct="1">
              <a:buFontTx/>
              <a:buNone/>
            </a:pPr>
            <a:r>
              <a:rPr lang="zh-CN" altLang="en-US" sz="2400" dirty="0">
                <a:latin typeface="黑体" panose="02010609060101010101" pitchFamily="49" charset="-122"/>
                <a:ea typeface="黑体" panose="02010609060101010101" pitchFamily="49" charset="-122"/>
              </a:rPr>
              <a:t>执行部件负责指令的执行 ，由下列</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部分组成：</a:t>
            </a:r>
          </a:p>
          <a:p>
            <a:pPr algn="just" eaLnBrk="1" hangingPunct="1">
              <a:buFontTx/>
              <a:buNone/>
            </a:pPr>
            <a:r>
              <a:rPr lang="zh-CN" altLang="en-US" sz="2400" dirty="0">
                <a:latin typeface="黑体" panose="02010609060101010101" pitchFamily="49" charset="-122"/>
                <a:ea typeface="黑体" panose="02010609060101010101" pitchFamily="49" charset="-122"/>
              </a:rPr>
              <a:t>①算术逻辑部件ＡＬＵ</a:t>
            </a:r>
            <a:r>
              <a:rPr lang="en-US" altLang="zh-CN" sz="2400" dirty="0">
                <a:latin typeface="黑体" panose="02010609060101010101" pitchFamily="49" charset="-122"/>
                <a:ea typeface="黑体" panose="02010609060101010101" pitchFamily="49" charset="-122"/>
              </a:rPr>
              <a:t>(arithmetic logic unit)</a:t>
            </a:r>
            <a:r>
              <a:rPr lang="zh-CN" altLang="en-US" sz="2400" dirty="0">
                <a:latin typeface="黑体" panose="02010609060101010101" pitchFamily="49" charset="-122"/>
                <a:ea typeface="黑体" panose="02010609060101010101" pitchFamily="49" charset="-122"/>
              </a:rPr>
              <a:t>。 </a:t>
            </a:r>
          </a:p>
          <a:p>
            <a:pPr lvl="1" algn="just" eaLnBrk="1" hangingPunct="1"/>
            <a:r>
              <a:rPr lang="zh-CN" altLang="en-US" sz="2400" dirty="0">
                <a:latin typeface="黑体" panose="02010609060101010101" pitchFamily="49" charset="-122"/>
                <a:ea typeface="黑体" panose="02010609060101010101" pitchFamily="49" charset="-122"/>
              </a:rPr>
              <a:t>标志寄存器</a:t>
            </a:r>
          </a:p>
          <a:p>
            <a:pPr algn="just" eaLnBrk="1" hangingPunct="1">
              <a:buFontTx/>
              <a:buNone/>
            </a:pPr>
            <a:r>
              <a:rPr lang="zh-CN" altLang="en-US" sz="2400" dirty="0">
                <a:latin typeface="黑体" panose="02010609060101010101" pitchFamily="49" charset="-122"/>
                <a:ea typeface="黑体" panose="02010609060101010101" pitchFamily="49" charset="-122"/>
              </a:rPr>
              <a:t>② 暂存寄存器</a:t>
            </a:r>
          </a:p>
          <a:p>
            <a:pPr algn="just" eaLnBrk="1" hangingPunct="1">
              <a:buFontTx/>
              <a:buNone/>
            </a:pPr>
            <a:r>
              <a:rPr lang="zh-CN" altLang="en-US" sz="2400" dirty="0">
                <a:latin typeface="黑体" panose="02010609060101010101" pitchFamily="49" charset="-122"/>
                <a:ea typeface="黑体" panose="02010609060101010101" pitchFamily="49" charset="-122"/>
              </a:rPr>
              <a:t>③ 通用寄存器组</a:t>
            </a:r>
          </a:p>
          <a:p>
            <a:pPr lvl="1" algn="just" eaLnBrk="1" hangingPunct="1"/>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个通用寄存器，即</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DX</a:t>
            </a:r>
          </a:p>
          <a:p>
            <a:pPr lvl="1" algn="just" eaLnBrk="1" hangingPunct="1"/>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个专用寄存器，即</a:t>
            </a:r>
          </a:p>
          <a:p>
            <a:pPr lvl="2" algn="just" eaLnBrk="1" hangingPunct="1"/>
            <a:r>
              <a:rPr lang="zh-CN" altLang="en-US" sz="2400" dirty="0" smtClean="0">
                <a:solidFill>
                  <a:schemeClr val="tx1"/>
                </a:solidFill>
                <a:latin typeface="黑体" panose="02010609060101010101" pitchFamily="49" charset="-122"/>
                <a:ea typeface="黑体" panose="02010609060101010101" pitchFamily="49" charset="-122"/>
              </a:rPr>
              <a:t>基数指针寄存器</a:t>
            </a:r>
            <a:r>
              <a:rPr lang="en-US" altLang="zh-CN" sz="2400" dirty="0" smtClean="0">
                <a:solidFill>
                  <a:schemeClr val="tx1"/>
                </a:solidFill>
                <a:latin typeface="黑体" panose="02010609060101010101" pitchFamily="49" charset="-122"/>
                <a:ea typeface="黑体" panose="02010609060101010101" pitchFamily="49" charset="-122"/>
              </a:rPr>
              <a:t>BP</a:t>
            </a:r>
            <a:r>
              <a:rPr lang="zh-CN" altLang="en-US" sz="2400" dirty="0" smtClean="0">
                <a:solidFill>
                  <a:schemeClr val="tx1"/>
                </a:solidFill>
                <a:latin typeface="黑体" panose="02010609060101010101" pitchFamily="49" charset="-122"/>
                <a:ea typeface="黑体" panose="02010609060101010101" pitchFamily="49" charset="-122"/>
              </a:rPr>
              <a:t>（</a:t>
            </a:r>
            <a:r>
              <a:rPr lang="en-US" altLang="zh-CN" sz="2400" dirty="0" smtClean="0">
                <a:solidFill>
                  <a:schemeClr val="tx1"/>
                </a:solidFill>
                <a:latin typeface="黑体" panose="02010609060101010101" pitchFamily="49" charset="-122"/>
                <a:ea typeface="黑体" panose="02010609060101010101" pitchFamily="49" charset="-122"/>
              </a:rPr>
              <a:t>base pointer</a:t>
            </a:r>
            <a:r>
              <a:rPr lang="zh-CN" altLang="en-US" sz="2400" dirty="0" smtClean="0">
                <a:solidFill>
                  <a:schemeClr val="tx1"/>
                </a:solidFill>
                <a:latin typeface="黑体" panose="02010609060101010101" pitchFamily="49" charset="-122"/>
                <a:ea typeface="黑体" panose="02010609060101010101" pitchFamily="49" charset="-122"/>
              </a:rPr>
              <a:t>）</a:t>
            </a:r>
          </a:p>
          <a:p>
            <a:pPr lvl="2" algn="just" eaLnBrk="1" hangingPunct="1"/>
            <a:r>
              <a:rPr lang="zh-CN" altLang="en-US" sz="2400" dirty="0" smtClean="0">
                <a:solidFill>
                  <a:schemeClr val="tx1"/>
                </a:solidFill>
                <a:latin typeface="黑体" panose="02010609060101010101" pitchFamily="49" charset="-122"/>
                <a:ea typeface="黑体" panose="02010609060101010101" pitchFamily="49" charset="-122"/>
              </a:rPr>
              <a:t>堆栈指针寄存器</a:t>
            </a:r>
            <a:r>
              <a:rPr lang="en-US" altLang="zh-CN" sz="2400" dirty="0" smtClean="0">
                <a:solidFill>
                  <a:schemeClr val="tx1"/>
                </a:solidFill>
                <a:latin typeface="黑体" panose="02010609060101010101" pitchFamily="49" charset="-122"/>
                <a:ea typeface="黑体" panose="02010609060101010101" pitchFamily="49" charset="-122"/>
              </a:rPr>
              <a:t>SP(stack pointer)</a:t>
            </a:r>
          </a:p>
          <a:p>
            <a:pPr lvl="2" algn="just" eaLnBrk="1" hangingPunct="1"/>
            <a:r>
              <a:rPr lang="zh-CN" altLang="en-US" sz="2400" dirty="0" smtClean="0">
                <a:solidFill>
                  <a:schemeClr val="tx1"/>
                </a:solidFill>
                <a:latin typeface="黑体" panose="02010609060101010101" pitchFamily="49" charset="-122"/>
                <a:ea typeface="黑体" panose="02010609060101010101" pitchFamily="49" charset="-122"/>
              </a:rPr>
              <a:t>源变址寄存器</a:t>
            </a:r>
            <a:r>
              <a:rPr lang="en-US" altLang="zh-CN" sz="2400" dirty="0" smtClean="0">
                <a:solidFill>
                  <a:schemeClr val="tx1"/>
                </a:solidFill>
                <a:latin typeface="黑体" panose="02010609060101010101" pitchFamily="49" charset="-122"/>
                <a:ea typeface="黑体" panose="02010609060101010101" pitchFamily="49" charset="-122"/>
              </a:rPr>
              <a:t>SI(source index)</a:t>
            </a:r>
          </a:p>
          <a:p>
            <a:pPr lvl="2" algn="just" eaLnBrk="1" hangingPunct="1"/>
            <a:r>
              <a:rPr lang="zh-CN" altLang="en-US" sz="2400" dirty="0" smtClean="0">
                <a:solidFill>
                  <a:schemeClr val="tx1"/>
                </a:solidFill>
                <a:latin typeface="黑体" panose="02010609060101010101" pitchFamily="49" charset="-122"/>
                <a:ea typeface="黑体" panose="02010609060101010101" pitchFamily="49" charset="-122"/>
              </a:rPr>
              <a:t>目的变址寄存器</a:t>
            </a:r>
            <a:r>
              <a:rPr lang="en-US" altLang="zh-CN" sz="2400" dirty="0" smtClean="0">
                <a:solidFill>
                  <a:schemeClr val="tx1"/>
                </a:solidFill>
                <a:latin typeface="黑体" panose="02010609060101010101" pitchFamily="49" charset="-122"/>
                <a:ea typeface="黑体" panose="02010609060101010101" pitchFamily="49" charset="-122"/>
              </a:rPr>
              <a:t>DI(destination index)</a:t>
            </a:r>
            <a:r>
              <a:rPr lang="zh-CN" altLang="en-US" sz="2400" dirty="0" smtClean="0">
                <a:solidFill>
                  <a:schemeClr val="tx1"/>
                </a:solidFill>
                <a:latin typeface="黑体" panose="02010609060101010101" pitchFamily="49" charset="-122"/>
                <a:ea typeface="黑体" panose="02010609060101010101" pitchFamily="49" charset="-122"/>
              </a:rPr>
              <a:t>；</a:t>
            </a:r>
          </a:p>
          <a:p>
            <a:pPr algn="just" eaLnBrk="1" hangingPunct="1">
              <a:buFontTx/>
              <a:buNone/>
            </a:pPr>
            <a:r>
              <a:rPr lang="zh-CN" altLang="en-US" sz="2400" dirty="0">
                <a:latin typeface="黑体" panose="02010609060101010101" pitchFamily="49" charset="-122"/>
                <a:ea typeface="黑体" panose="02010609060101010101" pitchFamily="49" charset="-122"/>
              </a:rPr>
              <a:t>④</a:t>
            </a:r>
            <a:r>
              <a:rPr lang="en-US" altLang="zh-CN" sz="2400" dirty="0">
                <a:latin typeface="黑体" panose="02010609060101010101" pitchFamily="49" charset="-122"/>
                <a:ea typeface="黑体" panose="02010609060101010101" pitchFamily="49" charset="-122"/>
              </a:rPr>
              <a:t>EU</a:t>
            </a:r>
            <a:r>
              <a:rPr lang="zh-CN" altLang="en-US" sz="2400" dirty="0">
                <a:latin typeface="黑体" panose="02010609060101010101" pitchFamily="49" charset="-122"/>
                <a:ea typeface="黑体" panose="02010609060101010101" pitchFamily="49" charset="-122"/>
              </a:rPr>
              <a:t>控制单元</a:t>
            </a:r>
            <a:endParaRPr lang="zh-CN" altLang="en-US" sz="280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91734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4" descr="wx2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781327" y="1870508"/>
            <a:ext cx="6267312" cy="3277358"/>
          </a:xfrm>
        </p:spPr>
      </p:pic>
      <p:sp>
        <p:nvSpPr>
          <p:cNvPr id="54276" name="Text Box 7"/>
          <p:cNvSpPr txBox="1">
            <a:spLocks noChangeArrowheads="1"/>
          </p:cNvSpPr>
          <p:nvPr/>
        </p:nvSpPr>
        <p:spPr bwMode="auto">
          <a:xfrm>
            <a:off x="3791211" y="5374933"/>
            <a:ext cx="5182799" cy="3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a:latin typeface="隶书" panose="02010509060101010101" pitchFamily="49" charset="-122"/>
                <a:ea typeface="隶书" panose="02010509060101010101" pitchFamily="49" charset="-122"/>
              </a:rPr>
              <a:t>利用</a:t>
            </a:r>
            <a:r>
              <a:rPr lang="en-US" altLang="zh-CN" sz="2000">
                <a:latin typeface="隶书" panose="02010509060101010101" pitchFamily="49" charset="-122"/>
                <a:ea typeface="隶书" panose="02010509060101010101" pitchFamily="49" charset="-122"/>
              </a:rPr>
              <a:t>HOLD</a:t>
            </a:r>
            <a:r>
              <a:rPr lang="zh-CN" altLang="en-US" sz="2000">
                <a:latin typeface="隶书" panose="02010509060101010101" pitchFamily="49" charset="-122"/>
                <a:ea typeface="隶书" panose="02010509060101010101" pitchFamily="49" charset="-122"/>
              </a:rPr>
              <a:t>和</a:t>
            </a:r>
            <a:r>
              <a:rPr lang="en-US" altLang="zh-CN" sz="2000">
                <a:latin typeface="隶书" panose="02010509060101010101" pitchFamily="49" charset="-122"/>
                <a:ea typeface="隶书" panose="02010509060101010101" pitchFamily="49" charset="-122"/>
              </a:rPr>
              <a:t>HLDA</a:t>
            </a:r>
            <a:r>
              <a:rPr lang="zh-CN" altLang="en-US" sz="2000">
                <a:latin typeface="隶书" panose="02010509060101010101" pitchFamily="49" charset="-122"/>
                <a:ea typeface="隶书" panose="02010509060101010101" pitchFamily="49" charset="-122"/>
              </a:rPr>
              <a:t>信号实现总线保持</a:t>
            </a:r>
          </a:p>
        </p:txBody>
      </p:sp>
    </p:spTree>
    <p:extLst>
      <p:ext uri="{BB962C8B-B14F-4D97-AF65-F5344CB8AC3E}">
        <p14:creationId xmlns:p14="http://schemas.microsoft.com/office/powerpoint/2010/main" val="3507650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1522148" y="1607866"/>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5300" name="Rectangle 4"/>
          <p:cNvSpPr>
            <a:spLocks noGrp="1" noChangeArrowheads="1"/>
          </p:cNvSpPr>
          <p:nvPr>
            <p:ph type="body" idx="1"/>
          </p:nvPr>
        </p:nvSpPr>
        <p:spPr>
          <a:xfrm>
            <a:off x="2286011" y="1485578"/>
            <a:ext cx="7774199" cy="3506011"/>
          </a:xfrm>
        </p:spPr>
        <p:txBody>
          <a:bodyPr/>
          <a:lstStyle/>
          <a:p>
            <a:pPr eaLnBrk="1" hangingPunct="1">
              <a:lnSpc>
                <a:spcPct val="150000"/>
              </a:lnSpc>
            </a:pPr>
            <a:r>
              <a:rPr lang="zh-CN" altLang="en-US" sz="2400" dirty="0" smtClean="0">
                <a:solidFill>
                  <a:schemeClr val="tx1"/>
                </a:solidFill>
                <a:latin typeface="黑体" panose="02010609060101010101" pitchFamily="49" charset="-122"/>
                <a:ea typeface="黑体" panose="02010609060101010101" pitchFamily="49" charset="-122"/>
              </a:rPr>
              <a:t>实</a:t>
            </a:r>
            <a:r>
              <a:rPr lang="zh-CN" altLang="en-US" sz="2400" dirty="0" smtClean="0">
                <a:solidFill>
                  <a:schemeClr val="tx1"/>
                </a:solidFill>
                <a:latin typeface="黑体" panose="02010609060101010101" pitchFamily="49" charset="-122"/>
                <a:ea typeface="黑体" panose="02010609060101010101" pitchFamily="49" charset="-122"/>
              </a:rPr>
              <a:t>地址方式</a:t>
            </a:r>
            <a:r>
              <a:rPr lang="en-US" altLang="zh-CN" sz="2400" dirty="0" smtClean="0">
                <a:solidFill>
                  <a:schemeClr val="tx1"/>
                </a:solidFill>
                <a:latin typeface="黑体" panose="02010609060101010101" pitchFamily="49" charset="-122"/>
                <a:ea typeface="黑体" panose="02010609060101010101" pitchFamily="49" charset="-122"/>
              </a:rPr>
              <a:t>(real address mode)</a:t>
            </a:r>
          </a:p>
          <a:p>
            <a:pPr eaLnBrk="1" hangingPunct="1">
              <a:lnSpc>
                <a:spcPct val="150000"/>
              </a:lnSpc>
            </a:pPr>
            <a:r>
              <a:rPr lang="zh-CN" altLang="en-US" sz="2400" dirty="0" smtClean="0">
                <a:solidFill>
                  <a:schemeClr val="tx1"/>
                </a:solidFill>
                <a:latin typeface="黑体" panose="02010609060101010101" pitchFamily="49" charset="-122"/>
                <a:ea typeface="黑体" panose="02010609060101010101" pitchFamily="49" charset="-122"/>
              </a:rPr>
              <a:t>保护</a:t>
            </a:r>
            <a:r>
              <a:rPr lang="zh-CN" altLang="en-US" sz="2400" dirty="0" smtClean="0">
                <a:solidFill>
                  <a:schemeClr val="tx1"/>
                </a:solidFill>
                <a:latin typeface="黑体" panose="02010609060101010101" pitchFamily="49" charset="-122"/>
                <a:ea typeface="黑体" panose="02010609060101010101" pitchFamily="49" charset="-122"/>
              </a:rPr>
              <a:t>地址方式</a:t>
            </a:r>
          </a:p>
          <a:p>
            <a:pPr eaLnBrk="1" hangingPunct="1">
              <a:lnSpc>
                <a:spcPct val="150000"/>
              </a:lnSpc>
              <a:buFontTx/>
              <a:buNone/>
            </a:pPr>
            <a:r>
              <a:rPr lang="zh-CN" altLang="en-US" sz="2400" dirty="0" smtClean="0">
                <a:solidFill>
                  <a:schemeClr val="tx1"/>
                </a:solidFill>
                <a:latin typeface="黑体" panose="02010609060101010101" pitchFamily="49" charset="-122"/>
                <a:ea typeface="黑体" panose="02010609060101010101" pitchFamily="49" charset="-122"/>
              </a:rPr>
              <a:t>    </a:t>
            </a:r>
            <a:r>
              <a:rPr lang="en-US" altLang="zh-CN" sz="2400" dirty="0" smtClean="0">
                <a:solidFill>
                  <a:schemeClr val="tx1"/>
                </a:solidFill>
                <a:latin typeface="黑体" panose="02010609060101010101" pitchFamily="49" charset="-122"/>
                <a:ea typeface="黑体" panose="02010609060101010101" pitchFamily="49" charset="-122"/>
              </a:rPr>
              <a:t>(protected virtual address mode)</a:t>
            </a:r>
          </a:p>
          <a:p>
            <a:pPr eaLnBrk="1" hangingPunct="1">
              <a:lnSpc>
                <a:spcPct val="150000"/>
              </a:lnSpc>
            </a:pPr>
            <a:r>
              <a:rPr lang="zh-CN" altLang="en-US" sz="2400" dirty="0" smtClean="0">
                <a:solidFill>
                  <a:schemeClr val="tx1"/>
                </a:solidFill>
                <a:latin typeface="黑体" panose="02010609060101010101" pitchFamily="49" charset="-122"/>
                <a:ea typeface="黑体" panose="02010609060101010101" pitchFamily="49" charset="-122"/>
              </a:rPr>
              <a:t>虚拟地址</a:t>
            </a:r>
            <a:r>
              <a:rPr lang="zh-CN" altLang="en-US" sz="2400" dirty="0" smtClean="0">
                <a:solidFill>
                  <a:schemeClr val="tx1"/>
                </a:solidFill>
                <a:latin typeface="黑体" panose="02010609060101010101" pitchFamily="49" charset="-122"/>
                <a:ea typeface="黑体" panose="02010609060101010101" pitchFamily="49" charset="-122"/>
              </a:rPr>
              <a:t>方式</a:t>
            </a:r>
            <a:r>
              <a:rPr lang="en-US" altLang="zh-CN" sz="2400" dirty="0" smtClean="0">
                <a:solidFill>
                  <a:schemeClr val="tx1"/>
                </a:solidFill>
                <a:latin typeface="黑体" panose="02010609060101010101" pitchFamily="49" charset="-122"/>
                <a:ea typeface="黑体" panose="02010609060101010101" pitchFamily="49" charset="-122"/>
              </a:rPr>
              <a:t>(virtual 8086 mode) </a:t>
            </a:r>
          </a:p>
        </p:txBody>
      </p:sp>
      <p:sp>
        <p:nvSpPr>
          <p:cNvPr id="6"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32</a:t>
            </a:r>
            <a:r>
              <a:rPr lang="zh-CN" altLang="en-US" sz="2700" b="1" dirty="0" smtClean="0">
                <a:solidFill>
                  <a:schemeClr val="tx1">
                    <a:lumMod val="65000"/>
                    <a:lumOff val="35000"/>
                  </a:schemeClr>
                </a:solidFill>
                <a:latin typeface="微软雅黑"/>
                <a:ea typeface="微软雅黑"/>
              </a:rPr>
              <a:t>位微处理器工作模式</a:t>
            </a:r>
            <a:endParaRPr lang="zh-CN" altLang="en-US" sz="2700" b="1" dirty="0">
              <a:solidFill>
                <a:schemeClr val="tx1">
                  <a:lumMod val="65000"/>
                  <a:lumOff val="35000"/>
                </a:schemeClr>
              </a:solidFill>
              <a:latin typeface="微软雅黑"/>
              <a:ea typeface="微软雅黑"/>
            </a:endParaRPr>
          </a:p>
        </p:txBody>
      </p:sp>
      <p:grpSp>
        <p:nvGrpSpPr>
          <p:cNvPr id="8" name="组合 7"/>
          <p:cNvGrpSpPr/>
          <p:nvPr/>
        </p:nvGrpSpPr>
        <p:grpSpPr>
          <a:xfrm>
            <a:off x="1524011" y="333450"/>
            <a:ext cx="762000" cy="618973"/>
            <a:chOff x="371883" y="333450"/>
            <a:chExt cx="762000" cy="618973"/>
          </a:xfrm>
        </p:grpSpPr>
        <p:pic>
          <p:nvPicPr>
            <p:cNvPr id="9"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0"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62315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ChangeArrowheads="1"/>
          </p:cNvSpPr>
          <p:nvPr/>
        </p:nvSpPr>
        <p:spPr bwMode="auto">
          <a:xfrm>
            <a:off x="1522148" y="1607866"/>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30" name="Rectangle 4"/>
          <p:cNvSpPr>
            <a:spLocks noGrp="1" noChangeArrowheads="1"/>
          </p:cNvSpPr>
          <p:nvPr>
            <p:ph type="body" idx="1"/>
          </p:nvPr>
        </p:nvSpPr>
        <p:spPr>
          <a:xfrm>
            <a:off x="1981210" y="1197546"/>
            <a:ext cx="7774199" cy="3506011"/>
          </a:xfrm>
        </p:spPr>
        <p:txBody>
          <a:bodyPr/>
          <a:lstStyle/>
          <a:p>
            <a:pPr eaLnBrk="1" hangingPunct="1">
              <a:lnSpc>
                <a:spcPct val="150000"/>
              </a:lnSpc>
            </a:pPr>
            <a:r>
              <a:rPr lang="en-US" altLang="zh-CN" sz="2400" dirty="0">
                <a:latin typeface="黑体" panose="02010609060101010101" pitchFamily="49" charset="-122"/>
                <a:ea typeface="黑体" panose="02010609060101010101" pitchFamily="49" charset="-122"/>
              </a:rPr>
              <a:t>80486CPU</a:t>
            </a:r>
            <a:r>
              <a:rPr lang="zh-CN" altLang="en-US" sz="2400" dirty="0">
                <a:latin typeface="黑体" panose="02010609060101010101" pitchFamily="49" charset="-122"/>
                <a:ea typeface="黑体" panose="02010609060101010101" pitchFamily="49" charset="-122"/>
              </a:rPr>
              <a:t>使用总线周期来完成对存储器和</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接口的读写操作以及中断响应，每个总线周期与三组信号有关。分别是：</a:t>
            </a:r>
            <a:r>
              <a:rPr lang="en-US" altLang="zh-CN" sz="2400" dirty="0">
                <a:latin typeface="黑体" panose="02010609060101010101" pitchFamily="49" charset="-122"/>
                <a:ea typeface="黑体" panose="02010609060101010101" pitchFamily="49" charset="-122"/>
              </a:rPr>
              <a:t>M/IO#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W/R#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D/C# </a:t>
            </a:r>
            <a:r>
              <a:rPr lang="zh-CN" altLang="en-US" sz="2400" dirty="0">
                <a:latin typeface="黑体" panose="02010609060101010101" pitchFamily="49" charset="-122"/>
                <a:ea typeface="黑体" panose="02010609060101010101" pitchFamily="49" charset="-122"/>
              </a:rPr>
              <a:t>为周期定义信号，它们决定了总线周期的操作类型和操作对象；</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A</a:t>
            </a:r>
            <a:r>
              <a:rPr lang="en-US" altLang="zh-CN" sz="2400" baseline="-25000" dirty="0">
                <a:latin typeface="黑体" panose="02010609060101010101" pitchFamily="49" charset="-122"/>
                <a:ea typeface="黑体" panose="02010609060101010101" pitchFamily="49" charset="-122"/>
              </a:rPr>
              <a:t>31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BE0# </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BE3#</a:t>
            </a:r>
            <a:r>
              <a:rPr lang="zh-CN" altLang="en-US" sz="2400" dirty="0">
                <a:latin typeface="黑体" panose="02010609060101010101" pitchFamily="49" charset="-122"/>
                <a:ea typeface="黑体" panose="02010609060101010101" pitchFamily="49" charset="-122"/>
              </a:rPr>
              <a:t>为地址信号；</a:t>
            </a:r>
            <a:r>
              <a:rPr lang="en-US" altLang="zh-CN" sz="2400" dirty="0">
                <a:latin typeface="黑体" panose="02010609060101010101" pitchFamily="49" charset="-122"/>
                <a:ea typeface="黑体" panose="02010609060101010101" pitchFamily="49" charset="-122"/>
              </a:rPr>
              <a:t>ADS</a:t>
            </a:r>
            <a:r>
              <a:rPr lang="zh-CN" altLang="en-US" sz="2400" dirty="0">
                <a:latin typeface="黑体" panose="02010609060101010101" pitchFamily="49" charset="-122"/>
                <a:ea typeface="黑体" panose="02010609060101010101" pitchFamily="49" charset="-122"/>
              </a:rPr>
              <a:t>为地址状态信号，它决定</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什么时候启动新的总线周期并使地址信号有效。</a:t>
            </a:r>
          </a:p>
        </p:txBody>
      </p:sp>
      <p:sp>
        <p:nvSpPr>
          <p:cNvPr id="26632"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633" name="Rectangle 4"/>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TextBox 13"/>
          <p:cNvSpPr txBox="1"/>
          <p:nvPr/>
        </p:nvSpPr>
        <p:spPr>
          <a:xfrm>
            <a:off x="2471154" y="439873"/>
            <a:ext cx="4776180"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32</a:t>
            </a:r>
            <a:r>
              <a:rPr lang="zh-CN" altLang="en-US" sz="2700" b="1" dirty="0" smtClean="0">
                <a:solidFill>
                  <a:schemeClr val="tx1">
                    <a:lumMod val="65000"/>
                    <a:lumOff val="35000"/>
                  </a:schemeClr>
                </a:solidFill>
                <a:latin typeface="微软雅黑"/>
                <a:ea typeface="微软雅黑"/>
              </a:rPr>
              <a:t>位微处理器</a:t>
            </a:r>
            <a:r>
              <a:rPr lang="zh-CN" altLang="en-US" sz="2700" b="1" dirty="0" smtClean="0">
                <a:solidFill>
                  <a:schemeClr val="tx1">
                    <a:lumMod val="65000"/>
                    <a:lumOff val="35000"/>
                  </a:schemeClr>
                </a:solidFill>
                <a:latin typeface="微软雅黑"/>
                <a:ea typeface="微软雅黑"/>
              </a:rPr>
              <a:t>总线操作</a:t>
            </a:r>
            <a:endParaRPr lang="zh-CN" altLang="en-US" sz="2700" b="1" dirty="0">
              <a:solidFill>
                <a:schemeClr val="tx1">
                  <a:lumMod val="65000"/>
                  <a:lumOff val="35000"/>
                </a:schemeClr>
              </a:solidFill>
              <a:latin typeface="微软雅黑"/>
              <a:ea typeface="微软雅黑"/>
            </a:endParaRPr>
          </a:p>
        </p:txBody>
      </p:sp>
      <p:grpSp>
        <p:nvGrpSpPr>
          <p:cNvPr id="11" name="组合 10"/>
          <p:cNvGrpSpPr/>
          <p:nvPr/>
        </p:nvGrpSpPr>
        <p:grpSpPr>
          <a:xfrm>
            <a:off x="1524011" y="333450"/>
            <a:ext cx="762000" cy="618973"/>
            <a:chOff x="371883" y="333450"/>
            <a:chExt cx="762000" cy="618973"/>
          </a:xfrm>
        </p:grpSpPr>
        <p:pic>
          <p:nvPicPr>
            <p:cNvPr id="12"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3"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03215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1" y="2637706"/>
            <a:ext cx="6494853"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5400" kern="0" dirty="0">
                <a:solidFill>
                  <a:srgbClr val="EA5E66"/>
                </a:solidFill>
                <a:latin typeface="Arial"/>
                <a:ea typeface="微软雅黑"/>
              </a:rPr>
              <a:t>Pentium</a:t>
            </a:r>
            <a:r>
              <a:rPr lang="zh-CN" altLang="en-US" sz="5400" kern="0" dirty="0">
                <a:solidFill>
                  <a:srgbClr val="EA5E66"/>
                </a:solidFill>
                <a:latin typeface="Arial"/>
                <a:ea typeface="微软雅黑"/>
              </a:rPr>
              <a:t>的主要特点</a:t>
            </a:r>
            <a:endParaRPr lang="zh-CN" altLang="en-US" sz="54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044570924"/>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内容占位符 6"/>
          <p:cNvSpPr>
            <a:spLocks noGrp="1"/>
          </p:cNvSpPr>
          <p:nvPr>
            <p:ph idx="1"/>
          </p:nvPr>
        </p:nvSpPr>
        <p:spPr>
          <a:xfrm>
            <a:off x="2093780" y="785996"/>
            <a:ext cx="7931399" cy="5287599"/>
          </a:xfrm>
        </p:spPr>
        <p:txBody>
          <a:bodyPr/>
          <a:lstStyle/>
          <a:p>
            <a:pPr eaLnBrk="1" hangingPunct="1">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Pentium</a:t>
            </a:r>
            <a:r>
              <a:rPr lang="zh-CN" altLang="en-US" sz="2400" b="1">
                <a:latin typeface="黑体" panose="02010609060101010101" pitchFamily="49" charset="-122"/>
                <a:ea typeface="黑体" panose="02010609060101010101" pitchFamily="49" charset="-122"/>
              </a:rPr>
              <a:t>总线与</a:t>
            </a:r>
            <a:r>
              <a:rPr lang="en-US" altLang="zh-CN" sz="2400" b="1">
                <a:latin typeface="黑体" panose="02010609060101010101" pitchFamily="49" charset="-122"/>
                <a:ea typeface="黑体" panose="02010609060101010101" pitchFamily="49" charset="-122"/>
              </a:rPr>
              <a:t>80486</a:t>
            </a:r>
            <a:r>
              <a:rPr lang="zh-CN" altLang="en-US" sz="2400" b="1">
                <a:latin typeface="黑体" panose="02010609060101010101" pitchFamily="49" charset="-122"/>
                <a:ea typeface="黑体" panose="02010609060101010101" pitchFamily="49" charset="-122"/>
              </a:rPr>
              <a:t>总线的主要区别</a:t>
            </a:r>
            <a:endParaRPr lang="en-US" altLang="zh-CN" sz="2400" b="1">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具有</a:t>
            </a:r>
            <a:r>
              <a:rPr lang="en-US" altLang="zh-CN" sz="2400">
                <a:latin typeface="黑体" panose="02010609060101010101" pitchFamily="49" charset="-122"/>
                <a:ea typeface="黑体" panose="02010609060101010101" pitchFamily="49" charset="-122"/>
              </a:rPr>
              <a:t>64</a:t>
            </a:r>
            <a:r>
              <a:rPr lang="zh-CN" altLang="en-US" sz="2400">
                <a:latin typeface="黑体" panose="02010609060101010101" pitchFamily="49" charset="-122"/>
                <a:ea typeface="黑体" panose="02010609060101010101" pitchFamily="49" charset="-122"/>
              </a:rPr>
              <a:t>位数据总线，而</a:t>
            </a:r>
            <a:r>
              <a:rPr lang="en-US" altLang="zh-CN" sz="2400">
                <a:latin typeface="黑体" panose="02010609060101010101" pitchFamily="49" charset="-122"/>
                <a:ea typeface="黑体" panose="02010609060101010101" pitchFamily="49" charset="-122"/>
              </a:rPr>
              <a:t>80486 </a:t>
            </a:r>
            <a:r>
              <a:rPr lang="zh-CN" altLang="en-US" sz="2400">
                <a:latin typeface="黑体" panose="02010609060101010101" pitchFamily="49" charset="-122"/>
                <a:ea typeface="黑体" panose="02010609060101010101" pitchFamily="49" charset="-122"/>
              </a:rPr>
              <a:t>支持</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位数据总线。</a:t>
            </a:r>
            <a:r>
              <a:rPr lang="en-US" altLang="zh-CN" sz="2400">
                <a:latin typeface="黑体" panose="02010609060101010101" pitchFamily="49" charset="-122"/>
                <a:ea typeface="黑体" panose="02010609060101010101" pitchFamily="49" charset="-122"/>
              </a:rPr>
              <a:t>P5</a:t>
            </a:r>
            <a:r>
              <a:rPr lang="zh-CN" altLang="en-US" sz="2400">
                <a:latin typeface="黑体" panose="02010609060101010101" pitchFamily="49" charset="-122"/>
                <a:ea typeface="黑体" panose="02010609060101010101" pitchFamily="49" charset="-122"/>
              </a:rPr>
              <a:t>比</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BE3#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BE0# </a:t>
            </a:r>
            <a:r>
              <a:rPr lang="zh-CN" altLang="en-US" sz="2400">
                <a:latin typeface="黑体" panose="02010609060101010101" pitchFamily="49" charset="-122"/>
                <a:ea typeface="黑体" panose="02010609060101010101" pitchFamily="49" charset="-122"/>
              </a:rPr>
              <a:t>）具有更多的字节允许（</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BE7#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BE0#</a:t>
            </a:r>
            <a:r>
              <a:rPr lang="zh-CN" altLang="en-US" sz="2400">
                <a:latin typeface="黑体" panose="02010609060101010101" pitchFamily="49" charset="-122"/>
                <a:ea typeface="黑体" panose="02010609060101010101" pitchFamily="49" charset="-122"/>
              </a:rPr>
              <a:t>）和数据奇偶校验引脚（</a:t>
            </a:r>
            <a:r>
              <a:rPr lang="en-US" altLang="zh-CN" sz="2400">
                <a:latin typeface="黑体" panose="02010609060101010101" pitchFamily="49" charset="-122"/>
                <a:ea typeface="黑体" panose="02010609060101010101" pitchFamily="49" charset="-122"/>
              </a:rPr>
              <a:t>DP</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DP</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地址总线的宽度为</a:t>
            </a:r>
            <a:r>
              <a:rPr lang="en-US" altLang="zh-CN" sz="2400">
                <a:latin typeface="黑体" panose="02010609060101010101" pitchFamily="49" charset="-122"/>
                <a:ea typeface="黑体" panose="02010609060101010101" pitchFamily="49" charset="-122"/>
              </a:rPr>
              <a:t>36</a:t>
            </a:r>
            <a:r>
              <a:rPr lang="zh-CN" altLang="en-US" sz="2400">
                <a:latin typeface="黑体" panose="02010609060101010101" pitchFamily="49" charset="-122"/>
                <a:ea typeface="黑体" panose="02010609060101010101" pitchFamily="49" charset="-122"/>
              </a:rPr>
              <a:t>位，而</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地址总线的宽度为</a:t>
            </a:r>
            <a:r>
              <a:rPr lang="en-US" altLang="zh-CN" sz="2400">
                <a:latin typeface="黑体" panose="02010609060101010101" pitchFamily="49" charset="-122"/>
                <a:ea typeface="黑体" panose="02010609060101010101" pitchFamily="49" charset="-122"/>
              </a:rPr>
              <a:t>32</a:t>
            </a:r>
            <a:r>
              <a:rPr lang="zh-CN" altLang="en-US" sz="2400">
                <a:latin typeface="黑体" panose="02010609060101010101" pitchFamily="49" charset="-122"/>
                <a:ea typeface="黑体" panose="02010609060101010101" pitchFamily="49" charset="-122"/>
              </a:rPr>
              <a:t>位。</a:t>
            </a:r>
          </a:p>
          <a:p>
            <a:pPr eaLnBrk="1" hangingPunct="1"/>
            <a:r>
              <a:rPr lang="zh-CN" altLang="en-US" sz="2400">
                <a:latin typeface="黑体" panose="02010609060101010101" pitchFamily="49" charset="-122"/>
                <a:ea typeface="黑体" panose="02010609060101010101" pitchFamily="49" charset="-122"/>
              </a:rPr>
              <a:t>支持地址流水线（</a:t>
            </a:r>
            <a:r>
              <a:rPr lang="en-US" altLang="zh-CN" sz="2400">
                <a:latin typeface="黑体" panose="02010609060101010101" pitchFamily="49" charset="-122"/>
                <a:ea typeface="黑体" panose="02010609060101010101" pitchFamily="49" charset="-122"/>
              </a:rPr>
              <a:t>NA#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会在当前总线周期完成之前就将下一个地址送到总线上，从而开始下一个总线周期，允许</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个总线周期构成总线流水线。</a:t>
            </a:r>
          </a:p>
          <a:p>
            <a:pPr eaLnBrk="1" hangingPunct="1"/>
            <a:r>
              <a:rPr lang="zh-CN" altLang="en-US" sz="2400">
                <a:latin typeface="黑体" panose="02010609060101010101" pitchFamily="49" charset="-122"/>
                <a:ea typeface="黑体" panose="02010609060101010101" pitchFamily="49" charset="-122"/>
              </a:rPr>
              <a:t>一个总线周期产生</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字节写入。</a:t>
            </a:r>
          </a:p>
          <a:p>
            <a:pPr eaLnBrk="1" hangingPunct="1"/>
            <a:r>
              <a:rPr lang="zh-CN" altLang="en-US" sz="2400">
                <a:latin typeface="黑体" panose="02010609060101010101" pitchFamily="49" charset="-122"/>
                <a:ea typeface="黑体" panose="02010609060101010101" pitchFamily="49" charset="-122"/>
              </a:rPr>
              <a:t>支持可超高速缓存的突发串周期。</a:t>
            </a:r>
          </a:p>
          <a:p>
            <a:pPr eaLnBrk="1" hangingPunct="1"/>
            <a:r>
              <a:rPr lang="zh-CN" altLang="en-US" sz="2400">
                <a:latin typeface="黑体" panose="02010609060101010101" pitchFamily="49" charset="-122"/>
                <a:ea typeface="黑体" panose="02010609060101010101" pitchFamily="49" charset="-122"/>
              </a:rPr>
              <a:t>支持回写超高速缓存协议。</a:t>
            </a:r>
          </a:p>
          <a:p>
            <a:pPr eaLnBrk="1" hangingPunct="1">
              <a:buFontTx/>
              <a:buNone/>
            </a:pPr>
            <a:endParaRPr lang="zh-CN" altLang="en-US" b="1" smtClean="0"/>
          </a:p>
          <a:p>
            <a:pPr eaLnBrk="1" hangingPunct="1"/>
            <a:endParaRPr lang="zh-CN" altLang="en-US" smtClean="0"/>
          </a:p>
        </p:txBody>
      </p:sp>
    </p:spTree>
    <p:extLst>
      <p:ext uri="{BB962C8B-B14F-4D97-AF65-F5344CB8AC3E}">
        <p14:creationId xmlns:p14="http://schemas.microsoft.com/office/powerpoint/2010/main" val="127291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1950872" y="643087"/>
            <a:ext cx="7774199" cy="5430507"/>
          </a:xfrm>
        </p:spPr>
        <p:txBody>
          <a:bodyPr/>
          <a:lstStyle/>
          <a:p>
            <a:pPr eaLnBrk="1" hangingPunct="1"/>
            <a:r>
              <a:rPr lang="zh-CN" altLang="en-US" sz="2400">
                <a:latin typeface="黑体" panose="02010609060101010101" pitchFamily="49" charset="-122"/>
                <a:ea typeface="黑体" panose="02010609060101010101" pitchFamily="49" charset="-122"/>
              </a:rPr>
              <a:t>不支持用</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和</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实现的动态总线带宽。</a:t>
            </a:r>
          </a:p>
          <a:p>
            <a:pPr eaLnBrk="1" hangingPunct="1"/>
            <a:r>
              <a:rPr lang="zh-CN" altLang="en-US" sz="2400">
                <a:latin typeface="黑体" panose="02010609060101010101" pitchFamily="49" charset="-122"/>
                <a:ea typeface="黑体" panose="02010609060101010101" pitchFamily="49" charset="-122"/>
              </a:rPr>
              <a:t>可以在维持内部超高速缓存状态和浮点机器状态的同时执行复位功能。</a:t>
            </a:r>
          </a:p>
          <a:p>
            <a:pPr eaLnBrk="1" hangingPunct="1"/>
            <a:r>
              <a:rPr lang="zh-CN" altLang="en-US" sz="2400">
                <a:latin typeface="黑体" panose="02010609060101010101" pitchFamily="49" charset="-122"/>
                <a:ea typeface="黑体" panose="02010609060101010101" pitchFamily="49" charset="-122"/>
              </a:rPr>
              <a:t>通过</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引脚支持它与外部系统之间的强存储排序。</a:t>
            </a:r>
          </a:p>
          <a:p>
            <a:pPr eaLnBrk="1" hangingPunct="1"/>
            <a:r>
              <a:rPr lang="zh-CN" altLang="en-US" sz="2400">
                <a:latin typeface="黑体" panose="02010609060101010101" pitchFamily="49" charset="-122"/>
                <a:ea typeface="黑体" panose="02010609060101010101" pitchFamily="49" charset="-122"/>
              </a:rPr>
              <a:t>支持内部奇偶错误校验，加强了数据奇偶校验和地址奇偶校验。</a:t>
            </a:r>
          </a:p>
          <a:p>
            <a:pPr eaLnBrk="1" hangingPunct="1"/>
            <a:r>
              <a:rPr lang="zh-CN" altLang="en-US" sz="2400">
                <a:latin typeface="黑体" panose="02010609060101010101" pitchFamily="49" charset="-122"/>
                <a:ea typeface="黑体" panose="02010609060101010101" pitchFamily="49" charset="-122"/>
              </a:rPr>
              <a:t>支持探针方式。</a:t>
            </a:r>
          </a:p>
          <a:p>
            <a:pPr eaLnBrk="1" hangingPunct="1"/>
            <a:r>
              <a:rPr lang="zh-CN" altLang="en-US" sz="2400">
                <a:latin typeface="黑体" panose="02010609060101010101" pitchFamily="49" charset="-122"/>
                <a:ea typeface="黑体" panose="02010609060101010101" pitchFamily="49" charset="-122"/>
              </a:rPr>
              <a:t>支持功能冗余校验（</a:t>
            </a:r>
            <a:r>
              <a:rPr lang="en-US" altLang="zh-CN" sz="2400">
                <a:latin typeface="黑体" panose="02010609060101010101" pitchFamily="49" charset="-122"/>
                <a:ea typeface="黑体" panose="02010609060101010101" pitchFamily="49" charset="-122"/>
              </a:rPr>
              <a:t>FRC</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支持性能监测。</a:t>
            </a:r>
          </a:p>
          <a:p>
            <a:pPr eaLnBrk="1" hangingPunct="1"/>
            <a:r>
              <a:rPr lang="zh-CN" altLang="en-US" sz="2400">
                <a:latin typeface="黑体" panose="02010609060101010101" pitchFamily="49" charset="-122"/>
                <a:ea typeface="黑体" panose="02010609060101010101" pitchFamily="49" charset="-122"/>
              </a:rPr>
              <a:t>使用</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异常结束一个总线周期后，从头重新启动该总线周期。不保留在</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之前的返回数据。</a:t>
            </a:r>
            <a:r>
              <a:rPr lang="en-US" altLang="zh-CN" sz="2400">
                <a:latin typeface="黑体" panose="02010609060101010101" pitchFamily="49" charset="-122"/>
                <a:ea typeface="黑体" panose="02010609060101010101" pitchFamily="49" charset="-122"/>
              </a:rPr>
              <a:t>80486 </a:t>
            </a:r>
            <a:r>
              <a:rPr lang="zh-CN" altLang="en-US" sz="2400">
                <a:latin typeface="黑体" panose="02010609060101010101" pitchFamily="49" charset="-122"/>
                <a:ea typeface="黑体" panose="02010609060101010101" pitchFamily="49" charset="-122"/>
              </a:rPr>
              <a:t>保留在</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建立返回的数据，并在周期被异常结束的点上重新启动该周期。</a:t>
            </a:r>
          </a:p>
          <a:p>
            <a:pPr eaLnBrk="1" hangingPunct="1"/>
            <a:endParaRPr lang="zh-CN" altLang="en-US" smtClean="0"/>
          </a:p>
        </p:txBody>
      </p:sp>
    </p:spTree>
    <p:extLst>
      <p:ext uri="{BB962C8B-B14F-4D97-AF65-F5344CB8AC3E}">
        <p14:creationId xmlns:p14="http://schemas.microsoft.com/office/powerpoint/2010/main" val="199419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2208107" y="857449"/>
            <a:ext cx="7774199" cy="5239963"/>
          </a:xfrm>
        </p:spPr>
        <p:txBody>
          <a:bodyPr/>
          <a:lstStyle/>
          <a:p>
            <a:pPr eaLnBrk="1" hangingPunct="1">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pentium</a:t>
            </a:r>
            <a:r>
              <a:rPr lang="zh-CN" altLang="en-US" sz="2400" b="1">
                <a:latin typeface="黑体" panose="02010609060101010101" pitchFamily="49" charset="-122"/>
                <a:ea typeface="黑体" panose="02010609060101010101" pitchFamily="49" charset="-122"/>
              </a:rPr>
              <a:t>的寄存器</a:t>
            </a:r>
          </a:p>
          <a:p>
            <a:pPr eaLnBrk="1" hangingPunct="1">
              <a:lnSpc>
                <a:spcPct val="150000"/>
              </a:lnSpc>
              <a:buFontTx/>
              <a:buNone/>
            </a:pPr>
            <a:r>
              <a:rPr lang="en-US" altLang="zh-CN" sz="2400">
                <a:latin typeface="黑体" panose="02010609060101010101" pitchFamily="49" charset="-122"/>
                <a:ea typeface="黑体" panose="02010609060101010101" pitchFamily="49" charset="-122"/>
              </a:rPr>
              <a:t>P5</a:t>
            </a:r>
            <a:r>
              <a:rPr lang="zh-CN" altLang="en-US" sz="2400">
                <a:latin typeface="黑体" panose="02010609060101010101" pitchFamily="49" charset="-122"/>
                <a:ea typeface="黑体" panose="02010609060101010101" pitchFamily="49" charset="-122"/>
              </a:rPr>
              <a:t>对</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的寄存器作了如下扩充，主要表现在：</a:t>
            </a:r>
          </a:p>
          <a:p>
            <a:pPr eaLnBrk="1" hangingPunct="1">
              <a:lnSpc>
                <a:spcPct val="150000"/>
              </a:lnSpc>
            </a:pPr>
            <a:r>
              <a:rPr lang="zh-CN" altLang="en-US" sz="2400">
                <a:latin typeface="黑体" panose="02010609060101010101" pitchFamily="49" charset="-122"/>
                <a:ea typeface="黑体" panose="02010609060101010101" pitchFamily="49" charset="-122"/>
              </a:rPr>
              <a:t>标志寄存器增加了两位：</a:t>
            </a:r>
            <a:r>
              <a:rPr lang="en-US" altLang="zh-CN" sz="2400">
                <a:latin typeface="黑体" panose="02010609060101010101" pitchFamily="49" charset="-122"/>
                <a:ea typeface="黑体" panose="02010609060101010101" pitchFamily="49" charset="-122"/>
              </a:rPr>
              <a:t>VIF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VIP</a:t>
            </a:r>
            <a:r>
              <a:rPr lang="zh-CN" altLang="en-US" sz="2400">
                <a:latin typeface="黑体" panose="02010609060101010101" pitchFamily="49" charset="-122"/>
                <a:ea typeface="黑体" panose="02010609060101010101" pitchFamily="49" charset="-122"/>
              </a:rPr>
              <a:t>。此两位用于控制</a:t>
            </a:r>
            <a:r>
              <a:rPr lang="en-US" altLang="zh-CN" sz="2400">
                <a:latin typeface="黑体" panose="02010609060101010101" pitchFamily="49" charset="-122"/>
                <a:ea typeface="黑体" panose="02010609060101010101" pitchFamily="49" charset="-122"/>
              </a:rPr>
              <a:t>Pentium</a:t>
            </a:r>
            <a:r>
              <a:rPr lang="zh-CN" altLang="en-US" sz="2400">
                <a:latin typeface="黑体" panose="02010609060101010101" pitchFamily="49" charset="-122"/>
                <a:ea typeface="黑体" panose="02010609060101010101" pitchFamily="49" charset="-122"/>
              </a:rPr>
              <a:t>的虚拟</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方式扩充部分的虚拟中断。</a:t>
            </a:r>
          </a:p>
          <a:p>
            <a:pPr eaLnBrk="1" hangingPunct="1">
              <a:lnSpc>
                <a:spcPct val="150000"/>
              </a:lnSpc>
            </a:pPr>
            <a:r>
              <a:rPr lang="zh-CN" altLang="en-US" sz="2400">
                <a:latin typeface="黑体" panose="02010609060101010101" pitchFamily="49" charset="-122"/>
                <a:ea typeface="黑体" panose="02010609060101010101" pitchFamily="49" charset="-122"/>
              </a:rPr>
              <a:t>控制寄存器增加了</a:t>
            </a:r>
            <a:r>
              <a:rPr lang="en-US" altLang="zh-CN" sz="2400">
                <a:latin typeface="黑体" panose="02010609060101010101" pitchFamily="49" charset="-122"/>
                <a:ea typeface="黑体" panose="02010609060101010101" pitchFamily="49" charset="-122"/>
              </a:rPr>
              <a:t>CR4</a:t>
            </a:r>
            <a:r>
              <a:rPr lang="zh-CN" altLang="en-US" sz="2400">
                <a:latin typeface="黑体" panose="02010609060101010101" pitchFamily="49" charset="-122"/>
                <a:ea typeface="黑体" panose="02010609060101010101" pitchFamily="49" charset="-122"/>
              </a:rPr>
              <a:t>，并对</a:t>
            </a:r>
            <a:r>
              <a:rPr lang="en-US" altLang="zh-CN" sz="2400">
                <a:latin typeface="黑体" panose="02010609060101010101" pitchFamily="49" charset="-122"/>
                <a:ea typeface="黑体" panose="02010609060101010101" pitchFamily="49" charset="-122"/>
              </a:rPr>
              <a:t>CR0</a:t>
            </a:r>
            <a:r>
              <a:rPr lang="zh-CN" altLang="en-US" sz="2400">
                <a:latin typeface="黑体" panose="02010609060101010101" pitchFamily="49" charset="-122"/>
                <a:ea typeface="黑体" panose="02010609060101010101" pitchFamily="49" charset="-122"/>
              </a:rPr>
              <a:t>中的</a:t>
            </a:r>
            <a:r>
              <a:rPr lang="en-US" altLang="zh-CN" sz="2400">
                <a:latin typeface="黑体" panose="02010609060101010101" pitchFamily="49" charset="-122"/>
                <a:ea typeface="黑体" panose="02010609060101010101" pitchFamily="49" charset="-122"/>
              </a:rPr>
              <a:t>CD</a:t>
            </a:r>
            <a:r>
              <a:rPr lang="zh-CN" altLang="en-US" sz="2400">
                <a:latin typeface="黑体" panose="02010609060101010101" pitchFamily="49" charset="-122"/>
                <a:ea typeface="黑体" panose="02010609060101010101" pitchFamily="49" charset="-122"/>
              </a:rPr>
              <a:t>位和</a:t>
            </a:r>
            <a:r>
              <a:rPr lang="en-US" altLang="zh-CN" sz="2400">
                <a:latin typeface="黑体" panose="02010609060101010101" pitchFamily="49" charset="-122"/>
                <a:ea typeface="黑体" panose="02010609060101010101" pitchFamily="49" charset="-122"/>
              </a:rPr>
              <a:t>NIV</a:t>
            </a:r>
            <a:r>
              <a:rPr lang="zh-CN" altLang="en-US" sz="2400">
                <a:latin typeface="黑体" panose="02010609060101010101" pitchFamily="49" charset="-122"/>
                <a:ea typeface="黑体" panose="02010609060101010101" pitchFamily="49" charset="-122"/>
              </a:rPr>
              <a:t>位作了重新定义。</a:t>
            </a:r>
          </a:p>
          <a:p>
            <a:pPr eaLnBrk="1" hangingPunct="1">
              <a:lnSpc>
                <a:spcPct val="150000"/>
              </a:lnSpc>
            </a:pPr>
            <a:r>
              <a:rPr lang="zh-CN" altLang="en-US" sz="2400">
                <a:latin typeface="黑体" panose="02010609060101010101" pitchFamily="49" charset="-122"/>
                <a:ea typeface="黑体" panose="02010609060101010101" pitchFamily="49" charset="-122"/>
              </a:rPr>
              <a:t>增加了几个模型专用寄存器，用来控制可测试性、执行跟踪、性能检测和机器检查错误的功能等。</a:t>
            </a:r>
          </a:p>
          <a:p>
            <a:pPr eaLnBrk="1" hangingPunct="1"/>
            <a:endParaRPr lang="zh-CN" altLang="en-US" smtClean="0"/>
          </a:p>
        </p:txBody>
      </p:sp>
    </p:spTree>
    <p:extLst>
      <p:ext uri="{BB962C8B-B14F-4D97-AF65-F5344CB8AC3E}">
        <p14:creationId xmlns:p14="http://schemas.microsoft.com/office/powerpoint/2010/main" val="121406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p:txBody>
          <a:bodyPr/>
          <a:lstStyle/>
          <a:p>
            <a:pPr eaLnBrk="1" hangingPunct="1">
              <a:lnSpc>
                <a:spcPct val="150000"/>
              </a:lnSpc>
            </a:pPr>
            <a:r>
              <a:rPr lang="en-US" altLang="zh-CN" sz="2801" b="1">
                <a:latin typeface="黑体" panose="02010609060101010101" pitchFamily="49" charset="-122"/>
                <a:ea typeface="黑体" panose="02010609060101010101" pitchFamily="49" charset="-122"/>
              </a:rPr>
              <a:t>3</a:t>
            </a:r>
            <a:r>
              <a:rPr lang="zh-CN" altLang="en-US" sz="2801" b="1">
                <a:latin typeface="黑体" panose="02010609060101010101" pitchFamily="49" charset="-122"/>
                <a:ea typeface="黑体" panose="02010609060101010101" pitchFamily="49" charset="-122"/>
              </a:rPr>
              <a:t>．</a:t>
            </a:r>
            <a:r>
              <a:rPr lang="en-US" altLang="zh-CN" sz="2801" b="1">
                <a:latin typeface="黑体" panose="02010609060101010101" pitchFamily="49" charset="-122"/>
                <a:ea typeface="黑体" panose="02010609060101010101" pitchFamily="49" charset="-122"/>
              </a:rPr>
              <a:t>pentium</a:t>
            </a:r>
            <a:r>
              <a:rPr lang="zh-CN" altLang="en-US" sz="2801" b="1">
                <a:latin typeface="黑体" panose="02010609060101010101" pitchFamily="49" charset="-122"/>
                <a:ea typeface="黑体" panose="02010609060101010101" pitchFamily="49" charset="-122"/>
              </a:rPr>
              <a:t>的高速缓存器</a:t>
            </a:r>
          </a:p>
          <a:p>
            <a:pPr eaLnBrk="1" hangingPunct="1">
              <a:lnSpc>
                <a:spcPct val="150000"/>
              </a:lnSpc>
            </a:pPr>
            <a:r>
              <a:rPr lang="en-US" altLang="zh-CN" sz="2801" b="1">
                <a:latin typeface="黑体" panose="02010609060101010101" pitchFamily="49" charset="-122"/>
                <a:ea typeface="黑体" panose="02010609060101010101" pitchFamily="49" charset="-122"/>
              </a:rPr>
              <a:t>4</a:t>
            </a:r>
            <a:r>
              <a:rPr lang="zh-CN" altLang="en-US" sz="2801" b="1">
                <a:latin typeface="黑体" panose="02010609060101010101" pitchFamily="49" charset="-122"/>
                <a:ea typeface="黑体" panose="02010609060101010101" pitchFamily="49" charset="-122"/>
              </a:rPr>
              <a:t>．</a:t>
            </a:r>
            <a:r>
              <a:rPr lang="en-US" altLang="zh-CN" sz="2801" b="1">
                <a:latin typeface="黑体" panose="02010609060101010101" pitchFamily="49" charset="-122"/>
                <a:ea typeface="黑体" panose="02010609060101010101" pitchFamily="49" charset="-122"/>
              </a:rPr>
              <a:t>Pentium</a:t>
            </a:r>
            <a:r>
              <a:rPr lang="zh-CN" altLang="en-US" sz="2801" b="1">
                <a:latin typeface="黑体" panose="02010609060101010101" pitchFamily="49" charset="-122"/>
                <a:ea typeface="黑体" panose="02010609060101010101" pitchFamily="49" charset="-122"/>
              </a:rPr>
              <a:t>对</a:t>
            </a:r>
            <a:r>
              <a:rPr lang="en-US" altLang="zh-CN" sz="2801" b="1">
                <a:latin typeface="黑体" panose="02010609060101010101" pitchFamily="49" charset="-122"/>
                <a:ea typeface="黑体" panose="02010609060101010101" pitchFamily="49" charset="-122"/>
              </a:rPr>
              <a:t>80486</a:t>
            </a:r>
            <a:r>
              <a:rPr lang="zh-CN" altLang="en-US" sz="2801" b="1">
                <a:latin typeface="黑体" panose="02010609060101010101" pitchFamily="49" charset="-122"/>
                <a:ea typeface="黑体" panose="02010609060101010101" pitchFamily="49" charset="-122"/>
              </a:rPr>
              <a:t>指令系统的扩充</a:t>
            </a:r>
          </a:p>
          <a:p>
            <a:pPr eaLnBrk="1" hangingPunct="1">
              <a:lnSpc>
                <a:spcPct val="150000"/>
              </a:lnSpc>
            </a:pPr>
            <a:r>
              <a:rPr lang="en-US" altLang="zh-CN" sz="2801" b="1">
                <a:latin typeface="黑体" panose="02010609060101010101" pitchFamily="49" charset="-122"/>
                <a:ea typeface="黑体" panose="02010609060101010101" pitchFamily="49" charset="-122"/>
              </a:rPr>
              <a:t>5</a:t>
            </a:r>
            <a:r>
              <a:rPr lang="zh-CN" altLang="en-US" sz="2801" b="1">
                <a:latin typeface="黑体" panose="02010609060101010101" pitchFamily="49" charset="-122"/>
                <a:ea typeface="黑体" panose="02010609060101010101" pitchFamily="49" charset="-122"/>
              </a:rPr>
              <a:t>．</a:t>
            </a:r>
            <a:r>
              <a:rPr lang="en-US" altLang="zh-CN" sz="2801" b="1">
                <a:latin typeface="黑体" panose="02010609060101010101" pitchFamily="49" charset="-122"/>
                <a:ea typeface="黑体" panose="02010609060101010101" pitchFamily="49" charset="-122"/>
              </a:rPr>
              <a:t>Pentium</a:t>
            </a:r>
            <a:r>
              <a:rPr lang="zh-CN" altLang="en-US" sz="2801" b="1">
                <a:latin typeface="黑体" panose="02010609060101010101" pitchFamily="49" charset="-122"/>
                <a:ea typeface="黑体" panose="02010609060101010101" pitchFamily="49" charset="-122"/>
              </a:rPr>
              <a:t>的探针方式</a:t>
            </a:r>
          </a:p>
          <a:p>
            <a:pPr eaLnBrk="1" hangingPunct="1"/>
            <a:endParaRPr lang="zh-CN" altLang="en-US" smtClean="0"/>
          </a:p>
        </p:txBody>
      </p:sp>
    </p:spTree>
    <p:extLst>
      <p:ext uri="{BB962C8B-B14F-4D97-AF65-F5344CB8AC3E}">
        <p14:creationId xmlns:p14="http://schemas.microsoft.com/office/powerpoint/2010/main" val="96925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271534" y="2637706"/>
            <a:ext cx="5720216"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5400" kern="0" dirty="0">
                <a:solidFill>
                  <a:srgbClr val="0099A9"/>
                </a:solidFill>
                <a:latin typeface="Arial"/>
                <a:ea typeface="微软雅黑"/>
              </a:rPr>
              <a:t>80X86</a:t>
            </a:r>
            <a:r>
              <a:rPr lang="zh-CN" altLang="en-US" sz="5400" kern="0" dirty="0">
                <a:solidFill>
                  <a:srgbClr val="0099A9"/>
                </a:solidFill>
                <a:latin typeface="Arial"/>
                <a:ea typeface="微软雅黑"/>
              </a:rPr>
              <a:t>存储器</a:t>
            </a:r>
            <a:r>
              <a:rPr lang="zh-CN" altLang="en-US" sz="5400" kern="0" dirty="0" smtClean="0">
                <a:solidFill>
                  <a:srgbClr val="0099A9"/>
                </a:solidFill>
                <a:latin typeface="Arial"/>
                <a:ea typeface="微软雅黑"/>
              </a:rPr>
              <a:t>组织</a:t>
            </a:r>
            <a:endParaRPr lang="zh-CN" altLang="en-US" sz="54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1429342180"/>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2093780" y="1500535"/>
            <a:ext cx="7774199" cy="4115753"/>
          </a:xfrm>
        </p:spPr>
        <p:txBody>
          <a:bodyPr/>
          <a:lstStyle/>
          <a:p>
            <a:pPr>
              <a:lnSpc>
                <a:spcPct val="150000"/>
              </a:lnSpc>
              <a:buFontTx/>
              <a:buNone/>
            </a:pPr>
            <a:r>
              <a:rPr lang="en-US" altLang="zh-CN" sz="2400" b="1" dirty="0" smtClean="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．存储器的标准结构</a:t>
            </a:r>
          </a:p>
          <a:p>
            <a:pPr>
              <a:lnSpc>
                <a:spcPct val="150000"/>
              </a:lnSpc>
              <a:buFontTx/>
              <a:buNone/>
            </a:pPr>
            <a:r>
              <a:rPr lang="zh-CN" altLang="en-US" sz="2400" dirty="0">
                <a:latin typeface="黑体" panose="02010609060101010101" pitchFamily="49" charset="-122"/>
                <a:ea typeface="黑体" panose="02010609060101010101" pitchFamily="49" charset="-122"/>
              </a:rPr>
              <a:t>存放字时，其低位字节可从奇数地址开始，也可从偶数地址开始；前一种称非规则存放，后一种称规则存放。对规则字的存取可在一个总线周期完成，对非规则字的存取则需两个总线周期才能完成。</a:t>
            </a:r>
          </a:p>
        </p:txBody>
      </p:sp>
      <p:sp>
        <p:nvSpPr>
          <p:cNvPr id="5" name="TextBox 13"/>
          <p:cNvSpPr txBox="1"/>
          <p:nvPr/>
        </p:nvSpPr>
        <p:spPr>
          <a:xfrm>
            <a:off x="2638822" y="621482"/>
            <a:ext cx="4776180" cy="430887"/>
          </a:xfrm>
          <a:prstGeom prst="rect">
            <a:avLst/>
          </a:prstGeom>
          <a:noFill/>
        </p:spPr>
        <p:txBody>
          <a:bodyPr wrap="square" lIns="0" tIns="0" rIns="0" bIns="0" rtlCol="0">
            <a:spAutoFit/>
          </a:bodyPr>
          <a:lstStyle/>
          <a:p>
            <a:r>
              <a:rPr lang="en-US" altLang="zh-CN" sz="2800" b="1" dirty="0">
                <a:latin typeface="黑体" panose="02010609060101010101" pitchFamily="49" charset="-122"/>
                <a:ea typeface="黑体" panose="02010609060101010101" pitchFamily="49" charset="-122"/>
              </a:rPr>
              <a:t>8086/8088</a:t>
            </a:r>
            <a:r>
              <a:rPr lang="zh-CN" altLang="en-US" sz="2800" b="1" dirty="0">
                <a:latin typeface="黑体" panose="02010609060101010101" pitchFamily="49" charset="-122"/>
                <a:ea typeface="黑体" panose="02010609060101010101" pitchFamily="49" charset="-122"/>
              </a:rPr>
              <a:t>的存储器组织</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691679" y="515059"/>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6267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750800" y="762177"/>
            <a:ext cx="4115753" cy="609741"/>
          </a:xfrm>
        </p:spPr>
        <p:txBody>
          <a:bodyPr/>
          <a:lstStyle/>
          <a:p>
            <a:pPr algn="l" eaLnBrk="1" hangingPunct="1"/>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总线接口部件</a:t>
            </a:r>
            <a:r>
              <a:rPr lang="en-US" altLang="zh-CN" sz="2800" b="1" dirty="0">
                <a:latin typeface="黑体" panose="02010609060101010101" pitchFamily="49" charset="-122"/>
                <a:ea typeface="黑体" panose="02010609060101010101" pitchFamily="49" charset="-122"/>
              </a:rPr>
              <a:t>BIU</a:t>
            </a:r>
          </a:p>
        </p:txBody>
      </p:sp>
      <p:sp>
        <p:nvSpPr>
          <p:cNvPr id="2052" name="Rectangle 3"/>
          <p:cNvSpPr>
            <a:spLocks noGrp="1" noChangeArrowheads="1"/>
          </p:cNvSpPr>
          <p:nvPr>
            <p:ph type="body" idx="1"/>
          </p:nvPr>
        </p:nvSpPr>
        <p:spPr>
          <a:xfrm>
            <a:off x="1750801" y="1600571"/>
            <a:ext cx="8383940" cy="3810882"/>
          </a:xfrm>
        </p:spPr>
        <p:txBody>
          <a:bodyPr/>
          <a:lstStyle/>
          <a:p>
            <a:pPr eaLnBrk="1" hangingPunct="1">
              <a:lnSpc>
                <a:spcPct val="110000"/>
              </a:lnSpc>
              <a:buFontTx/>
              <a:buNone/>
            </a:pPr>
            <a:r>
              <a:rPr lang="zh-CN" altLang="en-US" sz="2400">
                <a:latin typeface="黑体" panose="02010609060101010101" pitchFamily="49" charset="-122"/>
                <a:ea typeface="黑体" panose="02010609060101010101" pitchFamily="49" charset="-122"/>
              </a:rPr>
              <a:t>总线接口部件负责与存储器、</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端口传送数据 ，由下列</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部分组成：</a:t>
            </a:r>
          </a:p>
          <a:p>
            <a:pPr algn="just" eaLnBrk="1" hangingPunct="1">
              <a:lnSpc>
                <a:spcPct val="110000"/>
              </a:lnSpc>
              <a:buFontTx/>
              <a:buNone/>
            </a:pPr>
            <a:r>
              <a:rPr lang="zh-CN" altLang="en-US" sz="2400">
                <a:latin typeface="黑体" panose="02010609060101010101" pitchFamily="49" charset="-122"/>
                <a:ea typeface="黑体" panose="02010609060101010101" pitchFamily="49" charset="-122"/>
              </a:rPr>
              <a:t>		① 指令队列缓冲器</a:t>
            </a:r>
          </a:p>
          <a:p>
            <a:pPr algn="just" eaLnBrk="1" hangingPunct="1">
              <a:lnSpc>
                <a:spcPct val="110000"/>
              </a:lnSpc>
              <a:buFontTx/>
              <a:buNone/>
            </a:pPr>
            <a:r>
              <a:rPr lang="zh-CN" altLang="en-US" sz="2400">
                <a:latin typeface="黑体" panose="02010609060101010101" pitchFamily="49" charset="-122"/>
                <a:ea typeface="黑体" panose="02010609060101010101" pitchFamily="49" charset="-122"/>
              </a:rPr>
              <a:t>		② </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位的指令指针寄存器</a:t>
            </a:r>
          </a:p>
          <a:p>
            <a:pPr algn="just" eaLnBrk="1" hangingPunct="1">
              <a:lnSpc>
                <a:spcPct val="11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(IP   Instruction Pointer)</a:t>
            </a:r>
          </a:p>
          <a:p>
            <a:pPr algn="just" eaLnBrk="1" hangingPunct="1">
              <a:lnSpc>
                <a:spcPct val="110000"/>
              </a:lnSpc>
              <a:buFontTx/>
              <a:buNone/>
            </a:pPr>
            <a:r>
              <a:rPr lang="en-US" altLang="zh-CN" sz="2400">
                <a:latin typeface="黑体" panose="02010609060101010101" pitchFamily="49" charset="-122"/>
                <a:ea typeface="黑体" panose="02010609060101010101" pitchFamily="49" charset="-122"/>
              </a:rPr>
              <a:t>        4</a:t>
            </a:r>
            <a:r>
              <a:rPr lang="zh-CN" altLang="en-US" sz="2400">
                <a:latin typeface="黑体" panose="02010609060101010101" pitchFamily="49" charset="-122"/>
                <a:ea typeface="黑体" panose="02010609060101010101" pitchFamily="49" charset="-122"/>
              </a:rPr>
              <a:t>个段地址寄存器</a:t>
            </a:r>
          </a:p>
          <a:p>
            <a:pPr algn="just" eaLnBrk="1" hangingPunct="1">
              <a:lnSpc>
                <a:spcPct val="11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SS</a:t>
            </a:r>
            <a:r>
              <a:rPr lang="zh-CN" altLang="en-US" sz="2400">
                <a:latin typeface="黑体" panose="02010609060101010101" pitchFamily="49" charset="-122"/>
                <a:ea typeface="黑体" panose="02010609060101010101" pitchFamily="49" charset="-122"/>
              </a:rPr>
              <a:t>）</a:t>
            </a:r>
          </a:p>
          <a:p>
            <a:pPr algn="just" eaLnBrk="1" hangingPunct="1">
              <a:lnSpc>
                <a:spcPct val="110000"/>
              </a:lnSpc>
              <a:buFontTx/>
              <a:buNone/>
            </a:pPr>
            <a:r>
              <a:rPr lang="zh-CN" altLang="en-US" sz="2400">
                <a:latin typeface="黑体" panose="02010609060101010101" pitchFamily="49" charset="-122"/>
                <a:ea typeface="黑体" panose="02010609060101010101" pitchFamily="49" charset="-122"/>
              </a:rPr>
              <a:t>		③ </a:t>
            </a:r>
            <a:r>
              <a:rPr lang="en-US" altLang="zh-CN" sz="2400">
                <a:latin typeface="黑体" panose="02010609060101010101" pitchFamily="49" charset="-122"/>
                <a:ea typeface="黑体" panose="02010609060101010101" pitchFamily="49" charset="-122"/>
              </a:rPr>
              <a:t>20</a:t>
            </a:r>
            <a:r>
              <a:rPr lang="zh-CN" altLang="en-US" sz="2400">
                <a:latin typeface="黑体" panose="02010609060101010101" pitchFamily="49" charset="-122"/>
                <a:ea typeface="黑体" panose="02010609060101010101" pitchFamily="49" charset="-122"/>
              </a:rPr>
              <a:t>位的地址加法器，如右图</a:t>
            </a:r>
            <a:endParaRPr lang="en-US" altLang="zh-CN" sz="2400">
              <a:latin typeface="黑体" panose="02010609060101010101" pitchFamily="49" charset="-122"/>
              <a:ea typeface="黑体" panose="02010609060101010101" pitchFamily="49" charset="-122"/>
            </a:endParaRPr>
          </a:p>
        </p:txBody>
      </p:sp>
      <p:graphicFrame>
        <p:nvGraphicFramePr>
          <p:cNvPr id="2050" name="Object 4"/>
          <p:cNvGraphicFramePr>
            <a:graphicFrameLocks noChangeAspect="1"/>
          </p:cNvGraphicFramePr>
          <p:nvPr/>
        </p:nvGraphicFramePr>
        <p:xfrm>
          <a:off x="6781165" y="2210312"/>
          <a:ext cx="3429794" cy="3833112"/>
        </p:xfrm>
        <a:graphic>
          <a:graphicData uri="http://schemas.openxmlformats.org/presentationml/2006/ole">
            <mc:AlternateContent xmlns:mc="http://schemas.openxmlformats.org/markup-compatibility/2006">
              <mc:Choice xmlns:v="urn:schemas-microsoft-com:vml" Requires="v">
                <p:oleObj spid="_x0000_s16395" name="Visio" r:id="rId3" imgW="1755576" imgH="1853906" progId="Visio.Drawing.11">
                  <p:embed/>
                </p:oleObj>
              </mc:Choice>
              <mc:Fallback>
                <p:oleObj name="Visio" r:id="rId3" imgW="1755576" imgH="185390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165" y="2210312"/>
                        <a:ext cx="3429794" cy="3833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3225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a:xfrm>
            <a:off x="2236688" y="5430507"/>
            <a:ext cx="7774199" cy="857448"/>
          </a:xfrm>
        </p:spPr>
        <p:txBody>
          <a:bodyPr/>
          <a:lstStyle/>
          <a:p>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存储体与总线的连接</a:t>
            </a:r>
          </a:p>
        </p:txBody>
      </p:sp>
      <p:sp>
        <p:nvSpPr>
          <p:cNvPr id="13316" name="内容占位符 2"/>
          <p:cNvSpPr>
            <a:spLocks noGrp="1"/>
          </p:cNvSpPr>
          <p:nvPr>
            <p:ph idx="1"/>
          </p:nvPr>
        </p:nvSpPr>
        <p:spPr/>
        <p:txBody>
          <a:bodyPr/>
          <a:lstStyle/>
          <a:p>
            <a:endParaRPr lang="en-US" altLang="zh-CN" smtClean="0"/>
          </a:p>
          <a:p>
            <a:endParaRPr lang="zh-CN" altLang="en-US" smtClean="0"/>
          </a:p>
        </p:txBody>
      </p:sp>
      <p:sp>
        <p:nvSpPr>
          <p:cNvPr id="13317"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3314" name="Object 1"/>
          <p:cNvGraphicFramePr>
            <a:graphicFrameLocks noChangeAspect="1"/>
          </p:cNvGraphicFramePr>
          <p:nvPr/>
        </p:nvGraphicFramePr>
        <p:xfrm>
          <a:off x="2451051" y="857449"/>
          <a:ext cx="7077125" cy="4215789"/>
        </p:xfrm>
        <a:graphic>
          <a:graphicData uri="http://schemas.openxmlformats.org/presentationml/2006/ole">
            <mc:AlternateContent xmlns:mc="http://schemas.openxmlformats.org/markup-compatibility/2006">
              <mc:Choice xmlns:v="urn:schemas-microsoft-com:vml" Requires="v">
                <p:oleObj spid="_x0000_s48132" name="Visio" r:id="rId3" imgW="3365064" imgH="2000210" progId="Visio.Drawing.11">
                  <p:embed/>
                </p:oleObj>
              </mc:Choice>
              <mc:Fallback>
                <p:oleObj name="Visio" r:id="rId3" imgW="3365064" imgH="20002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051" y="857449"/>
                        <a:ext cx="7077125" cy="4215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48376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a:xfrm>
            <a:off x="2093780" y="5001783"/>
            <a:ext cx="7774199" cy="890794"/>
          </a:xfrm>
        </p:spPr>
        <p:txBody>
          <a:bodyPr/>
          <a:lstStyle/>
          <a:p>
            <a:r>
              <a:rPr lang="en-US" altLang="zh-CN" sz="2400">
                <a:latin typeface="黑体" panose="02010609060101010101" pitchFamily="49" charset="-122"/>
                <a:ea typeface="黑体" panose="02010609060101010101" pitchFamily="49" charset="-122"/>
              </a:rPr>
              <a:t>8088</a:t>
            </a:r>
            <a:r>
              <a:rPr lang="zh-CN" altLang="en-US" sz="2400">
                <a:latin typeface="黑体" panose="02010609060101010101" pitchFamily="49" charset="-122"/>
                <a:ea typeface="黑体" panose="02010609060101010101" pitchFamily="49" charset="-122"/>
              </a:rPr>
              <a:t>存储体与总线的连接</a:t>
            </a:r>
          </a:p>
        </p:txBody>
      </p:sp>
      <p:sp>
        <p:nvSpPr>
          <p:cNvPr id="14340" name="Rectangle 2"/>
          <p:cNvSpPr>
            <a:spLocks noChangeArrowheads="1"/>
          </p:cNvSpPr>
          <p:nvPr/>
        </p:nvSpPr>
        <p:spPr bwMode="auto">
          <a:xfrm>
            <a:off x="1522148" y="-200101"/>
            <a:ext cx="184774" cy="4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b="1">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000" b="1">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000" b="1">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000" b="1">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000" b="1">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000" b="1">
                <a:solidFill>
                  <a:schemeClr val="tx1"/>
                </a:solidFill>
                <a:latin typeface="隶书" panose="02010509060101010101" pitchFamily="49" charset="-122"/>
                <a:ea typeface="隶书" panose="02010509060101010101" pitchFamily="49" charset="-122"/>
              </a:defRPr>
            </a:lvl9pPr>
          </a:lstStyle>
          <a:p>
            <a:pPr eaLnBrk="1" hangingPunct="1"/>
            <a:endParaRPr lang="zh-CN" altLang="en-US"/>
          </a:p>
        </p:txBody>
      </p:sp>
      <p:graphicFrame>
        <p:nvGraphicFramePr>
          <p:cNvPr id="14338" name="Object 1"/>
          <p:cNvGraphicFramePr>
            <a:graphicFrameLocks noChangeAspect="1"/>
          </p:cNvGraphicFramePr>
          <p:nvPr/>
        </p:nvGraphicFramePr>
        <p:xfrm>
          <a:off x="2879775" y="1071812"/>
          <a:ext cx="5859231" cy="3739427"/>
        </p:xfrm>
        <a:graphic>
          <a:graphicData uri="http://schemas.openxmlformats.org/presentationml/2006/ole">
            <mc:AlternateContent xmlns:mc="http://schemas.openxmlformats.org/markup-compatibility/2006">
              <mc:Choice xmlns:v="urn:schemas-microsoft-com:vml" Requires="v">
                <p:oleObj spid="_x0000_s49156" name="Visio" r:id="rId3" imgW="2284738" imgH="1458705" progId="Visio.Drawing.11">
                  <p:embed/>
                </p:oleObj>
              </mc:Choice>
              <mc:Fallback>
                <p:oleObj name="Visio" r:id="rId3" imgW="2284738" imgH="145870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75" y="1071812"/>
                        <a:ext cx="5859231" cy="37394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10846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2093780" y="714541"/>
            <a:ext cx="8002852" cy="5430507"/>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．存储器分段</a:t>
            </a:r>
          </a:p>
          <a:p>
            <a:pPr>
              <a:lnSpc>
                <a:spcPct val="150000"/>
              </a:lnSpc>
            </a:pPr>
            <a:r>
              <a:rPr lang="zh-CN" altLang="en-US" sz="2400">
                <a:latin typeface="黑体" panose="02010609060101010101" pitchFamily="49" charset="-122"/>
                <a:ea typeface="黑体" panose="02010609060101010101" pitchFamily="49" charset="-122"/>
              </a:rPr>
              <a:t>分段就是把</a:t>
            </a:r>
            <a:r>
              <a:rPr lang="en-US" altLang="zh-CN" sz="2400">
                <a:latin typeface="黑体" panose="02010609060101010101" pitchFamily="49" charset="-122"/>
                <a:ea typeface="黑体" panose="02010609060101010101" pitchFamily="49" charset="-122"/>
              </a:rPr>
              <a:t>1MB</a:t>
            </a:r>
            <a:r>
              <a:rPr lang="zh-CN" altLang="en-US" sz="2400">
                <a:latin typeface="黑体" panose="02010609060101010101" pitchFamily="49" charset="-122"/>
                <a:ea typeface="黑体" panose="02010609060101010101" pitchFamily="49" charset="-122"/>
              </a:rPr>
              <a:t>空间分为若干逻辑段，每段最多可含</a:t>
            </a:r>
            <a:r>
              <a:rPr lang="en-US" altLang="zh-CN" sz="2400">
                <a:latin typeface="黑体" panose="02010609060101010101" pitchFamily="49" charset="-122"/>
                <a:ea typeface="黑体" panose="02010609060101010101" pitchFamily="49" charset="-122"/>
              </a:rPr>
              <a:t>64KB</a:t>
            </a:r>
            <a:r>
              <a:rPr lang="zh-CN" altLang="en-US" sz="2400">
                <a:latin typeface="黑体" panose="02010609060101010101" pitchFamily="49" charset="-122"/>
                <a:ea typeface="黑体" panose="02010609060101010101" pitchFamily="49" charset="-122"/>
              </a:rPr>
              <a:t>的连续存储单元。每个段的首地址是一个被</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整除的数（即最后</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），首址是用软件设置的。</a:t>
            </a:r>
          </a:p>
          <a:p>
            <a:pPr>
              <a:lnSpc>
                <a:spcPct val="150000"/>
              </a:lnSpc>
            </a:pPr>
            <a:r>
              <a:rPr lang="zh-CN" altLang="en-US" sz="2400">
                <a:latin typeface="黑体" panose="02010609060101010101" pitchFamily="49" charset="-122"/>
                <a:ea typeface="黑体" panose="02010609060101010101" pitchFamily="49" charset="-122"/>
              </a:rPr>
              <a:t>运行一个程序所用的具体存储空间可以为一个逻辑段，也可为多个逻辑段。段和段之间可以是连续的、断开的、部分重叠的或完全重叠。</a:t>
            </a:r>
          </a:p>
        </p:txBody>
      </p:sp>
    </p:spTree>
    <p:extLst>
      <p:ext uri="{BB962C8B-B14F-4D97-AF65-F5344CB8AC3E}">
        <p14:creationId xmlns:p14="http://schemas.microsoft.com/office/powerpoint/2010/main" val="2626981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807965" y="785996"/>
            <a:ext cx="8717392" cy="5287599"/>
          </a:xfrm>
        </p:spPr>
        <p:txBody>
          <a:bodyPr/>
          <a:lstStyle/>
          <a:p>
            <a:pPr>
              <a:lnSpc>
                <a:spcPct val="150000"/>
              </a:lnSpc>
              <a:buFontTx/>
              <a:buNone/>
            </a:pPr>
            <a:r>
              <a:rPr lang="zh-CN" altLang="en-US" sz="2400">
                <a:latin typeface="黑体" panose="02010609060101010101" pitchFamily="49" charset="-122"/>
                <a:ea typeface="黑体" panose="02010609060101010101" pitchFamily="49" charset="-122"/>
              </a:rPr>
              <a:t>存储器采用分段编址方法进行组织，带来的好处如下：</a:t>
            </a:r>
          </a:p>
          <a:p>
            <a:pPr>
              <a:lnSpc>
                <a:spcPct val="150000"/>
              </a:lnSpc>
            </a:pPr>
            <a:r>
              <a:rPr lang="zh-CN" altLang="en-US" sz="2400">
                <a:latin typeface="黑体" panose="02010609060101010101" pitchFamily="49" charset="-122"/>
                <a:ea typeface="黑体" panose="02010609060101010101" pitchFamily="49" charset="-122"/>
              </a:rPr>
              <a:t>指令中只涉及</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位地址（首地址或在段中的偏移量），缩短了指令长度，从而提高了执行程序的速度。</a:t>
            </a:r>
          </a:p>
          <a:p>
            <a:pPr>
              <a:lnSpc>
                <a:spcPct val="150000"/>
              </a:lnSpc>
            </a:pPr>
            <a:r>
              <a:rPr lang="zh-CN" altLang="en-US" sz="2400">
                <a:latin typeface="黑体" panose="02010609060101010101" pitchFamily="49" charset="-122"/>
                <a:ea typeface="黑体" panose="02010609060101010101" pitchFamily="49" charset="-122"/>
              </a:rPr>
              <a:t>尽管存储空间多达</a:t>
            </a:r>
            <a:r>
              <a:rPr lang="en-US" altLang="zh-CN" sz="2400">
                <a:latin typeface="黑体" panose="02010609060101010101" pitchFamily="49" charset="-122"/>
                <a:ea typeface="黑体" panose="02010609060101010101" pitchFamily="49" charset="-122"/>
              </a:rPr>
              <a:t>1MB</a:t>
            </a:r>
            <a:r>
              <a:rPr lang="zh-CN" altLang="en-US" sz="2400">
                <a:latin typeface="黑体" panose="02010609060101010101" pitchFamily="49" charset="-122"/>
                <a:ea typeface="黑体" panose="02010609060101010101" pitchFamily="49" charset="-122"/>
              </a:rPr>
              <a:t>，但程序执行过程中不需要在</a:t>
            </a:r>
            <a:r>
              <a:rPr lang="en-US" altLang="zh-CN" sz="2400">
                <a:latin typeface="黑体" panose="02010609060101010101" pitchFamily="49" charset="-122"/>
                <a:ea typeface="黑体" panose="02010609060101010101" pitchFamily="49" charset="-122"/>
              </a:rPr>
              <a:t>1MB</a:t>
            </a:r>
            <a:r>
              <a:rPr lang="zh-CN" altLang="en-US" sz="2400">
                <a:latin typeface="黑体" panose="02010609060101010101" pitchFamily="49" charset="-122"/>
                <a:ea typeface="黑体" panose="02010609060101010101" pitchFamily="49" charset="-122"/>
              </a:rPr>
              <a:t>的大空间中去寻址，多数情况下只需在一个较小的段中运行。</a:t>
            </a:r>
          </a:p>
          <a:p>
            <a:pPr>
              <a:lnSpc>
                <a:spcPct val="150000"/>
              </a:lnSpc>
            </a:pPr>
            <a:r>
              <a:rPr lang="zh-CN" altLang="en-US" sz="2400">
                <a:latin typeface="黑体" panose="02010609060101010101" pitchFamily="49" charset="-122"/>
                <a:ea typeface="黑体" panose="02010609060101010101" pitchFamily="49" charset="-122"/>
              </a:rPr>
              <a:t>多数指令的运行都不涉及段寄存器的值，而只涉及</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位的偏移量，故分段组织存储也为程序的浮动装配创造了条件。</a:t>
            </a:r>
          </a:p>
          <a:p>
            <a:pPr>
              <a:lnSpc>
                <a:spcPct val="150000"/>
              </a:lnSpc>
            </a:pPr>
            <a:r>
              <a:rPr lang="zh-CN" altLang="en-US" sz="2400">
                <a:latin typeface="黑体" panose="02010609060101010101" pitchFamily="49" charset="-122"/>
                <a:ea typeface="黑体" panose="02010609060101010101" pitchFamily="49" charset="-122"/>
              </a:rPr>
              <a:t>程序设计者不用为程序装配在何处而去修改指令，统一由操作系统去管理就行了。</a:t>
            </a:r>
          </a:p>
          <a:p>
            <a:endParaRPr lang="zh-CN" altLang="en-US" smtClean="0"/>
          </a:p>
        </p:txBody>
      </p:sp>
    </p:spTree>
    <p:extLst>
      <p:ext uri="{BB962C8B-B14F-4D97-AF65-F5344CB8AC3E}">
        <p14:creationId xmlns:p14="http://schemas.microsoft.com/office/powerpoint/2010/main" val="396039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2093781" y="643087"/>
            <a:ext cx="8145760" cy="5359052"/>
          </a:xfrm>
        </p:spPr>
        <p:txBody>
          <a:bodyPr/>
          <a:lstStyle/>
          <a:p>
            <a:pPr>
              <a:buFontTx/>
              <a:buNone/>
            </a:pP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．实际地址和逻辑地址</a:t>
            </a:r>
          </a:p>
          <a:p>
            <a:pPr>
              <a:lnSpc>
                <a:spcPct val="150000"/>
              </a:lnSpc>
            </a:pPr>
            <a:r>
              <a:rPr lang="zh-CN" altLang="en-US" sz="2400" dirty="0">
                <a:latin typeface="黑体" panose="02010609060101010101" pitchFamily="49" charset="-122"/>
                <a:ea typeface="黑体" panose="02010609060101010101" pitchFamily="49" charset="-122"/>
              </a:rPr>
              <a:t>实际地址，或称物理地址，是指</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和存储器进行数据交换时使用的地址。对</a:t>
            </a:r>
            <a:r>
              <a:rPr lang="en-US" altLang="zh-CN" sz="2400" dirty="0">
                <a:latin typeface="黑体" panose="02010609060101010101" pitchFamily="49" charset="-122"/>
                <a:ea typeface="黑体" panose="02010609060101010101" pitchFamily="49" charset="-122"/>
              </a:rPr>
              <a:t>8086</a:t>
            </a:r>
            <a:r>
              <a:rPr lang="zh-CN" altLang="en-US" sz="2400" dirty="0">
                <a:latin typeface="黑体" panose="02010609060101010101" pitchFamily="49" charset="-122"/>
                <a:ea typeface="黑体" panose="02010609060101010101" pitchFamily="49" charset="-122"/>
              </a:rPr>
              <a:t>来说，是用</a:t>
            </a:r>
            <a:r>
              <a:rPr lang="en-US" altLang="zh-CN" sz="2400" dirty="0">
                <a:latin typeface="黑体" panose="02010609060101010101" pitchFamily="49" charset="-122"/>
                <a:ea typeface="黑体" panose="02010609060101010101" pitchFamily="49" charset="-122"/>
              </a:rPr>
              <a:t>20</a:t>
            </a:r>
            <a:r>
              <a:rPr lang="zh-CN" altLang="en-US" sz="2400" dirty="0">
                <a:latin typeface="黑体" panose="02010609060101010101" pitchFamily="49" charset="-122"/>
                <a:ea typeface="黑体" panose="02010609060101010101" pitchFamily="49" charset="-122"/>
              </a:rPr>
              <a:t>位二进制或</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位十六进制数表示的地址码，是唯一能代表存储空间每个单元的地址。</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逻辑地址是指产生实际地址用到的两个地址分量：段首地址和偏移量，它们都是用无符号的</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位二进制数或</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位十六进制数表示的地址代码。</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注意：偏移地址和段首址又都称为逻辑地址。一个存储单元只有唯一编码的实际地址，而一个实际地址可对应多个逻辑地址</a:t>
            </a:r>
          </a:p>
        </p:txBody>
      </p:sp>
    </p:spTree>
    <p:extLst>
      <p:ext uri="{BB962C8B-B14F-4D97-AF65-F5344CB8AC3E}">
        <p14:creationId xmlns:p14="http://schemas.microsoft.com/office/powerpoint/2010/main" val="363617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2022327" y="857449"/>
            <a:ext cx="7959979" cy="5239963"/>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．堆栈</a:t>
            </a:r>
          </a:p>
          <a:p>
            <a:pPr>
              <a:lnSpc>
                <a:spcPct val="150000"/>
              </a:lnSpc>
            </a:pPr>
            <a:r>
              <a:rPr lang="zh-CN" altLang="en-US" sz="2400">
                <a:latin typeface="黑体" panose="02010609060101010101" pitchFamily="49" charset="-122"/>
                <a:ea typeface="黑体" panose="02010609060101010101" pitchFamily="49" charset="-122"/>
              </a:rPr>
              <a:t>为了暂存一批需要回避的数值数据或地址数据，而特别划分出来一段存储区。该存储区中，存储数据按“后进先出”原则进行。</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堆栈段中存取数据的地址由堆栈段寄存器</a:t>
            </a:r>
            <a:r>
              <a:rPr lang="en-US" altLang="zh-CN" sz="2400">
                <a:latin typeface="黑体" panose="02010609060101010101" pitchFamily="49" charset="-122"/>
                <a:ea typeface="黑体" panose="02010609060101010101" pitchFamily="49" charset="-122"/>
              </a:rPr>
              <a:t>SS</a:t>
            </a:r>
            <a:r>
              <a:rPr lang="zh-CN" altLang="en-US" sz="2400">
                <a:latin typeface="黑体" panose="02010609060101010101" pitchFamily="49" charset="-122"/>
                <a:ea typeface="黑体" panose="02010609060101010101" pitchFamily="49" charset="-122"/>
              </a:rPr>
              <a:t>和堆栈指针</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来规定。</a:t>
            </a:r>
            <a:r>
              <a:rPr lang="en-US" altLang="zh-CN" sz="2400">
                <a:latin typeface="黑体" panose="02010609060101010101" pitchFamily="49" charset="-122"/>
                <a:ea typeface="黑体" panose="02010609060101010101" pitchFamily="49" charset="-122"/>
              </a:rPr>
              <a:t>SS</a:t>
            </a:r>
            <a:r>
              <a:rPr lang="zh-CN" altLang="en-US" sz="2400">
                <a:latin typeface="黑体" panose="02010609060101010101" pitchFamily="49" charset="-122"/>
                <a:ea typeface="黑体" panose="02010609060101010101" pitchFamily="49" charset="-122"/>
              </a:rPr>
              <a:t>中存放堆栈段的首地址，</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中存放栈顶的地址，此地址表示栈顶离段首址的偏移量，存取数据都在栈顶进行。</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3687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2175865" y="1413570"/>
            <a:ext cx="7774199" cy="4115753"/>
          </a:xfrm>
        </p:spPr>
        <p:txBody>
          <a:bodyPr/>
          <a:lstStyle/>
          <a:p>
            <a:pPr>
              <a:lnSpc>
                <a:spcPct val="150000"/>
              </a:lnSpc>
              <a:buFontTx/>
              <a:buNone/>
            </a:pPr>
            <a:r>
              <a:rPr lang="en-US" altLang="zh-CN" sz="2400" dirty="0" smtClean="0">
                <a:latin typeface="黑体" panose="02010609060101010101" pitchFamily="49" charset="-122"/>
                <a:ea typeface="黑体" panose="02010609060101010101" pitchFamily="49" charset="-122"/>
              </a:rPr>
              <a:t>80486</a:t>
            </a:r>
            <a:r>
              <a:rPr lang="zh-CN" altLang="en-US" sz="2400" dirty="0">
                <a:latin typeface="黑体" panose="02010609060101010101" pitchFamily="49" charset="-122"/>
                <a:ea typeface="黑体" panose="02010609060101010101" pitchFamily="49" charset="-122"/>
              </a:rPr>
              <a:t>充分重视了对多任务操作系统的支持性。主要体现在两方面：一是从硬件上为任务之间的切换提供了良好的条件；二是支持容量极大的虚拟存储器，并且为了管理如此大的存储空间，采用片内两级管理。</a:t>
            </a:r>
          </a:p>
          <a:p>
            <a:endParaRPr lang="en-US" altLang="zh-CN" dirty="0" smtClean="0"/>
          </a:p>
          <a:p>
            <a:endParaRPr lang="zh-CN" altLang="en-US" dirty="0" smtClean="0"/>
          </a:p>
        </p:txBody>
      </p:sp>
      <p:sp>
        <p:nvSpPr>
          <p:cNvPr id="3" name="TextBox 13"/>
          <p:cNvSpPr txBox="1"/>
          <p:nvPr/>
        </p:nvSpPr>
        <p:spPr>
          <a:xfrm>
            <a:off x="2638822" y="621482"/>
            <a:ext cx="4776180" cy="430887"/>
          </a:xfrm>
          <a:prstGeom prst="rect">
            <a:avLst/>
          </a:prstGeom>
          <a:noFill/>
        </p:spPr>
        <p:txBody>
          <a:bodyPr wrap="square" lIns="0" tIns="0" rIns="0" bIns="0" rtlCol="0">
            <a:spAutoFit/>
          </a:bodyPr>
          <a:lstStyle/>
          <a:p>
            <a:r>
              <a:rPr lang="en-US" altLang="zh-CN" sz="2800" b="1" dirty="0">
                <a:latin typeface="黑体" panose="02010609060101010101" pitchFamily="49" charset="-122"/>
                <a:ea typeface="黑体" panose="02010609060101010101" pitchFamily="49" charset="-122"/>
              </a:rPr>
              <a:t>32</a:t>
            </a:r>
            <a:r>
              <a:rPr lang="zh-CN" altLang="en-US" sz="2800" b="1" dirty="0">
                <a:latin typeface="黑体" panose="02010609060101010101" pitchFamily="49" charset="-122"/>
                <a:ea typeface="黑体" panose="02010609060101010101" pitchFamily="49" charset="-122"/>
              </a:rPr>
              <a:t>位微处理器存储器系统简介</a:t>
            </a:r>
            <a:endParaRPr lang="zh-CN" altLang="en-US" sz="2700" b="1" dirty="0">
              <a:solidFill>
                <a:schemeClr val="tx1">
                  <a:lumMod val="65000"/>
                  <a:lumOff val="35000"/>
                </a:schemeClr>
              </a:solidFill>
              <a:latin typeface="微软雅黑"/>
              <a:ea typeface="微软雅黑"/>
            </a:endParaRPr>
          </a:p>
        </p:txBody>
      </p:sp>
      <p:grpSp>
        <p:nvGrpSpPr>
          <p:cNvPr id="4" name="组合 3"/>
          <p:cNvGrpSpPr/>
          <p:nvPr/>
        </p:nvGrpSpPr>
        <p:grpSpPr>
          <a:xfrm>
            <a:off x="1691679" y="515059"/>
            <a:ext cx="762000" cy="618973"/>
            <a:chOff x="371883" y="333450"/>
            <a:chExt cx="762000" cy="618973"/>
          </a:xfrm>
        </p:grpSpPr>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9187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1950872" y="714541"/>
            <a:ext cx="8360123" cy="5644869"/>
          </a:xfrm>
        </p:spPr>
        <p:txBody>
          <a:bodyPr/>
          <a:lstStyle/>
          <a:p>
            <a:pPr>
              <a:lnSpc>
                <a:spcPct val="15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．虚拟存储技术</a:t>
            </a:r>
          </a:p>
          <a:p>
            <a:pPr>
              <a:lnSpc>
                <a:spcPct val="150000"/>
              </a:lnSpc>
            </a:pPr>
            <a:r>
              <a:rPr lang="zh-CN" altLang="en-US" sz="2400">
                <a:latin typeface="黑体" panose="02010609060101010101" pitchFamily="49" charset="-122"/>
                <a:ea typeface="黑体" panose="02010609060101010101" pitchFamily="49" charset="-122"/>
              </a:rPr>
              <a:t>虚拟存储技术的最终体现是建立一个虚拟存储器。虚拟存储器是相对物理存储器而言的，物理存储器指由地址总线直接访问的存储空间，其地址称物理地址。</a:t>
            </a:r>
            <a:endParaRPr lang="en-US" altLang="zh-CN" sz="2400">
              <a:latin typeface="黑体" panose="02010609060101010101" pitchFamily="49" charset="-122"/>
              <a:ea typeface="黑体" panose="02010609060101010101" pitchFamily="49" charset="-122"/>
            </a:endParaRPr>
          </a:p>
          <a:p>
            <a:pPr>
              <a:lnSpc>
                <a:spcPct val="150000"/>
              </a:lnSpc>
            </a:pPr>
            <a:r>
              <a:rPr lang="zh-CN" altLang="en-US" sz="2400">
                <a:latin typeface="黑体" panose="02010609060101010101" pitchFamily="49" charset="-122"/>
                <a:ea typeface="黑体" panose="02010609060101010101" pitchFamily="49" charset="-122"/>
              </a:rPr>
              <a:t>虚拟存储器机制由主存储器、辅助存储器和管理部件共同组建。通过管理软件，达到主存和辅存密切配合，使整个存储系统具有接近主存的速度和接近辅存的容量。这种技术不断改进完善，就形成了虚拟存储系统。</a:t>
            </a:r>
          </a:p>
          <a:p>
            <a:pPr>
              <a:lnSpc>
                <a:spcPct val="150000"/>
              </a:lnSpc>
            </a:pPr>
            <a:r>
              <a:rPr lang="zh-CN" altLang="en-US" sz="2400">
                <a:latin typeface="黑体" panose="02010609060101010101" pitchFamily="49" charset="-122"/>
                <a:ea typeface="黑体" panose="02010609060101010101" pitchFamily="49" charset="-122"/>
              </a:rPr>
              <a:t>按照对主存的划分方式，虚拟存储器有段式虚拟存储器和页式虚拟存储器两类。</a:t>
            </a:r>
          </a:p>
          <a:p>
            <a:pPr>
              <a:lnSpc>
                <a:spcPct val="150000"/>
              </a:lnSpc>
              <a:buFontTx/>
              <a:buNone/>
            </a:pPr>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08551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736510" y="714541"/>
            <a:ext cx="8574484" cy="5644869"/>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．片内两级存储管理</a:t>
            </a:r>
            <a:endParaRPr lang="en-US" altLang="zh-CN" sz="2400">
              <a:latin typeface="黑体" panose="02010609060101010101" pitchFamily="49" charset="-122"/>
              <a:ea typeface="黑体" panose="02010609060101010101" pitchFamily="49" charset="-122"/>
            </a:endParaRPr>
          </a:p>
          <a:p>
            <a:pPr>
              <a:lnSpc>
                <a:spcPct val="150000"/>
              </a:lnSpc>
            </a:pP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做在同一个芯片中，并使</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能管理大容量的虚拟存储器。这种片内的</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免去了通常片外</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带来的种种延迟，而且，程序员可以使用的存储空间即逻辑地址空间大大超过物理地址空间，所以，极大地减少了存储空间出现的故障率，减轻了操作系统的负担。</a:t>
            </a:r>
          </a:p>
          <a:p>
            <a:pPr>
              <a:lnSpc>
                <a:spcPct val="150000"/>
              </a:lnSpc>
            </a:pPr>
            <a:r>
              <a:rPr lang="zh-CN" altLang="en-US" sz="2400">
                <a:latin typeface="黑体" panose="02010609060101010101" pitchFamily="49" charset="-122"/>
                <a:ea typeface="黑体" panose="02010609060101010101" pitchFamily="49" charset="-122"/>
              </a:rPr>
              <a:t>在两级存储管理中，段的大小可以选择，因此，可以随数据结构和代码模块的大小而确定，使用起来很灵活，另外，对每一段还可赋予属性和保护信息，从而可以有效地防止在多任务环境下各个模块对存储器的越权访问。</a:t>
            </a:r>
          </a:p>
          <a:p>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33482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2208107" y="714541"/>
            <a:ext cx="7774199" cy="5382871"/>
          </a:xfrm>
        </p:spPr>
        <p:txBody>
          <a:bodyPr/>
          <a:lstStyle/>
          <a:p>
            <a:pPr eaLnBrk="1" hangingPunct="1"/>
            <a:r>
              <a:rPr lang="zh-CN" altLang="en-US" sz="2400">
                <a:latin typeface="黑体" panose="02010609060101010101" pitchFamily="49" charset="-122"/>
                <a:ea typeface="黑体" panose="02010609060101010101" pitchFamily="49" charset="-122"/>
              </a:rPr>
              <a:t>本章介绍了</a:t>
            </a:r>
            <a:r>
              <a:rPr lang="en-US" altLang="zh-CN" sz="2400">
                <a:latin typeface="黑体" panose="02010609060101010101" pitchFamily="49" charset="-122"/>
                <a:ea typeface="黑体" panose="02010609060101010101" pitchFamily="49" charset="-122"/>
              </a:rPr>
              <a:t>80X86</a:t>
            </a:r>
            <a:r>
              <a:rPr lang="zh-CN" altLang="en-US" sz="2400">
                <a:latin typeface="黑体" panose="02010609060101010101" pitchFamily="49" charset="-122"/>
                <a:ea typeface="黑体" panose="02010609060101010101" pitchFamily="49" charset="-122"/>
              </a:rPr>
              <a:t>内部结构、寄存器、引脚信号、总线操作时序以及中断系统。</a:t>
            </a:r>
          </a:p>
          <a:p>
            <a:pPr eaLnBrk="1" hangingPunct="1"/>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内部有两个独立的工作部件，即执行部件</a:t>
            </a:r>
            <a:r>
              <a:rPr lang="en-US" altLang="zh-CN" sz="2400">
                <a:latin typeface="黑体" panose="02010609060101010101" pitchFamily="49" charset="-122"/>
                <a:ea typeface="黑体" panose="02010609060101010101" pitchFamily="49" charset="-122"/>
              </a:rPr>
              <a:t>EU</a:t>
            </a:r>
            <a:r>
              <a:rPr lang="zh-CN" altLang="en-US" sz="2400">
                <a:latin typeface="黑体" panose="02010609060101010101" pitchFamily="49" charset="-122"/>
                <a:ea typeface="黑体" panose="02010609060101010101" pitchFamily="49" charset="-122"/>
              </a:rPr>
              <a:t>和总线接口部件</a:t>
            </a:r>
            <a:r>
              <a:rPr lang="en-US" altLang="zh-CN" sz="2400">
                <a:latin typeface="黑体" panose="02010609060101010101" pitchFamily="49" charset="-122"/>
                <a:ea typeface="黑体" panose="02010609060101010101" pitchFamily="49" charset="-122"/>
              </a:rPr>
              <a:t>BIU</a:t>
            </a:r>
            <a:r>
              <a:rPr lang="zh-CN" altLang="en-US" sz="2400">
                <a:latin typeface="黑体" panose="02010609060101010101" pitchFamily="49" charset="-122"/>
                <a:ea typeface="黑体" panose="02010609060101010101" pitchFamily="49" charset="-122"/>
              </a:rPr>
              <a:t>构成。</a:t>
            </a:r>
            <a:r>
              <a:rPr lang="en-US" altLang="zh-CN" sz="2400">
                <a:latin typeface="黑体" panose="02010609060101010101" pitchFamily="49" charset="-122"/>
                <a:ea typeface="黑体" panose="02010609060101010101" pitchFamily="49" charset="-122"/>
              </a:rPr>
              <a:t>EU</a:t>
            </a:r>
            <a:r>
              <a:rPr lang="zh-CN" altLang="en-US" sz="2400">
                <a:latin typeface="黑体" panose="02010609060101010101" pitchFamily="49" charset="-122"/>
                <a:ea typeface="黑体" panose="02010609060101010101" pitchFamily="49" charset="-122"/>
              </a:rPr>
              <a:t>只负责执行指令，</a:t>
            </a:r>
            <a:r>
              <a:rPr lang="en-US" altLang="zh-CN" sz="2400">
                <a:latin typeface="黑体" panose="02010609060101010101" pitchFamily="49" charset="-122"/>
                <a:ea typeface="黑体" panose="02010609060101010101" pitchFamily="49" charset="-122"/>
              </a:rPr>
              <a:t>BIU</a:t>
            </a:r>
            <a:r>
              <a:rPr lang="zh-CN" altLang="en-US" sz="2400">
                <a:latin typeface="黑体" panose="02010609060101010101" pitchFamily="49" charset="-122"/>
                <a:ea typeface="黑体" panose="02010609060101010101" pitchFamily="49" charset="-122"/>
              </a:rPr>
              <a:t>是和总线打交道的接口部件，它根据</a:t>
            </a:r>
            <a:r>
              <a:rPr lang="en-US" altLang="zh-CN" sz="2400">
                <a:latin typeface="黑体" panose="02010609060101010101" pitchFamily="49" charset="-122"/>
                <a:ea typeface="黑体" panose="02010609060101010101" pitchFamily="49" charset="-122"/>
              </a:rPr>
              <a:t>EU</a:t>
            </a:r>
            <a:r>
              <a:rPr lang="zh-CN" altLang="en-US" sz="2400">
                <a:latin typeface="黑体" panose="02010609060101010101" pitchFamily="49" charset="-122"/>
                <a:ea typeface="黑体" panose="02010609060101010101" pitchFamily="49" charset="-122"/>
              </a:rPr>
              <a:t>的请求，执行</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对存储器或</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接口的总线操作，完成数据的传送。</a:t>
            </a:r>
          </a:p>
          <a:p>
            <a:pPr eaLnBrk="1" hangingPunct="1"/>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微处理器主要由三大部件组成，即总线接口部件（</a:t>
            </a:r>
            <a:r>
              <a:rPr lang="en-US" altLang="zh-CN" sz="2400">
                <a:latin typeface="黑体" panose="02010609060101010101" pitchFamily="49" charset="-122"/>
                <a:ea typeface="黑体" panose="02010609060101010101" pitchFamily="49" charset="-122"/>
              </a:rPr>
              <a:t>BIU</a:t>
            </a:r>
            <a:r>
              <a:rPr lang="zh-CN" altLang="en-US" sz="2400">
                <a:latin typeface="黑体" panose="02010609060101010101" pitchFamily="49" charset="-122"/>
                <a:ea typeface="黑体" panose="02010609060101010101" pitchFamily="49" charset="-122"/>
              </a:rPr>
              <a:t>）、中央处理部件（</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）、存储器管理部件（</a:t>
            </a:r>
            <a:r>
              <a:rPr lang="en-US" altLang="zh-CN" sz="2400">
                <a:latin typeface="黑体" panose="02010609060101010101" pitchFamily="49" charset="-122"/>
                <a:ea typeface="黑体" panose="02010609060101010101" pitchFamily="49" charset="-122"/>
              </a:rPr>
              <a:t>MMU</a:t>
            </a:r>
            <a:r>
              <a:rPr lang="zh-CN" altLang="en-US" sz="2400">
                <a:latin typeface="黑体" panose="02010609060101010101" pitchFamily="49" charset="-122"/>
                <a:ea typeface="黑体" panose="02010609060101010101" pitchFamily="49" charset="-122"/>
              </a:rPr>
              <a:t>）。三大部件又可分为</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个并行工作的模块部件，即总线接口部件、代码预取部件、指令译码部件、控制部件、指令执行部件和存储器管理部件。</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个模块部件采用流水线作业结构，各行其能，并行工作，可同时处理多条指令，大大提高了程序的执行速度。</a:t>
            </a:r>
          </a:p>
        </p:txBody>
      </p:sp>
      <p:sp>
        <p:nvSpPr>
          <p:cNvPr id="4" name="Rectangle 2"/>
          <p:cNvSpPr txBox="1">
            <a:spLocks noChangeArrowheads="1"/>
          </p:cNvSpPr>
          <p:nvPr/>
        </p:nvSpPr>
        <p:spPr bwMode="auto">
          <a:xfrm>
            <a:off x="2206519" y="1"/>
            <a:ext cx="7774199" cy="658966"/>
          </a:xfrm>
          <a:prstGeom prst="rect">
            <a:avLst/>
          </a:prstGeom>
          <a:noFill/>
          <a:ln w="9525">
            <a:noFill/>
            <a:miter lim="800000"/>
            <a:headEnd/>
            <a:tailEnd/>
          </a:ln>
          <a:effectLst/>
        </p:spPr>
        <p:txBody>
          <a:bodyPr anchor="ctr"/>
          <a:lstStyle/>
          <a:p>
            <a:pPr algn="ctr">
              <a:defRPr/>
            </a:pPr>
            <a:r>
              <a:rPr lang="zh-CN" altLang="en-US" sz="4001" b="1" kern="0" dirty="0">
                <a:solidFill>
                  <a:srgbClr val="800000"/>
                </a:solidFill>
                <a:latin typeface="黑体" pitchFamily="2" charset="-122"/>
                <a:ea typeface="黑体" pitchFamily="2" charset="-122"/>
                <a:cs typeface="+mj-cs"/>
              </a:rPr>
              <a:t>本章小结</a:t>
            </a:r>
          </a:p>
        </p:txBody>
      </p:sp>
    </p:spTree>
    <p:extLst>
      <p:ext uri="{BB962C8B-B14F-4D97-AF65-F5344CB8AC3E}">
        <p14:creationId xmlns:p14="http://schemas.microsoft.com/office/powerpoint/2010/main" val="151289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idx="1"/>
            <p:extLst>
              <p:ext uri="{D42A27DB-BD31-4B8C-83A1-F6EECF244321}">
                <p14:modId xmlns:p14="http://schemas.microsoft.com/office/powerpoint/2010/main" val="340173247"/>
              </p:ext>
            </p:extLst>
          </p:nvPr>
        </p:nvGraphicFramePr>
        <p:xfrm>
          <a:off x="6167214" y="1341562"/>
          <a:ext cx="3858518" cy="4825529"/>
        </p:xfrm>
        <a:graphic>
          <a:graphicData uri="http://schemas.openxmlformats.org/presentationml/2006/ole">
            <mc:AlternateContent xmlns:mc="http://schemas.openxmlformats.org/markup-compatibility/2006">
              <mc:Choice xmlns:v="urn:schemas-microsoft-com:vml" Requires="v">
                <p:oleObj spid="_x0000_s17420" name="Visio" r:id="rId3" imgW="2282213" imgH="3109592" progId="Visio.Drawing.11">
                  <p:embed/>
                </p:oleObj>
              </mc:Choice>
              <mc:Fallback>
                <p:oleObj name="Visio" r:id="rId3" imgW="2282213" imgH="31095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214" y="1341562"/>
                        <a:ext cx="3858518" cy="482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4"/>
          <p:cNvSpPr txBox="1">
            <a:spLocks noChangeArrowheads="1"/>
          </p:cNvSpPr>
          <p:nvPr/>
        </p:nvSpPr>
        <p:spPr bwMode="auto">
          <a:xfrm>
            <a:off x="1515999" y="1701602"/>
            <a:ext cx="4703263" cy="337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pPr>
            <a:r>
              <a:rPr kumimoji="0" lang="en-US" altLang="zh-CN" dirty="0" smtClean="0">
                <a:solidFill>
                  <a:srgbClr val="080808"/>
                </a:solidFill>
                <a:latin typeface="黑体" panose="02010609060101010101" pitchFamily="49" charset="-122"/>
                <a:ea typeface="黑体" panose="02010609060101010101" pitchFamily="49" charset="-122"/>
              </a:rPr>
              <a:t>1</a:t>
            </a:r>
            <a:r>
              <a:rPr kumimoji="0" lang="zh-CN" altLang="en-US" dirty="0">
                <a:solidFill>
                  <a:srgbClr val="080808"/>
                </a:solidFill>
                <a:latin typeface="黑体" panose="02010609060101010101" pitchFamily="49" charset="-122"/>
                <a:ea typeface="黑体" panose="02010609060101010101" pitchFamily="49" charset="-122"/>
              </a:rPr>
              <a:t>、通用寄存器 </a:t>
            </a:r>
          </a:p>
          <a:p>
            <a:pPr lvl="1">
              <a:lnSpc>
                <a:spcPct val="115000"/>
              </a:lnSpc>
            </a:pPr>
            <a:r>
              <a:rPr kumimoji="0" lang="zh-CN" altLang="en-US" dirty="0">
                <a:solidFill>
                  <a:srgbClr val="080808"/>
                </a:solidFill>
                <a:latin typeface="黑体" panose="02010609060101010101" pitchFamily="49" charset="-122"/>
                <a:ea typeface="黑体" panose="02010609060101010101" pitchFamily="49" charset="-122"/>
              </a:rPr>
              <a:t>① 数据寄存器 </a:t>
            </a:r>
            <a:r>
              <a:rPr kumimoji="0" lang="en-US" altLang="zh-CN" dirty="0">
                <a:solidFill>
                  <a:srgbClr val="080808"/>
                </a:solidFill>
                <a:latin typeface="黑体" panose="02010609060101010101" pitchFamily="49" charset="-122"/>
                <a:ea typeface="黑体" panose="02010609060101010101" pitchFamily="49" charset="-122"/>
              </a:rPr>
              <a:t>:</a:t>
            </a:r>
          </a:p>
          <a:p>
            <a:pPr lvl="1">
              <a:lnSpc>
                <a:spcPct val="115000"/>
              </a:lnSpc>
            </a:pPr>
            <a:r>
              <a:rPr kumimoji="0" lang="en-US" altLang="zh-CN" dirty="0">
                <a:solidFill>
                  <a:srgbClr val="080808"/>
                </a:solidFill>
                <a:latin typeface="黑体" panose="02010609060101010101" pitchFamily="49" charset="-122"/>
                <a:ea typeface="黑体" panose="02010609060101010101" pitchFamily="49" charset="-122"/>
              </a:rPr>
              <a:t>     AX</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BX</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CX</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DX</a:t>
            </a:r>
          </a:p>
          <a:p>
            <a:pPr lvl="1">
              <a:lnSpc>
                <a:spcPct val="115000"/>
              </a:lnSpc>
            </a:pPr>
            <a:r>
              <a:rPr kumimoji="0" lang="en-US" altLang="zh-CN" dirty="0">
                <a:solidFill>
                  <a:srgbClr val="080808"/>
                </a:solidFill>
                <a:latin typeface="黑体" panose="02010609060101010101" pitchFamily="49" charset="-122"/>
                <a:ea typeface="黑体" panose="02010609060101010101" pitchFamily="49" charset="-122"/>
              </a:rPr>
              <a:t>② </a:t>
            </a:r>
            <a:r>
              <a:rPr kumimoji="0" lang="zh-CN" altLang="en-US" dirty="0">
                <a:solidFill>
                  <a:srgbClr val="080808"/>
                </a:solidFill>
                <a:latin typeface="黑体" panose="02010609060101010101" pitchFamily="49" charset="-122"/>
                <a:ea typeface="黑体" panose="02010609060101010101" pitchFamily="49" charset="-122"/>
              </a:rPr>
              <a:t>变址和指针寄存器 ：</a:t>
            </a:r>
          </a:p>
          <a:p>
            <a:pPr lvl="1">
              <a:lnSpc>
                <a:spcPct val="115000"/>
              </a:lnSpc>
            </a:pPr>
            <a:r>
              <a:rPr kumimoji="0" lang="zh-CN" altLang="en-US" dirty="0">
                <a:solidFill>
                  <a:srgbClr val="080808"/>
                </a:solidFill>
                <a:latin typeface="黑体" panose="02010609060101010101" pitchFamily="49" charset="-122"/>
                <a:ea typeface="黑体" panose="02010609060101010101" pitchFamily="49" charset="-122"/>
              </a:rPr>
              <a:t>     </a:t>
            </a:r>
            <a:r>
              <a:rPr kumimoji="0" lang="en-US" altLang="zh-CN" dirty="0">
                <a:solidFill>
                  <a:srgbClr val="080808"/>
                </a:solidFill>
                <a:latin typeface="黑体" panose="02010609060101010101" pitchFamily="49" charset="-122"/>
                <a:ea typeface="黑体" panose="02010609060101010101" pitchFamily="49" charset="-122"/>
              </a:rPr>
              <a:t>SP</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BP</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SI</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DI</a:t>
            </a:r>
          </a:p>
          <a:p>
            <a:pPr>
              <a:lnSpc>
                <a:spcPct val="115000"/>
              </a:lnSpc>
            </a:pPr>
            <a:r>
              <a:rPr kumimoji="0" lang="en-US" altLang="zh-CN" dirty="0">
                <a:solidFill>
                  <a:srgbClr val="080808"/>
                </a:solidFill>
                <a:latin typeface="黑体" panose="02010609060101010101" pitchFamily="49" charset="-122"/>
                <a:ea typeface="黑体" panose="02010609060101010101" pitchFamily="49" charset="-122"/>
              </a:rPr>
              <a:t>2</a:t>
            </a:r>
            <a:r>
              <a:rPr kumimoji="0" lang="zh-CN" altLang="en-US" dirty="0">
                <a:solidFill>
                  <a:srgbClr val="080808"/>
                </a:solidFill>
                <a:latin typeface="黑体" panose="02010609060101010101" pitchFamily="49" charset="-122"/>
                <a:ea typeface="黑体" panose="02010609060101010101" pitchFamily="49" charset="-122"/>
              </a:rPr>
              <a:t>、段寄存器 </a:t>
            </a:r>
            <a:r>
              <a:rPr kumimoji="0" lang="en-US" altLang="zh-CN" dirty="0">
                <a:solidFill>
                  <a:srgbClr val="080808"/>
                </a:solidFill>
                <a:latin typeface="黑体" panose="02010609060101010101" pitchFamily="49" charset="-122"/>
                <a:ea typeface="黑体" panose="02010609060101010101" pitchFamily="49" charset="-122"/>
              </a:rPr>
              <a:t>CS</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DS</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SS</a:t>
            </a:r>
            <a:r>
              <a:rPr kumimoji="0" lang="zh-CN" altLang="en-US" dirty="0">
                <a:solidFill>
                  <a:srgbClr val="080808"/>
                </a:solidFill>
                <a:latin typeface="黑体" panose="02010609060101010101" pitchFamily="49" charset="-122"/>
                <a:ea typeface="黑体" panose="02010609060101010101" pitchFamily="49" charset="-122"/>
              </a:rPr>
              <a:t>、</a:t>
            </a:r>
            <a:r>
              <a:rPr kumimoji="0" lang="en-US" altLang="zh-CN" dirty="0">
                <a:solidFill>
                  <a:srgbClr val="080808"/>
                </a:solidFill>
                <a:latin typeface="黑体" panose="02010609060101010101" pitchFamily="49" charset="-122"/>
                <a:ea typeface="黑体" panose="02010609060101010101" pitchFamily="49" charset="-122"/>
              </a:rPr>
              <a:t>ES</a:t>
            </a:r>
          </a:p>
          <a:p>
            <a:pPr>
              <a:lnSpc>
                <a:spcPct val="115000"/>
              </a:lnSpc>
            </a:pPr>
            <a:r>
              <a:rPr kumimoji="0" lang="en-US" altLang="zh-CN" dirty="0">
                <a:solidFill>
                  <a:srgbClr val="080808"/>
                </a:solidFill>
                <a:latin typeface="黑体" panose="02010609060101010101" pitchFamily="49" charset="-122"/>
                <a:ea typeface="黑体" panose="02010609060101010101" pitchFamily="49" charset="-122"/>
              </a:rPr>
              <a:t>3</a:t>
            </a:r>
            <a:r>
              <a:rPr kumimoji="0" lang="zh-CN" altLang="en-US" dirty="0">
                <a:solidFill>
                  <a:srgbClr val="080808"/>
                </a:solidFill>
                <a:latin typeface="黑体" panose="02010609060101010101" pitchFamily="49" charset="-122"/>
                <a:ea typeface="黑体" panose="02010609060101010101" pitchFamily="49" charset="-122"/>
              </a:rPr>
              <a:t>、状态标志寄存器</a:t>
            </a:r>
            <a:r>
              <a:rPr kumimoji="0" lang="en-US" altLang="zh-CN" dirty="0">
                <a:solidFill>
                  <a:srgbClr val="080808"/>
                </a:solidFill>
                <a:latin typeface="黑体" panose="02010609060101010101" pitchFamily="49" charset="-122"/>
                <a:ea typeface="黑体" panose="02010609060101010101" pitchFamily="49" charset="-122"/>
              </a:rPr>
              <a:t>FLAGS</a:t>
            </a:r>
            <a:r>
              <a:rPr kumimoji="0" lang="en-US" altLang="zh-CN" dirty="0">
                <a:solidFill>
                  <a:schemeClr val="bg2"/>
                </a:solidFill>
                <a:latin typeface="黑体" panose="02010609060101010101" pitchFamily="49" charset="-122"/>
                <a:ea typeface="黑体" panose="02010609060101010101" pitchFamily="49" charset="-122"/>
              </a:rPr>
              <a:t>  </a:t>
            </a:r>
          </a:p>
          <a:p>
            <a:endParaRPr kumimoji="0" lang="en-US" altLang="zh-CN" sz="2000" dirty="0">
              <a:latin typeface="隶书" panose="02010509060101010101" pitchFamily="49" charset="-122"/>
              <a:ea typeface="隶书" panose="02010509060101010101" pitchFamily="49" charset="-122"/>
            </a:endParaRPr>
          </a:p>
        </p:txBody>
      </p:sp>
      <p:sp>
        <p:nvSpPr>
          <p:cNvPr id="5" name="TextBox 13"/>
          <p:cNvSpPr txBox="1"/>
          <p:nvPr/>
        </p:nvSpPr>
        <p:spPr>
          <a:xfrm>
            <a:off x="2471154" y="439873"/>
            <a:ext cx="4200116"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8086/8088 </a:t>
            </a:r>
            <a:r>
              <a:rPr lang="zh-CN" altLang="en-US" sz="2700" b="1" dirty="0" smtClean="0">
                <a:solidFill>
                  <a:schemeClr val="tx1">
                    <a:lumMod val="65000"/>
                    <a:lumOff val="35000"/>
                  </a:schemeClr>
                </a:solidFill>
                <a:latin typeface="微软雅黑"/>
                <a:ea typeface="微软雅黑"/>
              </a:rPr>
              <a:t>内部寄存器组</a:t>
            </a:r>
            <a:endParaRPr lang="zh-CN" altLang="en-US" sz="2700" b="1" dirty="0">
              <a:solidFill>
                <a:schemeClr val="tx1">
                  <a:lumMod val="65000"/>
                  <a:lumOff val="35000"/>
                </a:schemeClr>
              </a:solidFill>
              <a:latin typeface="微软雅黑"/>
              <a:ea typeface="微软雅黑"/>
            </a:endParaRPr>
          </a:p>
        </p:txBody>
      </p:sp>
      <p:grpSp>
        <p:nvGrpSpPr>
          <p:cNvPr id="7" name="组合 6"/>
          <p:cNvGrpSpPr/>
          <p:nvPr/>
        </p:nvGrpSpPr>
        <p:grpSpPr>
          <a:xfrm>
            <a:off x="1524011" y="333450"/>
            <a:ext cx="762000" cy="618973"/>
            <a:chOff x="371883" y="333450"/>
            <a:chExt cx="762000" cy="618973"/>
          </a:xfrm>
        </p:grpSpPr>
        <p:pic>
          <p:nvPicPr>
            <p:cNvPr id="8"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9"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92168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2208107" y="857449"/>
            <a:ext cx="7774199" cy="5239963"/>
          </a:xfrm>
        </p:spPr>
        <p:txBody>
          <a:bodyPr/>
          <a:lstStyle/>
          <a:p>
            <a:pPr eaLnBrk="1" hangingPunct="1"/>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微处理器在包含了</a:t>
            </a:r>
            <a:r>
              <a:rPr lang="en-US" altLang="zh-CN" sz="2400">
                <a:latin typeface="黑体" panose="02010609060101010101" pitchFamily="49" charset="-122"/>
                <a:ea typeface="黑体" panose="02010609060101010101" pitchFamily="49" charset="-122"/>
              </a:rPr>
              <a:t>80386</a:t>
            </a:r>
            <a:r>
              <a:rPr lang="zh-CN" altLang="en-US" sz="2400">
                <a:latin typeface="黑体" panose="02010609060101010101" pitchFamily="49" charset="-122"/>
                <a:ea typeface="黑体" panose="02010609060101010101" pitchFamily="49" charset="-122"/>
              </a:rPr>
              <a:t>的所有功能基础上提高了主频，芯片内含浮点数值运算部件。</a:t>
            </a:r>
          </a:p>
          <a:p>
            <a:pPr eaLnBrk="1" hangingPunct="1"/>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具有两种工作模式，即最小模式和最大模式。</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微处理器有三种工作模式，即实地址模式、保护模式和虚拟</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模式。</a:t>
            </a:r>
          </a:p>
          <a:p>
            <a:pPr eaLnBrk="1" hangingPunct="1"/>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不仅具有</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的所有中断类型，而且大大丰富了内部中断的功能，把许多执行指令过程中产生的错误也纳入了中断处理的范围。</a:t>
            </a:r>
          </a:p>
          <a:p>
            <a:pPr eaLnBrk="1" hangingPunct="1"/>
            <a:r>
              <a:rPr lang="en-US" altLang="zh-CN" sz="2400">
                <a:latin typeface="黑体" panose="02010609060101010101" pitchFamily="49" charset="-122"/>
                <a:ea typeface="黑体" panose="02010609060101010101" pitchFamily="49" charset="-122"/>
              </a:rPr>
              <a:t>P5</a:t>
            </a:r>
            <a:r>
              <a:rPr lang="zh-CN" altLang="en-US" sz="2400">
                <a:latin typeface="黑体" panose="02010609060101010101" pitchFamily="49" charset="-122"/>
                <a:ea typeface="黑体" panose="02010609060101010101" pitchFamily="49" charset="-122"/>
              </a:rPr>
              <a:t>总线类似于</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总线，但是为了获取更高性能和提供对多重处理系统的更好支持，它牺牲了完全兼容性。</a:t>
            </a:r>
            <a:r>
              <a:rPr lang="en-US" altLang="zh-CN" sz="2400">
                <a:latin typeface="黑体" panose="02010609060101010101" pitchFamily="49" charset="-122"/>
                <a:ea typeface="黑体" panose="02010609060101010101" pitchFamily="49" charset="-122"/>
              </a:rPr>
              <a:t>P5</a:t>
            </a:r>
            <a:r>
              <a:rPr lang="zh-CN" altLang="en-US" sz="2400">
                <a:latin typeface="黑体" panose="02010609060101010101" pitchFamily="49" charset="-122"/>
                <a:ea typeface="黑体" panose="02010609060101010101" pitchFamily="49" charset="-122"/>
              </a:rPr>
              <a:t>的指令系统包括</a:t>
            </a: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的全部指令，并有很大扩充。</a:t>
            </a:r>
            <a:r>
              <a:rPr lang="en-US" altLang="zh-CN" sz="2400">
                <a:latin typeface="黑体" panose="02010609060101010101" pitchFamily="49" charset="-122"/>
                <a:ea typeface="黑体" panose="02010609060101010101" pitchFamily="49" charset="-122"/>
              </a:rPr>
              <a:t>P5</a:t>
            </a:r>
            <a:r>
              <a:rPr lang="zh-CN" altLang="en-US" sz="2400">
                <a:latin typeface="黑体" panose="02010609060101010101" pitchFamily="49" charset="-122"/>
                <a:ea typeface="黑体" panose="02010609060101010101" pitchFamily="49" charset="-122"/>
              </a:rPr>
              <a:t>在探针工作方式下，可以检查和修改</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内部状态和系统外部状态，可以读和写处理器寄存器，还可以读和写系统存储器和</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空间。</a:t>
            </a:r>
          </a:p>
          <a:p>
            <a:pPr eaLnBrk="1" hangingPunct="1"/>
            <a:endParaRPr lang="zh-CN" altLang="en-US" smtClean="0"/>
          </a:p>
        </p:txBody>
      </p:sp>
      <p:sp>
        <p:nvSpPr>
          <p:cNvPr id="3" name="Rectangle 2"/>
          <p:cNvSpPr txBox="1">
            <a:spLocks noChangeArrowheads="1"/>
          </p:cNvSpPr>
          <p:nvPr/>
        </p:nvSpPr>
        <p:spPr bwMode="auto">
          <a:xfrm>
            <a:off x="2206519" y="1"/>
            <a:ext cx="7774199" cy="658966"/>
          </a:xfrm>
          <a:prstGeom prst="rect">
            <a:avLst/>
          </a:prstGeom>
          <a:noFill/>
          <a:ln w="9525">
            <a:noFill/>
            <a:miter lim="800000"/>
            <a:headEnd/>
            <a:tailEnd/>
          </a:ln>
          <a:effectLst/>
        </p:spPr>
        <p:txBody>
          <a:bodyPr anchor="ctr"/>
          <a:lstStyle/>
          <a:p>
            <a:pPr algn="ctr">
              <a:defRPr/>
            </a:pPr>
            <a:r>
              <a:rPr lang="zh-CN" altLang="en-US" sz="4001" b="1" kern="0" dirty="0">
                <a:solidFill>
                  <a:srgbClr val="800000"/>
                </a:solidFill>
                <a:latin typeface="黑体" pitchFamily="2" charset="-122"/>
                <a:ea typeface="黑体" pitchFamily="2" charset="-122"/>
                <a:cs typeface="+mj-cs"/>
              </a:rPr>
              <a:t>本章小结</a:t>
            </a:r>
          </a:p>
        </p:txBody>
      </p:sp>
    </p:spTree>
    <p:extLst>
      <p:ext uri="{BB962C8B-B14F-4D97-AF65-F5344CB8AC3E}">
        <p14:creationId xmlns:p14="http://schemas.microsoft.com/office/powerpoint/2010/main" val="139104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144813" y="8512089"/>
            <a:ext cx="938472" cy="401100"/>
          </a:xfrm>
          <a:prstGeom prst="rect">
            <a:avLst/>
          </a:prstGeom>
          <a:noFill/>
        </p:spPr>
        <p:txBody>
          <a:bodyPr wrap="none" lIns="121798" tIns="60899" rIns="121798" bIns="60899" rtlCol="0">
            <a:spAutoFit/>
          </a:bodyPr>
          <a:lstStyle/>
          <a:p>
            <a:r>
              <a:rPr lang="zh-CN" altLang="en-US" dirty="0" smtClean="0"/>
              <a:t>延时符</a:t>
            </a:r>
            <a:endParaRPr lang="zh-CN" altLang="en-US" dirty="0"/>
          </a:p>
        </p:txBody>
      </p:sp>
      <p:sp>
        <p:nvSpPr>
          <p:cNvPr id="28" name="矩形 27"/>
          <p:cNvSpPr/>
          <p:nvPr/>
        </p:nvSpPr>
        <p:spPr>
          <a:xfrm>
            <a:off x="0" y="2106434"/>
            <a:ext cx="12193794" cy="1440372"/>
          </a:xfrm>
          <a:prstGeom prst="rect">
            <a:avLst/>
          </a:prstGeom>
          <a:gradFill>
            <a:gsLst>
              <a:gs pos="100000">
                <a:schemeClr val="bg1">
                  <a:lumMod val="85000"/>
                </a:schemeClr>
              </a:gs>
              <a:gs pos="0">
                <a:schemeClr val="bg1"/>
              </a:gs>
            </a:gsLst>
            <a:lin ang="2700000" scaled="1"/>
          </a:gradFill>
          <a:ln>
            <a:gradFill>
              <a:gsLst>
                <a:gs pos="0">
                  <a:schemeClr val="bg1">
                    <a:lumMod val="85000"/>
                  </a:schemeClr>
                </a:gs>
                <a:gs pos="100000">
                  <a:schemeClr val="bg1"/>
                </a:gs>
              </a:gsLst>
              <a:lin ang="5400000" scaled="0"/>
            </a:gradFill>
          </a:ln>
          <a:effectLst>
            <a:outerShdw blurRad="393700" dist="546100" dir="2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8577" y="1773610"/>
            <a:ext cx="9001125" cy="2035175"/>
          </a:xfrm>
          <a:prstGeom prst="rect">
            <a:avLst/>
          </a:prstGeom>
          <a:solidFill>
            <a:srgbClr val="FFD860"/>
          </a:solidFill>
          <a:ln w="88900" cap="sq">
            <a:gradFill flip="none" rotWithShape="1">
              <a:gsLst>
                <a:gs pos="100000">
                  <a:schemeClr val="bg1">
                    <a:lumMod val="85000"/>
                  </a:schemeClr>
                </a:gs>
                <a:gs pos="0">
                  <a:schemeClr val="bg1"/>
                </a:gs>
              </a:gsLst>
              <a:lin ang="2700000" scaled="1"/>
              <a:tileRect/>
            </a:gra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0" name="文本框 49"/>
          <p:cNvSpPr txBox="1"/>
          <p:nvPr/>
        </p:nvSpPr>
        <p:spPr>
          <a:xfrm>
            <a:off x="3358902" y="3978563"/>
            <a:ext cx="6048672" cy="1323439"/>
          </a:xfrm>
          <a:prstGeom prst="rect">
            <a:avLst/>
          </a:prstGeom>
          <a:noFill/>
          <a:effectLst/>
        </p:spPr>
        <p:txBody>
          <a:bodyPr wrap="square" rtlCol="0">
            <a:spAutoFit/>
          </a:bodyPr>
          <a:lstStyle/>
          <a:p>
            <a:pPr algn="ctr"/>
            <a:r>
              <a:rPr lang="zh-CN" altLang="en-US" sz="8000" b="1" dirty="0" smtClean="0">
                <a:solidFill>
                  <a:srgbClr val="EA5E66"/>
                </a:solidFill>
                <a:latin typeface="微软雅黑" pitchFamily="34" charset="-122"/>
                <a:ea typeface="微软雅黑" pitchFamily="34" charset="-122"/>
                <a:cs typeface="Arial" panose="020B0604020202020204" pitchFamily="34" charset="0"/>
              </a:rPr>
              <a:t>谢</a:t>
            </a:r>
            <a:r>
              <a:rPr lang="zh-CN" altLang="en-US" sz="8000" b="1" dirty="0" smtClean="0">
                <a:solidFill>
                  <a:srgbClr val="EA6103"/>
                </a:solidFill>
                <a:latin typeface="微软雅黑" pitchFamily="34" charset="-122"/>
                <a:ea typeface="微软雅黑" pitchFamily="34" charset="-122"/>
                <a:cs typeface="Arial" panose="020B0604020202020204" pitchFamily="34" charset="0"/>
              </a:rPr>
              <a:t>谢</a:t>
            </a:r>
            <a:r>
              <a:rPr lang="zh-CN" altLang="en-US" sz="8000" b="1" dirty="0" smtClean="0">
                <a:solidFill>
                  <a:srgbClr val="0070C0"/>
                </a:solidFill>
                <a:latin typeface="微软雅黑" pitchFamily="34" charset="-122"/>
                <a:ea typeface="微软雅黑" pitchFamily="34" charset="-122"/>
                <a:cs typeface="Arial" panose="020B0604020202020204" pitchFamily="34" charset="0"/>
              </a:rPr>
              <a:t>！</a:t>
            </a:r>
            <a:endParaRPr lang="zh-CN" altLang="en-US" sz="8000" b="1" dirty="0">
              <a:solidFill>
                <a:srgbClr val="0070C0"/>
              </a:solidFill>
              <a:latin typeface="微软雅黑" pitchFamily="34" charset="-122"/>
              <a:ea typeface="微软雅黑" pitchFamily="34" charset="-122"/>
              <a:cs typeface="Arial" panose="020B0604020202020204" pitchFamily="34" charset="0"/>
            </a:endParaRPr>
          </a:p>
        </p:txBody>
      </p:sp>
      <p:sp>
        <p:nvSpPr>
          <p:cNvPr id="32" name="TextBox 31"/>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Tree>
    <p:custDataLst>
      <p:tags r:id="rId1"/>
    </p:custDataLst>
    <p:extLst>
      <p:ext uri="{BB962C8B-B14F-4D97-AF65-F5344CB8AC3E}">
        <p14:creationId xmlns:p14="http://schemas.microsoft.com/office/powerpoint/2010/main" val="3956649741"/>
      </p:ext>
    </p:extLst>
  </p:cSld>
  <p:clrMapOvr>
    <a:masterClrMapping/>
  </p:clrMapOvr>
  <mc:AlternateContent xmlns:mc="http://schemas.openxmlformats.org/markup-compatibility/2006" xmlns:p14="http://schemas.microsoft.com/office/powerpoint/2010/main">
    <mc:Choice Requires="p14">
      <p:transition spd="slow" p14:dur="1100" advClick="0">
        <p14:switch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par>
                          <p:cTn id="8" fill="hold">
                            <p:stCondLst>
                              <p:cond delay="2000"/>
                            </p:stCondLst>
                            <p:childTnLst>
                              <p:par>
                                <p:cTn id="9" presetID="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53" presetClass="entr" presetSubtype="16"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childTnLst>
                          </p:cTn>
                        </p:par>
                        <p:par>
                          <p:cTn id="19" fill="hold">
                            <p:stCondLst>
                              <p:cond delay="3000"/>
                            </p:stCondLst>
                            <p:childTnLst>
                              <p:par>
                                <p:cTn id="20" presetID="32" presetClass="emph" presetSubtype="0" fill="hold" nodeType="afterEffect">
                                  <p:stCondLst>
                                    <p:cond delay="0"/>
                                  </p:stCondLst>
                                  <p:childTnLst>
                                    <p:animRot by="120000">
                                      <p:cBhvr>
                                        <p:cTn id="21" dur="100" fill="hold">
                                          <p:stCondLst>
                                            <p:cond delay="0"/>
                                          </p:stCondLst>
                                        </p:cTn>
                                        <p:tgtEl>
                                          <p:spTgt spid="29"/>
                                        </p:tgtEl>
                                        <p:attrNameLst>
                                          <p:attrName>r</p:attrName>
                                        </p:attrNameLst>
                                      </p:cBhvr>
                                    </p:animRot>
                                    <p:animRot by="-240000">
                                      <p:cBhvr>
                                        <p:cTn id="22" dur="200" fill="hold">
                                          <p:stCondLst>
                                            <p:cond delay="200"/>
                                          </p:stCondLst>
                                        </p:cTn>
                                        <p:tgtEl>
                                          <p:spTgt spid="29"/>
                                        </p:tgtEl>
                                        <p:attrNameLst>
                                          <p:attrName>r</p:attrName>
                                        </p:attrNameLst>
                                      </p:cBhvr>
                                    </p:animRot>
                                    <p:animRot by="240000">
                                      <p:cBhvr>
                                        <p:cTn id="23" dur="200" fill="hold">
                                          <p:stCondLst>
                                            <p:cond delay="400"/>
                                          </p:stCondLst>
                                        </p:cTn>
                                        <p:tgtEl>
                                          <p:spTgt spid="29"/>
                                        </p:tgtEl>
                                        <p:attrNameLst>
                                          <p:attrName>r</p:attrName>
                                        </p:attrNameLst>
                                      </p:cBhvr>
                                    </p:animRot>
                                    <p:animRot by="-240000">
                                      <p:cBhvr>
                                        <p:cTn id="24" dur="200" fill="hold">
                                          <p:stCondLst>
                                            <p:cond delay="600"/>
                                          </p:stCondLst>
                                        </p:cTn>
                                        <p:tgtEl>
                                          <p:spTgt spid="29"/>
                                        </p:tgtEl>
                                        <p:attrNameLst>
                                          <p:attrName>r</p:attrName>
                                        </p:attrNameLst>
                                      </p:cBhvr>
                                    </p:animRot>
                                    <p:animRot by="120000">
                                      <p:cBhvr>
                                        <p:cTn id="25" dur="200" fill="hold">
                                          <p:stCondLst>
                                            <p:cond delay="800"/>
                                          </p:stCondLst>
                                        </p:cTn>
                                        <p:tgtEl>
                                          <p:spTgt spid="29"/>
                                        </p:tgtEl>
                                        <p:attrNameLst>
                                          <p:attrName>r</p:attrName>
                                        </p:attrNameLst>
                                      </p:cBhvr>
                                    </p:animRot>
                                  </p:childTnLst>
                                </p:cTn>
                              </p:par>
                            </p:childTnLst>
                          </p:cTn>
                        </p:par>
                        <p:par>
                          <p:cTn id="26" fill="hold">
                            <p:stCondLst>
                              <p:cond delay="40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30"/>
                                        </p:tgtEl>
                                        <p:attrNameLst>
                                          <p:attrName>ppt_y</p:attrName>
                                        </p:attrNameLst>
                                      </p:cBhvr>
                                      <p:tavLst>
                                        <p:tav tm="0">
                                          <p:val>
                                            <p:strVal val="#ppt_y"/>
                                          </p:val>
                                        </p:tav>
                                        <p:tav tm="100000">
                                          <p:val>
                                            <p:strVal val="#ppt_y"/>
                                          </p:val>
                                        </p:tav>
                                      </p:tavLst>
                                    </p:anim>
                                    <p:anim calcmode="lin" valueType="num">
                                      <p:cBhvr>
                                        <p:cTn id="31"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30"/>
                                        </p:tgtEl>
                                      </p:cBhvr>
                                    </p:animEffect>
                                  </p:childTnLst>
                                </p:cTn>
                              </p:par>
                            </p:childTnLst>
                          </p:cTn>
                        </p:par>
                        <p:par>
                          <p:cTn id="34" fill="hold">
                            <p:stCondLst>
                              <p:cond delay="46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30"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2208107" y="981522"/>
            <a:ext cx="7774199" cy="4115753"/>
          </a:xfrm>
        </p:spPr>
        <p:txBody>
          <a:bodyPr/>
          <a:lstStyle/>
          <a:p>
            <a:pPr eaLnBrk="1" hangingPunct="1"/>
            <a:r>
              <a:rPr lang="zh-CN" altLang="en-US" sz="2801">
                <a:latin typeface="黑体" panose="02010609060101010101" pitchFamily="49" charset="-122"/>
                <a:ea typeface="黑体" panose="02010609060101010101" pitchFamily="49" charset="-122"/>
              </a:rPr>
              <a:t>标志寄存器共有</a:t>
            </a:r>
            <a:r>
              <a:rPr lang="en-US" altLang="zh-CN" sz="2801">
                <a:latin typeface="黑体" panose="02010609060101010101" pitchFamily="49" charset="-122"/>
                <a:ea typeface="黑体" panose="02010609060101010101" pitchFamily="49" charset="-122"/>
              </a:rPr>
              <a:t>16</a:t>
            </a:r>
            <a:r>
              <a:rPr lang="zh-CN" altLang="en-US" sz="2801">
                <a:latin typeface="黑体" panose="02010609060101010101" pitchFamily="49" charset="-122"/>
                <a:ea typeface="黑体" panose="02010609060101010101" pitchFamily="49" charset="-122"/>
              </a:rPr>
              <a:t>位，其中</a:t>
            </a:r>
            <a:r>
              <a:rPr lang="en-US" altLang="zh-CN" sz="2801">
                <a:latin typeface="黑体" panose="02010609060101010101" pitchFamily="49" charset="-122"/>
                <a:ea typeface="黑体" panose="02010609060101010101" pitchFamily="49" charset="-122"/>
              </a:rPr>
              <a:t>7</a:t>
            </a:r>
            <a:r>
              <a:rPr lang="zh-CN" altLang="en-US" sz="2801">
                <a:latin typeface="黑体" panose="02010609060101010101" pitchFamily="49" charset="-122"/>
                <a:ea typeface="黑体" panose="02010609060101010101" pitchFamily="49" charset="-122"/>
              </a:rPr>
              <a:t>位未用，所用的各位含义如下：</a:t>
            </a:r>
          </a:p>
          <a:p>
            <a:pPr eaLnBrk="1" hangingPunct="1"/>
            <a:endParaRPr lang="zh-CN" altLang="en-US" smtClean="0">
              <a:solidFill>
                <a:schemeClr val="tx1"/>
              </a:solidFill>
              <a:latin typeface="黑体" panose="02010609060101010101" pitchFamily="49" charset="-122"/>
              <a:ea typeface="黑体" panose="02010609060101010101" pitchFamily="49" charset="-122"/>
            </a:endParaRPr>
          </a:p>
          <a:p>
            <a:pPr eaLnBrk="1" hangingPunct="1"/>
            <a:endParaRPr lang="zh-CN" altLang="en-US" smtClean="0">
              <a:solidFill>
                <a:schemeClr val="tx1"/>
              </a:solidFill>
              <a:latin typeface="黑体" panose="02010609060101010101" pitchFamily="49" charset="-122"/>
              <a:ea typeface="黑体" panose="02010609060101010101" pitchFamily="49" charset="-122"/>
            </a:endParaRPr>
          </a:p>
          <a:p>
            <a:pPr eaLnBrk="1" hangingPunct="1"/>
            <a:endParaRPr lang="zh-CN" altLang="en-US" smtClean="0">
              <a:solidFill>
                <a:schemeClr val="tx1"/>
              </a:solidFill>
              <a:latin typeface="黑体" panose="02010609060101010101" pitchFamily="49" charset="-122"/>
              <a:ea typeface="黑体" panose="02010609060101010101" pitchFamily="49" charset="-122"/>
            </a:endParaRPr>
          </a:p>
          <a:p>
            <a:pPr>
              <a:spcBef>
                <a:spcPct val="0"/>
              </a:spcBef>
              <a:buFontTx/>
              <a:buNone/>
            </a:pPr>
            <a:r>
              <a:rPr lang="zh-CN" altLang="en-US" sz="2801">
                <a:latin typeface="黑体" panose="02010609060101010101" pitchFamily="49" charset="-122"/>
                <a:ea typeface="黑体" panose="02010609060101010101" pitchFamily="49" charset="-122"/>
              </a:rPr>
              <a:t>根据功能，</a:t>
            </a:r>
            <a:r>
              <a:rPr lang="en-US" altLang="zh-CN" sz="2801">
                <a:latin typeface="黑体" panose="02010609060101010101" pitchFamily="49" charset="-122"/>
                <a:ea typeface="黑体" panose="02010609060101010101" pitchFamily="49" charset="-122"/>
              </a:rPr>
              <a:t>8086</a:t>
            </a:r>
            <a:r>
              <a:rPr lang="zh-CN" altLang="en-US" sz="2801">
                <a:latin typeface="黑体" panose="02010609060101010101" pitchFamily="49" charset="-122"/>
                <a:ea typeface="黑体" panose="02010609060101010101" pitchFamily="49" charset="-122"/>
              </a:rPr>
              <a:t>的标志可以分为两类：</a:t>
            </a:r>
          </a:p>
          <a:p>
            <a:pPr>
              <a:spcBef>
                <a:spcPct val="0"/>
              </a:spcBef>
              <a:buFontTx/>
              <a:buNone/>
            </a:pPr>
            <a:r>
              <a:rPr lang="zh-CN" altLang="en-US" sz="2801">
                <a:latin typeface="黑体" panose="02010609060101010101" pitchFamily="49" charset="-122"/>
                <a:ea typeface="黑体" panose="02010609060101010101" pitchFamily="49" charset="-122"/>
              </a:rPr>
              <a:t>		</a:t>
            </a:r>
            <a:r>
              <a:rPr lang="en-US" altLang="zh-CN" sz="2801">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状态标志</a:t>
            </a:r>
          </a:p>
          <a:p>
            <a:pPr>
              <a:spcBef>
                <a:spcPct val="0"/>
              </a:spcBef>
              <a:buFontTx/>
              <a:buNone/>
            </a:pPr>
            <a:r>
              <a:rPr lang="zh-CN" altLang="en-US" sz="2801">
                <a:latin typeface="黑体" panose="02010609060101010101" pitchFamily="49" charset="-122"/>
                <a:ea typeface="黑体" panose="02010609060101010101" pitchFamily="49" charset="-122"/>
              </a:rPr>
              <a:t>		</a:t>
            </a:r>
            <a:r>
              <a:rPr lang="en-US" altLang="zh-CN" sz="2801">
                <a:latin typeface="黑体" panose="02010609060101010101" pitchFamily="49" charset="-122"/>
                <a:ea typeface="黑体" panose="02010609060101010101" pitchFamily="49" charset="-122"/>
              </a:rPr>
              <a:t>2.</a:t>
            </a:r>
            <a:r>
              <a:rPr lang="zh-CN" altLang="en-US" sz="2801">
                <a:latin typeface="黑体" panose="02010609060101010101" pitchFamily="49" charset="-122"/>
                <a:ea typeface="黑体" panose="02010609060101010101" pitchFamily="49" charset="-122"/>
              </a:rPr>
              <a:t>控制标志</a:t>
            </a:r>
            <a:endParaRPr lang="zh-CN" altLang="en-US" smtClean="0">
              <a:solidFill>
                <a:schemeClr val="tx1"/>
              </a:solidFill>
              <a:latin typeface="黑体" panose="02010609060101010101" pitchFamily="49" charset="-122"/>
              <a:ea typeface="黑体" panose="02010609060101010101" pitchFamily="49" charset="-122"/>
            </a:endParaRPr>
          </a:p>
        </p:txBody>
      </p:sp>
      <p:sp>
        <p:nvSpPr>
          <p:cNvPr id="33795" name="Rectangle 4"/>
          <p:cNvSpPr>
            <a:spLocks noChangeArrowheads="1"/>
          </p:cNvSpPr>
          <p:nvPr/>
        </p:nvSpPr>
        <p:spPr bwMode="auto">
          <a:xfrm>
            <a:off x="2131889" y="2124787"/>
            <a:ext cx="7774199" cy="83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latin typeface="宋体" panose="02010600030101010101" pitchFamily="2" charset="-122"/>
              </a:rPr>
              <a:t>15 14 13 12  11 10  9  8  7  6  5  4  3  2  1  0</a:t>
            </a:r>
          </a:p>
          <a:p>
            <a:endParaRPr lang="en-US" altLang="zh-CN"/>
          </a:p>
        </p:txBody>
      </p:sp>
      <p:grpSp>
        <p:nvGrpSpPr>
          <p:cNvPr id="33796" name="Group 5"/>
          <p:cNvGrpSpPr>
            <a:grpSpLocks/>
          </p:cNvGrpSpPr>
          <p:nvPr/>
        </p:nvGrpSpPr>
        <p:grpSpPr bwMode="auto">
          <a:xfrm>
            <a:off x="1979454" y="2734528"/>
            <a:ext cx="7651934" cy="619268"/>
            <a:chOff x="-3" y="381"/>
            <a:chExt cx="4819" cy="390"/>
          </a:xfrm>
        </p:grpSpPr>
        <p:grpSp>
          <p:nvGrpSpPr>
            <p:cNvPr id="33798" name="Group 6"/>
            <p:cNvGrpSpPr>
              <a:grpSpLocks/>
            </p:cNvGrpSpPr>
            <p:nvPr/>
          </p:nvGrpSpPr>
          <p:grpSpPr bwMode="auto">
            <a:xfrm>
              <a:off x="0" y="384"/>
              <a:ext cx="4813" cy="384"/>
              <a:chOff x="0" y="384"/>
              <a:chExt cx="4813" cy="384"/>
            </a:xfrm>
          </p:grpSpPr>
          <p:grpSp>
            <p:nvGrpSpPr>
              <p:cNvPr id="33800" name="Group 7"/>
              <p:cNvGrpSpPr>
                <a:grpSpLocks/>
              </p:cNvGrpSpPr>
              <p:nvPr/>
            </p:nvGrpSpPr>
            <p:grpSpPr bwMode="auto">
              <a:xfrm>
                <a:off x="0" y="384"/>
                <a:ext cx="328" cy="384"/>
                <a:chOff x="0" y="384"/>
                <a:chExt cx="328" cy="384"/>
              </a:xfrm>
            </p:grpSpPr>
            <p:sp>
              <p:nvSpPr>
                <p:cNvPr id="33846" name="Rectangle 8"/>
                <p:cNvSpPr>
                  <a:spLocks noChangeArrowheads="1"/>
                </p:cNvSpPr>
                <p:nvPr/>
              </p:nvSpPr>
              <p:spPr bwMode="auto">
                <a:xfrm>
                  <a:off x="43" y="384"/>
                  <a:ext cx="2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47" name="Rectangle 9"/>
                <p:cNvSpPr>
                  <a:spLocks noChangeArrowheads="1"/>
                </p:cNvSpPr>
                <p:nvPr/>
              </p:nvSpPr>
              <p:spPr bwMode="auto">
                <a:xfrm>
                  <a:off x="0" y="384"/>
                  <a:ext cx="3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1" name="Group 10"/>
              <p:cNvGrpSpPr>
                <a:grpSpLocks/>
              </p:cNvGrpSpPr>
              <p:nvPr/>
            </p:nvGrpSpPr>
            <p:grpSpPr bwMode="auto">
              <a:xfrm>
                <a:off x="328" y="384"/>
                <a:ext cx="299" cy="384"/>
                <a:chOff x="328" y="384"/>
                <a:chExt cx="299" cy="384"/>
              </a:xfrm>
            </p:grpSpPr>
            <p:sp>
              <p:nvSpPr>
                <p:cNvPr id="33844" name="Rectangle 11"/>
                <p:cNvSpPr>
                  <a:spLocks noChangeArrowheads="1"/>
                </p:cNvSpPr>
                <p:nvPr/>
              </p:nvSpPr>
              <p:spPr bwMode="auto">
                <a:xfrm>
                  <a:off x="371"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45" name="Rectangle 12"/>
                <p:cNvSpPr>
                  <a:spLocks noChangeArrowheads="1"/>
                </p:cNvSpPr>
                <p:nvPr/>
              </p:nvSpPr>
              <p:spPr bwMode="auto">
                <a:xfrm>
                  <a:off x="328"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2" name="Group 13"/>
              <p:cNvGrpSpPr>
                <a:grpSpLocks/>
              </p:cNvGrpSpPr>
              <p:nvPr/>
            </p:nvGrpSpPr>
            <p:grpSpPr bwMode="auto">
              <a:xfrm>
                <a:off x="627" y="384"/>
                <a:ext cx="299" cy="384"/>
                <a:chOff x="627" y="384"/>
                <a:chExt cx="299" cy="384"/>
              </a:xfrm>
            </p:grpSpPr>
            <p:sp>
              <p:nvSpPr>
                <p:cNvPr id="33842" name="Rectangle 14"/>
                <p:cNvSpPr>
                  <a:spLocks noChangeArrowheads="1"/>
                </p:cNvSpPr>
                <p:nvPr/>
              </p:nvSpPr>
              <p:spPr bwMode="auto">
                <a:xfrm>
                  <a:off x="670"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43" name="Rectangle 15"/>
                <p:cNvSpPr>
                  <a:spLocks noChangeArrowheads="1"/>
                </p:cNvSpPr>
                <p:nvPr/>
              </p:nvSpPr>
              <p:spPr bwMode="auto">
                <a:xfrm>
                  <a:off x="627"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3" name="Group 16"/>
              <p:cNvGrpSpPr>
                <a:grpSpLocks/>
              </p:cNvGrpSpPr>
              <p:nvPr/>
            </p:nvGrpSpPr>
            <p:grpSpPr bwMode="auto">
              <a:xfrm>
                <a:off x="926" y="384"/>
                <a:ext cx="299" cy="384"/>
                <a:chOff x="926" y="384"/>
                <a:chExt cx="299" cy="384"/>
              </a:xfrm>
            </p:grpSpPr>
            <p:sp>
              <p:nvSpPr>
                <p:cNvPr id="33840" name="Rectangle 17"/>
                <p:cNvSpPr>
                  <a:spLocks noChangeArrowheads="1"/>
                </p:cNvSpPr>
                <p:nvPr/>
              </p:nvSpPr>
              <p:spPr bwMode="auto">
                <a:xfrm>
                  <a:off x="969"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41" name="Rectangle 18"/>
                <p:cNvSpPr>
                  <a:spLocks noChangeArrowheads="1"/>
                </p:cNvSpPr>
                <p:nvPr/>
              </p:nvSpPr>
              <p:spPr bwMode="auto">
                <a:xfrm>
                  <a:off x="926"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4" name="Group 19"/>
              <p:cNvGrpSpPr>
                <a:grpSpLocks/>
              </p:cNvGrpSpPr>
              <p:nvPr/>
            </p:nvGrpSpPr>
            <p:grpSpPr bwMode="auto">
              <a:xfrm>
                <a:off x="1225" y="384"/>
                <a:ext cx="299" cy="384"/>
                <a:chOff x="1225" y="384"/>
                <a:chExt cx="299" cy="384"/>
              </a:xfrm>
            </p:grpSpPr>
            <p:sp>
              <p:nvSpPr>
                <p:cNvPr id="33838" name="Rectangle 20"/>
                <p:cNvSpPr>
                  <a:spLocks noChangeArrowheads="1"/>
                </p:cNvSpPr>
                <p:nvPr/>
              </p:nvSpPr>
              <p:spPr bwMode="auto">
                <a:xfrm>
                  <a:off x="1268"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OF</a:t>
                  </a:r>
                </a:p>
                <a:p>
                  <a:pPr algn="just"/>
                  <a:endParaRPr lang="en-US" altLang="zh-CN" sz="1200"/>
                </a:p>
              </p:txBody>
            </p:sp>
            <p:sp>
              <p:nvSpPr>
                <p:cNvPr id="33839" name="Rectangle 21"/>
                <p:cNvSpPr>
                  <a:spLocks noChangeArrowheads="1"/>
                </p:cNvSpPr>
                <p:nvPr/>
              </p:nvSpPr>
              <p:spPr bwMode="auto">
                <a:xfrm>
                  <a:off x="1225"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5" name="Group 22"/>
              <p:cNvGrpSpPr>
                <a:grpSpLocks/>
              </p:cNvGrpSpPr>
              <p:nvPr/>
            </p:nvGrpSpPr>
            <p:grpSpPr bwMode="auto">
              <a:xfrm>
                <a:off x="1524" y="384"/>
                <a:ext cx="299" cy="384"/>
                <a:chOff x="1524" y="384"/>
                <a:chExt cx="299" cy="384"/>
              </a:xfrm>
            </p:grpSpPr>
            <p:sp>
              <p:nvSpPr>
                <p:cNvPr id="33836" name="Rectangle 23"/>
                <p:cNvSpPr>
                  <a:spLocks noChangeArrowheads="1"/>
                </p:cNvSpPr>
                <p:nvPr/>
              </p:nvSpPr>
              <p:spPr bwMode="auto">
                <a:xfrm>
                  <a:off x="1567"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DF</a:t>
                  </a:r>
                </a:p>
                <a:p>
                  <a:pPr algn="just"/>
                  <a:endParaRPr lang="en-US" altLang="zh-CN" sz="1200"/>
                </a:p>
              </p:txBody>
            </p:sp>
            <p:sp>
              <p:nvSpPr>
                <p:cNvPr id="33837" name="Rectangle 24"/>
                <p:cNvSpPr>
                  <a:spLocks noChangeArrowheads="1"/>
                </p:cNvSpPr>
                <p:nvPr/>
              </p:nvSpPr>
              <p:spPr bwMode="auto">
                <a:xfrm>
                  <a:off x="1524"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6" name="Group 25"/>
              <p:cNvGrpSpPr>
                <a:grpSpLocks/>
              </p:cNvGrpSpPr>
              <p:nvPr/>
            </p:nvGrpSpPr>
            <p:grpSpPr bwMode="auto">
              <a:xfrm>
                <a:off x="1823" y="384"/>
                <a:ext cx="299" cy="384"/>
                <a:chOff x="1823" y="384"/>
                <a:chExt cx="299" cy="384"/>
              </a:xfrm>
            </p:grpSpPr>
            <p:sp>
              <p:nvSpPr>
                <p:cNvPr id="33834" name="Rectangle 26"/>
                <p:cNvSpPr>
                  <a:spLocks noChangeArrowheads="1"/>
                </p:cNvSpPr>
                <p:nvPr/>
              </p:nvSpPr>
              <p:spPr bwMode="auto">
                <a:xfrm>
                  <a:off x="1866"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IF</a:t>
                  </a:r>
                </a:p>
                <a:p>
                  <a:pPr algn="just"/>
                  <a:endParaRPr lang="en-US" altLang="zh-CN"/>
                </a:p>
              </p:txBody>
            </p:sp>
            <p:sp>
              <p:nvSpPr>
                <p:cNvPr id="33835" name="Rectangle 27"/>
                <p:cNvSpPr>
                  <a:spLocks noChangeArrowheads="1"/>
                </p:cNvSpPr>
                <p:nvPr/>
              </p:nvSpPr>
              <p:spPr bwMode="auto">
                <a:xfrm>
                  <a:off x="1823"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7" name="Group 28"/>
              <p:cNvGrpSpPr>
                <a:grpSpLocks/>
              </p:cNvGrpSpPr>
              <p:nvPr/>
            </p:nvGrpSpPr>
            <p:grpSpPr bwMode="auto">
              <a:xfrm>
                <a:off x="2122" y="384"/>
                <a:ext cx="299" cy="384"/>
                <a:chOff x="2122" y="384"/>
                <a:chExt cx="299" cy="384"/>
              </a:xfrm>
            </p:grpSpPr>
            <p:sp>
              <p:nvSpPr>
                <p:cNvPr id="33832" name="Rectangle 29"/>
                <p:cNvSpPr>
                  <a:spLocks noChangeArrowheads="1"/>
                </p:cNvSpPr>
                <p:nvPr/>
              </p:nvSpPr>
              <p:spPr bwMode="auto">
                <a:xfrm>
                  <a:off x="2165"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TF</a:t>
                  </a:r>
                </a:p>
                <a:p>
                  <a:pPr algn="just"/>
                  <a:endParaRPr lang="en-US" altLang="zh-CN" sz="1200"/>
                </a:p>
              </p:txBody>
            </p:sp>
            <p:sp>
              <p:nvSpPr>
                <p:cNvPr id="33833" name="Rectangle 30"/>
                <p:cNvSpPr>
                  <a:spLocks noChangeArrowheads="1"/>
                </p:cNvSpPr>
                <p:nvPr/>
              </p:nvSpPr>
              <p:spPr bwMode="auto">
                <a:xfrm>
                  <a:off x="2122"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8" name="Group 31"/>
              <p:cNvGrpSpPr>
                <a:grpSpLocks/>
              </p:cNvGrpSpPr>
              <p:nvPr/>
            </p:nvGrpSpPr>
            <p:grpSpPr bwMode="auto">
              <a:xfrm>
                <a:off x="2421" y="384"/>
                <a:ext cx="299" cy="384"/>
                <a:chOff x="2421" y="384"/>
                <a:chExt cx="299" cy="384"/>
              </a:xfrm>
            </p:grpSpPr>
            <p:sp>
              <p:nvSpPr>
                <p:cNvPr id="33830" name="Rectangle 32"/>
                <p:cNvSpPr>
                  <a:spLocks noChangeArrowheads="1"/>
                </p:cNvSpPr>
                <p:nvPr/>
              </p:nvSpPr>
              <p:spPr bwMode="auto">
                <a:xfrm>
                  <a:off x="2464"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SF</a:t>
                  </a:r>
                </a:p>
                <a:p>
                  <a:pPr algn="just"/>
                  <a:endParaRPr lang="en-US" altLang="zh-CN" sz="1200"/>
                </a:p>
              </p:txBody>
            </p:sp>
            <p:sp>
              <p:nvSpPr>
                <p:cNvPr id="33831" name="Rectangle 33"/>
                <p:cNvSpPr>
                  <a:spLocks noChangeArrowheads="1"/>
                </p:cNvSpPr>
                <p:nvPr/>
              </p:nvSpPr>
              <p:spPr bwMode="auto">
                <a:xfrm>
                  <a:off x="2421"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09" name="Group 34"/>
              <p:cNvGrpSpPr>
                <a:grpSpLocks/>
              </p:cNvGrpSpPr>
              <p:nvPr/>
            </p:nvGrpSpPr>
            <p:grpSpPr bwMode="auto">
              <a:xfrm>
                <a:off x="2720" y="384"/>
                <a:ext cx="299" cy="384"/>
                <a:chOff x="2720" y="384"/>
                <a:chExt cx="299" cy="384"/>
              </a:xfrm>
            </p:grpSpPr>
            <p:sp>
              <p:nvSpPr>
                <p:cNvPr id="33828" name="Rectangle 35"/>
                <p:cNvSpPr>
                  <a:spLocks noChangeArrowheads="1"/>
                </p:cNvSpPr>
                <p:nvPr/>
              </p:nvSpPr>
              <p:spPr bwMode="auto">
                <a:xfrm>
                  <a:off x="2763"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ZF</a:t>
                  </a:r>
                </a:p>
                <a:p>
                  <a:pPr algn="just"/>
                  <a:endParaRPr lang="en-US" altLang="zh-CN" sz="1200"/>
                </a:p>
              </p:txBody>
            </p:sp>
            <p:sp>
              <p:nvSpPr>
                <p:cNvPr id="33829" name="Rectangle 36"/>
                <p:cNvSpPr>
                  <a:spLocks noChangeArrowheads="1"/>
                </p:cNvSpPr>
                <p:nvPr/>
              </p:nvSpPr>
              <p:spPr bwMode="auto">
                <a:xfrm>
                  <a:off x="2720"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0" name="Group 37"/>
              <p:cNvGrpSpPr>
                <a:grpSpLocks/>
              </p:cNvGrpSpPr>
              <p:nvPr/>
            </p:nvGrpSpPr>
            <p:grpSpPr bwMode="auto">
              <a:xfrm>
                <a:off x="3019" y="384"/>
                <a:ext cx="299" cy="384"/>
                <a:chOff x="3019" y="384"/>
                <a:chExt cx="299" cy="384"/>
              </a:xfrm>
            </p:grpSpPr>
            <p:sp>
              <p:nvSpPr>
                <p:cNvPr id="33826" name="Rectangle 38"/>
                <p:cNvSpPr>
                  <a:spLocks noChangeArrowheads="1"/>
                </p:cNvSpPr>
                <p:nvPr/>
              </p:nvSpPr>
              <p:spPr bwMode="auto">
                <a:xfrm>
                  <a:off x="3062"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27" name="Rectangle 39"/>
                <p:cNvSpPr>
                  <a:spLocks noChangeArrowheads="1"/>
                </p:cNvSpPr>
                <p:nvPr/>
              </p:nvSpPr>
              <p:spPr bwMode="auto">
                <a:xfrm>
                  <a:off x="3019"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1" name="Group 40"/>
              <p:cNvGrpSpPr>
                <a:grpSpLocks/>
              </p:cNvGrpSpPr>
              <p:nvPr/>
            </p:nvGrpSpPr>
            <p:grpSpPr bwMode="auto">
              <a:xfrm>
                <a:off x="3318" y="384"/>
                <a:ext cx="299" cy="384"/>
                <a:chOff x="3318" y="384"/>
                <a:chExt cx="299" cy="384"/>
              </a:xfrm>
            </p:grpSpPr>
            <p:sp>
              <p:nvSpPr>
                <p:cNvPr id="33824" name="Rectangle 41"/>
                <p:cNvSpPr>
                  <a:spLocks noChangeArrowheads="1"/>
                </p:cNvSpPr>
                <p:nvPr/>
              </p:nvSpPr>
              <p:spPr bwMode="auto">
                <a:xfrm>
                  <a:off x="3361"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AF</a:t>
                  </a:r>
                </a:p>
                <a:p>
                  <a:pPr algn="just"/>
                  <a:endParaRPr lang="en-US" altLang="zh-CN" sz="1200"/>
                </a:p>
              </p:txBody>
            </p:sp>
            <p:sp>
              <p:nvSpPr>
                <p:cNvPr id="33825" name="Rectangle 42"/>
                <p:cNvSpPr>
                  <a:spLocks noChangeArrowheads="1"/>
                </p:cNvSpPr>
                <p:nvPr/>
              </p:nvSpPr>
              <p:spPr bwMode="auto">
                <a:xfrm>
                  <a:off x="3318"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2" name="Group 43"/>
              <p:cNvGrpSpPr>
                <a:grpSpLocks/>
              </p:cNvGrpSpPr>
              <p:nvPr/>
            </p:nvGrpSpPr>
            <p:grpSpPr bwMode="auto">
              <a:xfrm>
                <a:off x="3617" y="384"/>
                <a:ext cx="299" cy="384"/>
                <a:chOff x="3617" y="384"/>
                <a:chExt cx="299" cy="384"/>
              </a:xfrm>
            </p:grpSpPr>
            <p:sp>
              <p:nvSpPr>
                <p:cNvPr id="33822" name="Rectangle 44"/>
                <p:cNvSpPr>
                  <a:spLocks noChangeArrowheads="1"/>
                </p:cNvSpPr>
                <p:nvPr/>
              </p:nvSpPr>
              <p:spPr bwMode="auto">
                <a:xfrm>
                  <a:off x="3660"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23" name="Rectangle 45"/>
                <p:cNvSpPr>
                  <a:spLocks noChangeArrowheads="1"/>
                </p:cNvSpPr>
                <p:nvPr/>
              </p:nvSpPr>
              <p:spPr bwMode="auto">
                <a:xfrm>
                  <a:off x="3617"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3" name="Group 46"/>
              <p:cNvGrpSpPr>
                <a:grpSpLocks/>
              </p:cNvGrpSpPr>
              <p:nvPr/>
            </p:nvGrpSpPr>
            <p:grpSpPr bwMode="auto">
              <a:xfrm>
                <a:off x="3916" y="384"/>
                <a:ext cx="299" cy="384"/>
                <a:chOff x="3916" y="384"/>
                <a:chExt cx="299" cy="384"/>
              </a:xfrm>
            </p:grpSpPr>
            <p:sp>
              <p:nvSpPr>
                <p:cNvPr id="33820" name="Rectangle 47"/>
                <p:cNvSpPr>
                  <a:spLocks noChangeArrowheads="1"/>
                </p:cNvSpPr>
                <p:nvPr/>
              </p:nvSpPr>
              <p:spPr bwMode="auto">
                <a:xfrm>
                  <a:off x="3959"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PF</a:t>
                  </a:r>
                </a:p>
                <a:p>
                  <a:pPr algn="just"/>
                  <a:endParaRPr lang="en-US" altLang="zh-CN" sz="1200"/>
                </a:p>
              </p:txBody>
            </p:sp>
            <p:sp>
              <p:nvSpPr>
                <p:cNvPr id="33821" name="Rectangle 48"/>
                <p:cNvSpPr>
                  <a:spLocks noChangeArrowheads="1"/>
                </p:cNvSpPr>
                <p:nvPr/>
              </p:nvSpPr>
              <p:spPr bwMode="auto">
                <a:xfrm>
                  <a:off x="3916"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4" name="Group 49"/>
              <p:cNvGrpSpPr>
                <a:grpSpLocks/>
              </p:cNvGrpSpPr>
              <p:nvPr/>
            </p:nvGrpSpPr>
            <p:grpSpPr bwMode="auto">
              <a:xfrm>
                <a:off x="4215" y="384"/>
                <a:ext cx="299" cy="384"/>
                <a:chOff x="4215" y="384"/>
                <a:chExt cx="299" cy="384"/>
              </a:xfrm>
            </p:grpSpPr>
            <p:sp>
              <p:nvSpPr>
                <p:cNvPr id="33818" name="Rectangle 50"/>
                <p:cNvSpPr>
                  <a:spLocks noChangeArrowheads="1"/>
                </p:cNvSpPr>
                <p:nvPr/>
              </p:nvSpPr>
              <p:spPr bwMode="auto">
                <a:xfrm>
                  <a:off x="4258"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latin typeface="Courier New" panose="02070309020205020404" pitchFamily="49" charset="0"/>
                    </a:rPr>
                    <a:t> </a:t>
                  </a:r>
                  <a:endParaRPr lang="en-US" altLang="zh-CN" sz="1000">
                    <a:latin typeface="宋体" panose="02010600030101010101" pitchFamily="2" charset="-122"/>
                  </a:endParaRPr>
                </a:p>
                <a:p>
                  <a:pPr algn="just"/>
                  <a:endParaRPr lang="en-US" altLang="zh-CN"/>
                </a:p>
              </p:txBody>
            </p:sp>
            <p:sp>
              <p:nvSpPr>
                <p:cNvPr id="33819" name="Rectangle 51"/>
                <p:cNvSpPr>
                  <a:spLocks noChangeArrowheads="1"/>
                </p:cNvSpPr>
                <p:nvPr/>
              </p:nvSpPr>
              <p:spPr bwMode="auto">
                <a:xfrm>
                  <a:off x="4215"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3815" name="Group 52"/>
              <p:cNvGrpSpPr>
                <a:grpSpLocks/>
              </p:cNvGrpSpPr>
              <p:nvPr/>
            </p:nvGrpSpPr>
            <p:grpSpPr bwMode="auto">
              <a:xfrm>
                <a:off x="4514" y="384"/>
                <a:ext cx="299" cy="384"/>
                <a:chOff x="4514" y="384"/>
                <a:chExt cx="299" cy="384"/>
              </a:xfrm>
            </p:grpSpPr>
            <p:sp>
              <p:nvSpPr>
                <p:cNvPr id="33816" name="Rectangle 53"/>
                <p:cNvSpPr>
                  <a:spLocks noChangeArrowheads="1"/>
                </p:cNvSpPr>
                <p:nvPr/>
              </p:nvSpPr>
              <p:spPr bwMode="auto">
                <a:xfrm>
                  <a:off x="4557" y="384"/>
                  <a:ext cx="21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200">
                      <a:latin typeface="宋体" panose="02010600030101010101" pitchFamily="2" charset="-122"/>
                    </a:rPr>
                    <a:t>CF</a:t>
                  </a:r>
                </a:p>
                <a:p>
                  <a:pPr algn="just"/>
                  <a:endParaRPr lang="en-US" altLang="zh-CN" sz="1200"/>
                </a:p>
              </p:txBody>
            </p:sp>
            <p:sp>
              <p:nvSpPr>
                <p:cNvPr id="33817" name="Rectangle 54"/>
                <p:cNvSpPr>
                  <a:spLocks noChangeArrowheads="1"/>
                </p:cNvSpPr>
                <p:nvPr/>
              </p:nvSpPr>
              <p:spPr bwMode="auto">
                <a:xfrm>
                  <a:off x="4514" y="384"/>
                  <a:ext cx="29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3799" name="Rectangle 55"/>
            <p:cNvSpPr>
              <a:spLocks noChangeArrowheads="1"/>
            </p:cNvSpPr>
            <p:nvPr/>
          </p:nvSpPr>
          <p:spPr bwMode="auto">
            <a:xfrm>
              <a:off x="-3" y="381"/>
              <a:ext cx="4819" cy="39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64482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903236" y="757413"/>
            <a:ext cx="8383940" cy="5481319"/>
          </a:xfrm>
        </p:spPr>
        <p:txBody>
          <a:bodyPr/>
          <a:lstStyle/>
          <a:p>
            <a:pPr eaLnBrk="1" hangingPunct="1">
              <a:lnSpc>
                <a:spcPct val="110000"/>
              </a:lnSpc>
              <a:buFontTx/>
              <a:buNone/>
            </a:pPr>
            <a:r>
              <a:rPr lang="zh-CN" altLang="en-US" sz="2400">
                <a:latin typeface="黑体" panose="02010609060101010101" pitchFamily="49" charset="-122"/>
                <a:ea typeface="黑体" panose="02010609060101010101" pitchFamily="49" charset="-122"/>
              </a:rPr>
              <a:t>状态标志有</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个，即</a:t>
            </a:r>
            <a:r>
              <a:rPr lang="en-US" altLang="zh-CN" sz="2400">
                <a:latin typeface="黑体" panose="02010609060101010101" pitchFamily="49" charset="-122"/>
                <a:ea typeface="黑体" panose="02010609060101010101" pitchFamily="49" charset="-122"/>
              </a:rPr>
              <a:t>SF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AF</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OF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① </a:t>
            </a:r>
            <a:r>
              <a:rPr lang="zh-CN" altLang="en-US" sz="2400">
                <a:latin typeface="黑体" panose="02010609060101010101" pitchFamily="49" charset="-122"/>
                <a:ea typeface="黑体" panose="02010609060101010101" pitchFamily="49" charset="-122"/>
              </a:rPr>
              <a:t>符号标志</a:t>
            </a:r>
            <a:r>
              <a:rPr lang="en-US" altLang="zh-CN" sz="2400">
                <a:latin typeface="黑体" panose="02010609060101010101" pitchFamily="49" charset="-122"/>
                <a:ea typeface="黑体" panose="02010609060101010101" pitchFamily="49" charset="-122"/>
              </a:rPr>
              <a:t>SF(sign flag )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② </a:t>
            </a:r>
            <a:r>
              <a:rPr lang="zh-CN" altLang="en-US" sz="2400">
                <a:latin typeface="黑体" panose="02010609060101010101" pitchFamily="49" charset="-122"/>
                <a:ea typeface="黑体" panose="02010609060101010101" pitchFamily="49" charset="-122"/>
              </a:rPr>
              <a:t>零标志</a:t>
            </a:r>
            <a:r>
              <a:rPr lang="en-US" altLang="zh-CN" sz="2400">
                <a:latin typeface="黑体" panose="02010609060101010101" pitchFamily="49" charset="-122"/>
                <a:ea typeface="黑体" panose="02010609060101010101" pitchFamily="49" charset="-122"/>
              </a:rPr>
              <a:t>ZF(zero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③ </a:t>
            </a:r>
            <a:r>
              <a:rPr lang="zh-CN" altLang="en-US" sz="2400">
                <a:latin typeface="黑体" panose="02010609060101010101" pitchFamily="49" charset="-122"/>
                <a:ea typeface="黑体" panose="02010609060101010101" pitchFamily="49" charset="-122"/>
              </a:rPr>
              <a:t>奇偶标志</a:t>
            </a:r>
            <a:r>
              <a:rPr lang="en-US" altLang="zh-CN" sz="2400">
                <a:latin typeface="黑体" panose="02010609060101010101" pitchFamily="49" charset="-122"/>
                <a:ea typeface="黑体" panose="02010609060101010101" pitchFamily="49" charset="-122"/>
              </a:rPr>
              <a:t>PF(parity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④ </a:t>
            </a:r>
            <a:r>
              <a:rPr lang="zh-CN" altLang="en-US" sz="2400">
                <a:latin typeface="黑体" panose="02010609060101010101" pitchFamily="49" charset="-122"/>
                <a:ea typeface="黑体" panose="02010609060101010101" pitchFamily="49" charset="-122"/>
              </a:rPr>
              <a:t>进位标志</a:t>
            </a:r>
            <a:r>
              <a:rPr lang="en-US" altLang="zh-CN" sz="2400">
                <a:latin typeface="黑体" panose="02010609060101010101" pitchFamily="49" charset="-122"/>
                <a:ea typeface="黑体" panose="02010609060101010101" pitchFamily="49" charset="-122"/>
              </a:rPr>
              <a:t>CF(carry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⑤ </a:t>
            </a:r>
            <a:r>
              <a:rPr lang="zh-CN" altLang="en-US" sz="2400">
                <a:latin typeface="黑体" panose="02010609060101010101" pitchFamily="49" charset="-122"/>
                <a:ea typeface="黑体" panose="02010609060101010101" pitchFamily="49" charset="-122"/>
              </a:rPr>
              <a:t>辅助进位标志ＡＦ</a:t>
            </a:r>
            <a:r>
              <a:rPr lang="en-US" altLang="zh-CN" sz="2400">
                <a:latin typeface="黑体" panose="02010609060101010101" pitchFamily="49" charset="-122"/>
                <a:ea typeface="黑体" panose="02010609060101010101" pitchFamily="49" charset="-122"/>
              </a:rPr>
              <a:t>(auxiliary carry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⑥ </a:t>
            </a:r>
            <a:r>
              <a:rPr lang="zh-CN" altLang="en-US" sz="2400">
                <a:latin typeface="黑体" panose="02010609060101010101" pitchFamily="49" charset="-122"/>
                <a:ea typeface="黑体" panose="02010609060101010101" pitchFamily="49" charset="-122"/>
              </a:rPr>
              <a:t>溢出标志</a:t>
            </a:r>
            <a:r>
              <a:rPr lang="en-US" altLang="zh-CN" sz="2400">
                <a:latin typeface="黑体" panose="02010609060101010101" pitchFamily="49" charset="-122"/>
                <a:ea typeface="黑体" panose="02010609060101010101" pitchFamily="49" charset="-122"/>
              </a:rPr>
              <a:t>OF(overflow flag) </a:t>
            </a:r>
          </a:p>
          <a:p>
            <a:pPr eaLnBrk="1" hangingPunct="1">
              <a:lnSpc>
                <a:spcPct val="110000"/>
              </a:lnSpc>
              <a:buFontTx/>
              <a:buNone/>
            </a:pPr>
            <a:r>
              <a:rPr lang="zh-CN" altLang="en-US" sz="2400">
                <a:latin typeface="黑体" panose="02010609060101010101" pitchFamily="49" charset="-122"/>
                <a:ea typeface="黑体" panose="02010609060101010101" pitchFamily="49" charset="-122"/>
              </a:rPr>
              <a:t>控制标志有</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个，即 </a:t>
            </a:r>
          </a:p>
          <a:p>
            <a:pPr eaLnBrk="1" hangingPunct="1">
              <a:lnSpc>
                <a:spcPct val="110000"/>
              </a:lnSpc>
              <a:buFontTx/>
              <a:buNone/>
            </a:pPr>
            <a:r>
              <a:rPr lang="zh-CN" altLang="en-US" sz="2400">
                <a:latin typeface="黑体" panose="02010609060101010101" pitchFamily="49" charset="-122"/>
                <a:ea typeface="黑体" panose="02010609060101010101" pitchFamily="49" charset="-122"/>
              </a:rPr>
              <a:t>① 方向标志</a:t>
            </a:r>
            <a:r>
              <a:rPr lang="en-US" altLang="zh-CN" sz="2400">
                <a:latin typeface="黑体" panose="02010609060101010101" pitchFamily="49" charset="-122"/>
                <a:ea typeface="黑体" panose="02010609060101010101" pitchFamily="49" charset="-122"/>
              </a:rPr>
              <a:t>DF(direction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② </a:t>
            </a:r>
            <a:r>
              <a:rPr lang="zh-CN" altLang="en-US" sz="2400">
                <a:latin typeface="黑体" panose="02010609060101010101" pitchFamily="49" charset="-122"/>
                <a:ea typeface="黑体" panose="02010609060101010101" pitchFamily="49" charset="-122"/>
              </a:rPr>
              <a:t>中断允许标志</a:t>
            </a:r>
            <a:r>
              <a:rPr lang="en-US" altLang="zh-CN" sz="2400">
                <a:latin typeface="黑体" panose="02010609060101010101" pitchFamily="49" charset="-122"/>
                <a:ea typeface="黑体" panose="02010609060101010101" pitchFamily="49" charset="-122"/>
              </a:rPr>
              <a:t>IF(interrupt enable flag) </a:t>
            </a:r>
          </a:p>
          <a:p>
            <a:pPr eaLnBrk="1" hangingPunct="1">
              <a:lnSpc>
                <a:spcPct val="110000"/>
              </a:lnSpc>
              <a:buFontTx/>
              <a:buNone/>
            </a:pPr>
            <a:r>
              <a:rPr lang="en-US" altLang="zh-CN" sz="2400">
                <a:latin typeface="黑体" panose="02010609060101010101" pitchFamily="49" charset="-122"/>
                <a:ea typeface="黑体" panose="02010609060101010101" pitchFamily="49" charset="-122"/>
              </a:rPr>
              <a:t>③ </a:t>
            </a:r>
            <a:r>
              <a:rPr lang="zh-CN" altLang="en-US" sz="2400">
                <a:latin typeface="黑体" panose="02010609060101010101" pitchFamily="49" charset="-122"/>
                <a:ea typeface="黑体" panose="02010609060101010101" pitchFamily="49" charset="-122"/>
              </a:rPr>
              <a:t>跟踪标志</a:t>
            </a:r>
            <a:r>
              <a:rPr lang="en-US" altLang="zh-CN" sz="2400">
                <a:latin typeface="黑体" panose="02010609060101010101" pitchFamily="49" charset="-122"/>
                <a:ea typeface="黑体" panose="02010609060101010101" pitchFamily="49" charset="-122"/>
              </a:rPr>
              <a:t>TF(trap flag)</a:t>
            </a:r>
            <a:r>
              <a:rPr lang="zh-CN" altLang="en-US" sz="2400">
                <a:latin typeface="黑体" panose="02010609060101010101" pitchFamily="49" charset="-122"/>
                <a:ea typeface="黑体" panose="02010609060101010101" pitchFamily="49" charset="-122"/>
              </a:rPr>
              <a:t>又称为单步标志</a:t>
            </a:r>
          </a:p>
        </p:txBody>
      </p:sp>
    </p:spTree>
    <p:extLst>
      <p:ext uri="{BB962C8B-B14F-4D97-AF65-F5344CB8AC3E}">
        <p14:creationId xmlns:p14="http://schemas.microsoft.com/office/powerpoint/2010/main" val="532025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10483</TotalTime>
  <Words>3649</Words>
  <Application>Microsoft Office PowerPoint</Application>
  <PresentationFormat>自定义</PresentationFormat>
  <Paragraphs>423</Paragraphs>
  <Slides>71</Slides>
  <Notes>7</Notes>
  <HiddenSlides>0</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71</vt:i4>
      </vt:variant>
    </vt:vector>
  </HeadingPairs>
  <TitlesOfParts>
    <vt:vector size="88" baseType="lpstr">
      <vt:lpstr>黑体</vt:lpstr>
      <vt:lpstr>华文楷体</vt:lpstr>
      <vt:lpstr>隶书</vt:lpstr>
      <vt:lpstr>宋体</vt:lpstr>
      <vt:lpstr>微软雅黑</vt:lpstr>
      <vt:lpstr>Arial</vt:lpstr>
      <vt:lpstr>Calibri</vt:lpstr>
      <vt:lpstr>Courier New</vt:lpstr>
      <vt:lpstr>Tahoma</vt:lpstr>
      <vt:lpstr>Times New Roman</vt:lpstr>
      <vt:lpstr>Office 主题​​</vt:lpstr>
      <vt:lpstr>Visio</vt:lpstr>
      <vt:lpstr>公式</vt:lpstr>
      <vt:lpstr>Equation</vt:lpstr>
      <vt:lpstr>Visio.Drawing.11</vt:lpstr>
      <vt:lpstr>位图图像</vt:lpstr>
      <vt:lpstr>Microsoft Visio 绘图</vt:lpstr>
      <vt:lpstr>PowerPoint 演示文稿</vt:lpstr>
      <vt:lpstr>PowerPoint 演示文稿</vt:lpstr>
      <vt:lpstr>PowerPoint 演示文稿</vt:lpstr>
      <vt:lpstr>PowerPoint 演示文稿</vt:lpstr>
      <vt:lpstr>1.执行部件  EU</vt:lpstr>
      <vt:lpstr>2. 总线接口部件BIU</vt:lpstr>
      <vt:lpstr>PowerPoint 演示文稿</vt:lpstr>
      <vt:lpstr>PowerPoint 演示文稿</vt:lpstr>
      <vt:lpstr>PowerPoint 演示文稿</vt:lpstr>
      <vt:lpstr>PowerPoint 演示文稿</vt:lpstr>
      <vt:lpstr>PowerPoint 演示文稿</vt:lpstr>
      <vt:lpstr>最小模式下的引脚</vt:lpstr>
      <vt:lpstr>最大模式下的引脚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系统的复位和启动操作</vt:lpstr>
      <vt:lpstr> 复位时各内部寄存器的值</vt:lpstr>
      <vt:lpstr>（2）总线操作</vt:lpstr>
      <vt:lpstr>最小方式下的总线读操作</vt:lpstr>
      <vt:lpstr>最小方式下的总线写操作</vt:lpstr>
      <vt:lpstr>最大模式下的总线读操作</vt:lpstr>
      <vt:lpstr>最大模式下的总线写操作</vt:lpstr>
      <vt:lpstr>（3）最小模式下的总线保持</vt:lpstr>
      <vt:lpstr>PowerPoint 演示文稿</vt:lpstr>
      <vt:lpstr>PowerPoint 演示文稿</vt:lpstr>
      <vt:lpstr>PowerPoint 演示文稿</vt:lpstr>
      <vt:lpstr>PowerPoint 演示文稿</vt:lpstr>
      <vt:lpstr>PowerPoint 演示文稿</vt:lpstr>
      <vt:lpstr>PowerPoint 演示文稿</vt:lpstr>
      <vt:lpstr>1、80386内部寄存器</vt:lpstr>
      <vt:lpstr>PowerPoint 演示文稿</vt:lpstr>
      <vt:lpstr>1.通用寄存器 </vt:lpstr>
      <vt:lpstr>2.段寄存器组</vt:lpstr>
      <vt:lpstr>3.专用寄存器组</vt:lpstr>
      <vt:lpstr>4.控制寄存器</vt:lpstr>
      <vt:lpstr>PowerPoint 演示文稿</vt:lpstr>
      <vt:lpstr>5.系统地址寄存器 </vt:lpstr>
      <vt:lpstr>PowerPoint 演示文稿</vt:lpstr>
      <vt:lpstr>6.调试寄存器</vt:lpstr>
      <vt:lpstr>7.测试寄存器 </vt:lpstr>
      <vt:lpstr>2、 80486的内部寄存器组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8086存储体与总线的连接</vt:lpstr>
      <vt:lpstr>8088存储体与总线的连接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896</cp:revision>
  <dcterms:created xsi:type="dcterms:W3CDTF">2015-04-24T01:01:13Z</dcterms:created>
  <dcterms:modified xsi:type="dcterms:W3CDTF">2017-07-28T00:00:34Z</dcterms:modified>
  <cp:category>hl81829782</cp:category>
  <cp:contentStatus>hl81829782</cp:contentStatus>
</cp:coreProperties>
</file>