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a" ContentType="audio/x-ms-wma"/>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369" r:id="rId2"/>
    <p:sldId id="558" r:id="rId3"/>
    <p:sldId id="559" r:id="rId4"/>
    <p:sldId id="575" r:id="rId5"/>
    <p:sldId id="576" r:id="rId6"/>
    <p:sldId id="577" r:id="rId7"/>
    <p:sldId id="578" r:id="rId8"/>
    <p:sldId id="579" r:id="rId9"/>
    <p:sldId id="743" r:id="rId10"/>
    <p:sldId id="580" r:id="rId11"/>
    <p:sldId id="581" r:id="rId12"/>
    <p:sldId id="584" r:id="rId13"/>
    <p:sldId id="585" r:id="rId14"/>
    <p:sldId id="586" r:id="rId15"/>
    <p:sldId id="587" r:id="rId16"/>
    <p:sldId id="744" r:id="rId17"/>
    <p:sldId id="588" r:id="rId18"/>
    <p:sldId id="590" r:id="rId19"/>
    <p:sldId id="591" r:id="rId20"/>
    <p:sldId id="592" r:id="rId21"/>
    <p:sldId id="593" r:id="rId22"/>
    <p:sldId id="594" r:id="rId23"/>
    <p:sldId id="595" r:id="rId24"/>
    <p:sldId id="596" r:id="rId25"/>
    <p:sldId id="597" r:id="rId26"/>
    <p:sldId id="598" r:id="rId27"/>
    <p:sldId id="599" r:id="rId28"/>
    <p:sldId id="600" r:id="rId29"/>
    <p:sldId id="601" r:id="rId30"/>
    <p:sldId id="602" r:id="rId31"/>
    <p:sldId id="603" r:id="rId32"/>
    <p:sldId id="604" r:id="rId33"/>
    <p:sldId id="605"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618" r:id="rId47"/>
    <p:sldId id="619" r:id="rId48"/>
    <p:sldId id="620" r:id="rId49"/>
    <p:sldId id="621" r:id="rId50"/>
    <p:sldId id="622" r:id="rId51"/>
    <p:sldId id="623" r:id="rId52"/>
    <p:sldId id="624" r:id="rId53"/>
    <p:sldId id="625" r:id="rId54"/>
    <p:sldId id="626" r:id="rId55"/>
    <p:sldId id="627" r:id="rId56"/>
    <p:sldId id="628" r:id="rId57"/>
    <p:sldId id="629" r:id="rId58"/>
    <p:sldId id="630" r:id="rId59"/>
    <p:sldId id="631" r:id="rId60"/>
    <p:sldId id="632" r:id="rId61"/>
    <p:sldId id="633" r:id="rId62"/>
    <p:sldId id="634" r:id="rId63"/>
    <p:sldId id="635" r:id="rId64"/>
    <p:sldId id="636" r:id="rId65"/>
    <p:sldId id="637" r:id="rId66"/>
    <p:sldId id="638" r:id="rId67"/>
    <p:sldId id="639" r:id="rId68"/>
    <p:sldId id="640" r:id="rId69"/>
    <p:sldId id="641" r:id="rId70"/>
    <p:sldId id="642" r:id="rId71"/>
    <p:sldId id="643" r:id="rId72"/>
    <p:sldId id="644" r:id="rId73"/>
    <p:sldId id="645" r:id="rId74"/>
    <p:sldId id="646" r:id="rId75"/>
    <p:sldId id="647" r:id="rId76"/>
    <p:sldId id="648" r:id="rId77"/>
    <p:sldId id="649" r:id="rId78"/>
    <p:sldId id="650" r:id="rId79"/>
    <p:sldId id="651" r:id="rId80"/>
    <p:sldId id="684" r:id="rId81"/>
    <p:sldId id="685" r:id="rId82"/>
    <p:sldId id="686" r:id="rId83"/>
    <p:sldId id="687" r:id="rId84"/>
    <p:sldId id="745" r:id="rId85"/>
    <p:sldId id="688" r:id="rId86"/>
    <p:sldId id="689" r:id="rId87"/>
    <p:sldId id="690" r:id="rId88"/>
    <p:sldId id="691" r:id="rId89"/>
    <p:sldId id="692" r:id="rId90"/>
    <p:sldId id="693" r:id="rId91"/>
    <p:sldId id="694" r:id="rId92"/>
    <p:sldId id="695" r:id="rId93"/>
    <p:sldId id="696" r:id="rId94"/>
    <p:sldId id="697" r:id="rId95"/>
    <p:sldId id="698" r:id="rId96"/>
    <p:sldId id="699" r:id="rId97"/>
    <p:sldId id="700" r:id="rId98"/>
    <p:sldId id="701" r:id="rId99"/>
    <p:sldId id="702" r:id="rId100"/>
    <p:sldId id="703" r:id="rId101"/>
    <p:sldId id="704" r:id="rId102"/>
    <p:sldId id="705" r:id="rId103"/>
    <p:sldId id="706" r:id="rId104"/>
    <p:sldId id="707" r:id="rId105"/>
    <p:sldId id="708" r:id="rId106"/>
    <p:sldId id="709" r:id="rId107"/>
    <p:sldId id="710" r:id="rId108"/>
    <p:sldId id="711" r:id="rId109"/>
    <p:sldId id="712" r:id="rId110"/>
    <p:sldId id="713" r:id="rId111"/>
    <p:sldId id="714" r:id="rId112"/>
    <p:sldId id="715" r:id="rId113"/>
    <p:sldId id="716" r:id="rId114"/>
    <p:sldId id="717" r:id="rId115"/>
    <p:sldId id="718" r:id="rId116"/>
    <p:sldId id="719" r:id="rId117"/>
    <p:sldId id="720" r:id="rId118"/>
    <p:sldId id="721" r:id="rId119"/>
    <p:sldId id="722" r:id="rId120"/>
    <p:sldId id="723" r:id="rId121"/>
    <p:sldId id="724" r:id="rId122"/>
    <p:sldId id="725" r:id="rId123"/>
    <p:sldId id="726" r:id="rId124"/>
    <p:sldId id="746" r:id="rId125"/>
    <p:sldId id="727" r:id="rId126"/>
    <p:sldId id="728" r:id="rId127"/>
    <p:sldId id="729" r:id="rId128"/>
    <p:sldId id="730" r:id="rId129"/>
    <p:sldId id="731" r:id="rId130"/>
    <p:sldId id="732" r:id="rId131"/>
    <p:sldId id="733" r:id="rId132"/>
  </p:sldIdLst>
  <p:sldSz cx="12190413" cy="6859588"/>
  <p:notesSz cx="6858000" cy="9144000"/>
  <p:custDataLst>
    <p:tags r:id="rId134"/>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8990" algn="l" rtl="0" fontAlgn="base">
      <a:spcBef>
        <a:spcPct val="0"/>
      </a:spcBef>
      <a:spcAft>
        <a:spcPct val="0"/>
      </a:spcAft>
      <a:defRPr kern="1200">
        <a:solidFill>
          <a:schemeClr val="tx1"/>
        </a:solidFill>
        <a:latin typeface="Calibri" pitchFamily="34" charset="0"/>
        <a:ea typeface="宋体" charset="-122"/>
        <a:cs typeface="+mn-cs"/>
      </a:defRPr>
    </a:lvl2pPr>
    <a:lvl3pPr marL="1217981" algn="l" rtl="0" fontAlgn="base">
      <a:spcBef>
        <a:spcPct val="0"/>
      </a:spcBef>
      <a:spcAft>
        <a:spcPct val="0"/>
      </a:spcAft>
      <a:defRPr kern="1200">
        <a:solidFill>
          <a:schemeClr val="tx1"/>
        </a:solidFill>
        <a:latin typeface="Calibri" pitchFamily="34" charset="0"/>
        <a:ea typeface="宋体" charset="-122"/>
        <a:cs typeface="+mn-cs"/>
      </a:defRPr>
    </a:lvl3pPr>
    <a:lvl4pPr marL="1826971" algn="l" rtl="0" fontAlgn="base">
      <a:spcBef>
        <a:spcPct val="0"/>
      </a:spcBef>
      <a:spcAft>
        <a:spcPct val="0"/>
      </a:spcAft>
      <a:defRPr kern="1200">
        <a:solidFill>
          <a:schemeClr val="tx1"/>
        </a:solidFill>
        <a:latin typeface="Calibri" pitchFamily="34" charset="0"/>
        <a:ea typeface="宋体" charset="-122"/>
        <a:cs typeface="+mn-cs"/>
      </a:defRPr>
    </a:lvl4pPr>
    <a:lvl5pPr marL="2435962" algn="l" rtl="0" fontAlgn="base">
      <a:spcBef>
        <a:spcPct val="0"/>
      </a:spcBef>
      <a:spcAft>
        <a:spcPct val="0"/>
      </a:spcAft>
      <a:defRPr kern="1200">
        <a:solidFill>
          <a:schemeClr val="tx1"/>
        </a:solidFill>
        <a:latin typeface="Calibri" pitchFamily="34" charset="0"/>
        <a:ea typeface="宋体" charset="-122"/>
        <a:cs typeface="+mn-cs"/>
      </a:defRPr>
    </a:lvl5pPr>
    <a:lvl6pPr marL="3044952" algn="l" defTabSz="1217981" rtl="0" eaLnBrk="1" latinLnBrk="0" hangingPunct="1">
      <a:defRPr kern="1200">
        <a:solidFill>
          <a:schemeClr val="tx1"/>
        </a:solidFill>
        <a:latin typeface="Calibri" pitchFamily="34" charset="0"/>
        <a:ea typeface="宋体" charset="-122"/>
        <a:cs typeface="+mn-cs"/>
      </a:defRPr>
    </a:lvl6pPr>
    <a:lvl7pPr marL="3653942" algn="l" defTabSz="1217981" rtl="0" eaLnBrk="1" latinLnBrk="0" hangingPunct="1">
      <a:defRPr kern="1200">
        <a:solidFill>
          <a:schemeClr val="tx1"/>
        </a:solidFill>
        <a:latin typeface="Calibri" pitchFamily="34" charset="0"/>
        <a:ea typeface="宋体" charset="-122"/>
        <a:cs typeface="+mn-cs"/>
      </a:defRPr>
    </a:lvl7pPr>
    <a:lvl8pPr marL="4262933" algn="l" defTabSz="1217981" rtl="0" eaLnBrk="1" latinLnBrk="0" hangingPunct="1">
      <a:defRPr kern="1200">
        <a:solidFill>
          <a:schemeClr val="tx1"/>
        </a:solidFill>
        <a:latin typeface="Calibri" pitchFamily="34" charset="0"/>
        <a:ea typeface="宋体" charset="-122"/>
        <a:cs typeface="+mn-cs"/>
      </a:defRPr>
    </a:lvl8pPr>
    <a:lvl9pPr marL="4871923" algn="l" defTabSz="1217981"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D079"/>
    <a:srgbClr val="F6C370"/>
    <a:srgbClr val="F69F1E"/>
    <a:srgbClr val="0099A9"/>
    <a:srgbClr val="EA5E66"/>
    <a:srgbClr val="005DA2"/>
    <a:srgbClr val="EA6103"/>
    <a:srgbClr val="D43E01"/>
    <a:srgbClr val="E8E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p:cViewPr varScale="1">
        <p:scale>
          <a:sx n="67" d="100"/>
          <a:sy n="67" d="100"/>
        </p:scale>
        <p:origin x="480" y="68"/>
      </p:cViewPr>
      <p:guideLst>
        <p:guide orient="horz" pos="2161"/>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gs" Target="tags/tag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2017/7/30</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1217981" rtl="0" eaLnBrk="1" latinLnBrk="0" hangingPunct="1">
      <a:defRPr sz="1600" kern="1200">
        <a:solidFill>
          <a:schemeClr val="tx1"/>
        </a:solidFill>
        <a:latin typeface="+mn-lt"/>
        <a:ea typeface="微软雅黑" pitchFamily="34" charset="-122"/>
        <a:cs typeface="+mn-cs"/>
      </a:defRPr>
    </a:lvl1pPr>
    <a:lvl2pPr marL="608990" algn="l" defTabSz="1217981" rtl="0" eaLnBrk="1" latinLnBrk="0" hangingPunct="1">
      <a:defRPr sz="1600" kern="1200">
        <a:solidFill>
          <a:schemeClr val="tx1"/>
        </a:solidFill>
        <a:latin typeface="+mn-lt"/>
        <a:ea typeface="微软雅黑" pitchFamily="34" charset="-122"/>
        <a:cs typeface="+mn-cs"/>
      </a:defRPr>
    </a:lvl2pPr>
    <a:lvl3pPr marL="1217981" algn="l" defTabSz="1217981" rtl="0" eaLnBrk="1" latinLnBrk="0" hangingPunct="1">
      <a:defRPr sz="1600" kern="1200">
        <a:solidFill>
          <a:schemeClr val="tx1"/>
        </a:solidFill>
        <a:latin typeface="+mn-lt"/>
        <a:ea typeface="微软雅黑" pitchFamily="34" charset="-122"/>
        <a:cs typeface="+mn-cs"/>
      </a:defRPr>
    </a:lvl3pPr>
    <a:lvl4pPr marL="1826971" algn="l" defTabSz="1217981" rtl="0" eaLnBrk="1" latinLnBrk="0" hangingPunct="1">
      <a:defRPr sz="1600" kern="1200">
        <a:solidFill>
          <a:schemeClr val="tx1"/>
        </a:solidFill>
        <a:latin typeface="+mn-lt"/>
        <a:ea typeface="微软雅黑" pitchFamily="34" charset="-122"/>
        <a:cs typeface="+mn-cs"/>
      </a:defRPr>
    </a:lvl4pPr>
    <a:lvl5pPr marL="2435962" algn="l" defTabSz="1217981" rtl="0" eaLnBrk="1" latinLnBrk="0" hangingPunct="1">
      <a:defRPr sz="1600" kern="1200">
        <a:solidFill>
          <a:schemeClr val="tx1"/>
        </a:solidFill>
        <a:latin typeface="+mn-lt"/>
        <a:ea typeface="微软雅黑" pitchFamily="34" charset="-122"/>
        <a:cs typeface="+mn-cs"/>
      </a:defRPr>
    </a:lvl5pPr>
    <a:lvl6pPr marL="3044952" algn="l" defTabSz="1217981" rtl="0" eaLnBrk="1" latinLnBrk="0" hangingPunct="1">
      <a:defRPr sz="1600" kern="1200">
        <a:solidFill>
          <a:schemeClr val="tx1"/>
        </a:solidFill>
        <a:latin typeface="+mn-lt"/>
        <a:ea typeface="+mn-ea"/>
        <a:cs typeface="+mn-cs"/>
      </a:defRPr>
    </a:lvl6pPr>
    <a:lvl7pPr marL="3653942" algn="l" defTabSz="1217981" rtl="0" eaLnBrk="1" latinLnBrk="0" hangingPunct="1">
      <a:defRPr sz="1600" kern="1200">
        <a:solidFill>
          <a:schemeClr val="tx1"/>
        </a:solidFill>
        <a:latin typeface="+mn-lt"/>
        <a:ea typeface="+mn-ea"/>
        <a:cs typeface="+mn-cs"/>
      </a:defRPr>
    </a:lvl7pPr>
    <a:lvl8pPr marL="4262933" algn="l" defTabSz="1217981" rtl="0" eaLnBrk="1" latinLnBrk="0" hangingPunct="1">
      <a:defRPr sz="1600" kern="1200">
        <a:solidFill>
          <a:schemeClr val="tx1"/>
        </a:solidFill>
        <a:latin typeface="+mn-lt"/>
        <a:ea typeface="+mn-ea"/>
        <a:cs typeface="+mn-cs"/>
      </a:defRPr>
    </a:lvl8pPr>
    <a:lvl9pPr marL="4871923" algn="l" defTabSz="121798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403476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311538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335169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84</a:t>
            </a:fld>
            <a:endParaRPr lang="zh-CN" altLang="en-US" dirty="0"/>
          </a:p>
        </p:txBody>
      </p:sp>
    </p:spTree>
    <p:extLst>
      <p:ext uri="{BB962C8B-B14F-4D97-AF65-F5344CB8AC3E}">
        <p14:creationId xmlns:p14="http://schemas.microsoft.com/office/powerpoint/2010/main" val="266436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124</a:t>
            </a:fld>
            <a:endParaRPr lang="zh-CN" altLang="en-US" dirty="0"/>
          </a:p>
        </p:txBody>
      </p:sp>
    </p:spTree>
    <p:extLst>
      <p:ext uri="{BB962C8B-B14F-4D97-AF65-F5344CB8AC3E}">
        <p14:creationId xmlns:p14="http://schemas.microsoft.com/office/powerpoint/2010/main" val="507991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6348" y="152437"/>
            <a:ext cx="11276132" cy="56369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521" y="1152794"/>
            <a:ext cx="10971372" cy="524949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7822182" y="6462623"/>
            <a:ext cx="3860298" cy="320749"/>
          </a:xfrm>
          <a:prstGeom prst="rect">
            <a:avLst/>
          </a:prstGeom>
          <a:ln/>
        </p:spPr>
        <p:txBody>
          <a:bodyPr/>
          <a:lstStyle>
            <a:lvl1pPr>
              <a:defRPr/>
            </a:lvl1pPr>
          </a:lstStyle>
          <a:p>
            <a:pPr>
              <a:defRPr/>
            </a:pPr>
            <a:r>
              <a:rPr lang="en-US" altLang="zh-CN"/>
              <a:t>NUIST</a:t>
            </a:r>
          </a:p>
        </p:txBody>
      </p:sp>
      <p:sp>
        <p:nvSpPr>
          <p:cNvPr id="5" name="Rectangle 6"/>
          <p:cNvSpPr>
            <a:spLocks noGrp="1" noChangeArrowheads="1"/>
          </p:cNvSpPr>
          <p:nvPr>
            <p:ph type="sldNum" sz="quarter" idx="11"/>
          </p:nvPr>
        </p:nvSpPr>
        <p:spPr>
          <a:xfrm>
            <a:off x="4672992" y="6462623"/>
            <a:ext cx="2844430" cy="320749"/>
          </a:xfrm>
          <a:prstGeom prst="rect">
            <a:avLst/>
          </a:prstGeom>
          <a:ln/>
        </p:spPr>
        <p:txBody>
          <a:bodyPr/>
          <a:lstStyle>
            <a:lvl1pPr>
              <a:defRPr/>
            </a:lvl1pPr>
          </a:lstStyle>
          <a:p>
            <a:pPr>
              <a:defRPr/>
            </a:pPr>
            <a:fld id="{6C31DB04-34C6-4E19-863E-1EA91390CDBD}" type="slidenum">
              <a:rPr lang="zh-CN" altLang="en-US"/>
              <a:pPr>
                <a:defRPr/>
              </a:pPr>
              <a:t>‹#›</a:t>
            </a:fld>
            <a:endParaRPr lang="en-US" altLang="zh-CN"/>
          </a:p>
        </p:txBody>
      </p:sp>
      <p:sp>
        <p:nvSpPr>
          <p:cNvPr id="6" name="Rectangle 4"/>
          <p:cNvSpPr>
            <a:spLocks noGrp="1" noChangeArrowheads="1"/>
          </p:cNvSpPr>
          <p:nvPr>
            <p:ph type="dt" sz="half" idx="12"/>
          </p:nvPr>
        </p:nvSpPr>
        <p:spPr>
          <a:xfrm>
            <a:off x="19049" y="838394"/>
            <a:ext cx="11276132" cy="228653"/>
          </a:xfrm>
          <a:prstGeom prst="rect">
            <a:avLst/>
          </a:prstGeom>
          <a:ln/>
        </p:spPr>
        <p:txBody>
          <a:bodyPr/>
          <a:lstStyle>
            <a:lvl1pPr>
              <a:defRPr/>
            </a:lvl1pPr>
          </a:lstStyle>
          <a:p>
            <a:pPr>
              <a:defRPr/>
            </a:pPr>
            <a:fld id="{CB071B8C-7E6A-463F-B563-583D95B4CF71}" type="datetime1">
              <a:rPr lang="zh-CN" altLang="en-US"/>
              <a:pPr>
                <a:defRPr/>
              </a:pPr>
              <a:t>2017/7/30</a:t>
            </a:fld>
            <a:endParaRPr lang="en-US" altLang="zh-CN"/>
          </a:p>
        </p:txBody>
      </p:sp>
    </p:spTree>
    <p:extLst>
      <p:ext uri="{BB962C8B-B14F-4D97-AF65-F5344CB8AC3E}">
        <p14:creationId xmlns:p14="http://schemas.microsoft.com/office/powerpoint/2010/main" val="419744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8"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rtl="0" fontAlgn="base">
        <a:spcBef>
          <a:spcPct val="0"/>
        </a:spcBef>
        <a:spcAft>
          <a:spcPct val="0"/>
        </a:spcAft>
        <a:defRPr sz="5900" kern="1200">
          <a:solidFill>
            <a:schemeClr val="tx1"/>
          </a:solidFill>
          <a:latin typeface="+mj-lt"/>
          <a:ea typeface="微软雅黑" pitchFamily="34" charset="-122"/>
          <a:cs typeface="+mj-cs"/>
        </a:defRPr>
      </a:lvl1pPr>
      <a:lvl2pPr algn="ctr" rtl="0" fontAlgn="base">
        <a:spcBef>
          <a:spcPct val="0"/>
        </a:spcBef>
        <a:spcAft>
          <a:spcPct val="0"/>
        </a:spcAft>
        <a:defRPr sz="5900">
          <a:solidFill>
            <a:schemeClr val="tx1"/>
          </a:solidFill>
          <a:latin typeface="Calibri" pitchFamily="34" charset="0"/>
          <a:ea typeface="宋体" charset="-122"/>
        </a:defRPr>
      </a:lvl2pPr>
      <a:lvl3pPr algn="ctr" rtl="0" fontAlgn="base">
        <a:spcBef>
          <a:spcPct val="0"/>
        </a:spcBef>
        <a:spcAft>
          <a:spcPct val="0"/>
        </a:spcAft>
        <a:defRPr sz="5900">
          <a:solidFill>
            <a:schemeClr val="tx1"/>
          </a:solidFill>
          <a:latin typeface="Calibri" pitchFamily="34" charset="0"/>
          <a:ea typeface="宋体" charset="-122"/>
        </a:defRPr>
      </a:lvl3pPr>
      <a:lvl4pPr algn="ctr" rtl="0" fontAlgn="base">
        <a:spcBef>
          <a:spcPct val="0"/>
        </a:spcBef>
        <a:spcAft>
          <a:spcPct val="0"/>
        </a:spcAft>
        <a:defRPr sz="5900">
          <a:solidFill>
            <a:schemeClr val="tx1"/>
          </a:solidFill>
          <a:latin typeface="Calibri" pitchFamily="34" charset="0"/>
          <a:ea typeface="宋体" charset="-122"/>
        </a:defRPr>
      </a:lvl4pPr>
      <a:lvl5pPr algn="ctr" rtl="0" fontAlgn="base">
        <a:spcBef>
          <a:spcPct val="0"/>
        </a:spcBef>
        <a:spcAft>
          <a:spcPct val="0"/>
        </a:spcAft>
        <a:defRPr sz="5900">
          <a:solidFill>
            <a:schemeClr val="tx1"/>
          </a:solidFill>
          <a:latin typeface="Calibri" pitchFamily="34" charset="0"/>
          <a:ea typeface="宋体" charset="-122"/>
        </a:defRPr>
      </a:lvl5pPr>
      <a:lvl6pPr marL="608990" algn="ctr" rtl="0" fontAlgn="base">
        <a:spcBef>
          <a:spcPct val="0"/>
        </a:spcBef>
        <a:spcAft>
          <a:spcPct val="0"/>
        </a:spcAft>
        <a:defRPr sz="5900">
          <a:solidFill>
            <a:schemeClr val="tx1"/>
          </a:solidFill>
          <a:latin typeface="Calibri" pitchFamily="34" charset="0"/>
          <a:ea typeface="宋体" charset="-122"/>
        </a:defRPr>
      </a:lvl6pPr>
      <a:lvl7pPr marL="1217981" algn="ctr" rtl="0" fontAlgn="base">
        <a:spcBef>
          <a:spcPct val="0"/>
        </a:spcBef>
        <a:spcAft>
          <a:spcPct val="0"/>
        </a:spcAft>
        <a:defRPr sz="5900">
          <a:solidFill>
            <a:schemeClr val="tx1"/>
          </a:solidFill>
          <a:latin typeface="Calibri" pitchFamily="34" charset="0"/>
          <a:ea typeface="宋体" charset="-122"/>
        </a:defRPr>
      </a:lvl7pPr>
      <a:lvl8pPr marL="1826971" algn="ctr" rtl="0" fontAlgn="base">
        <a:spcBef>
          <a:spcPct val="0"/>
        </a:spcBef>
        <a:spcAft>
          <a:spcPct val="0"/>
        </a:spcAft>
        <a:defRPr sz="5900">
          <a:solidFill>
            <a:schemeClr val="tx1"/>
          </a:solidFill>
          <a:latin typeface="Calibri" pitchFamily="34" charset="0"/>
          <a:ea typeface="宋体" charset="-122"/>
        </a:defRPr>
      </a:lvl8pPr>
      <a:lvl9pPr marL="2435962" algn="ctr" rtl="0" fontAlgn="base">
        <a:spcBef>
          <a:spcPct val="0"/>
        </a:spcBef>
        <a:spcAft>
          <a:spcPct val="0"/>
        </a:spcAft>
        <a:defRPr sz="5900">
          <a:solidFill>
            <a:schemeClr val="tx1"/>
          </a:solidFill>
          <a:latin typeface="Calibri" pitchFamily="34" charset="0"/>
          <a:ea typeface="宋体" charset="-122"/>
        </a:defRPr>
      </a:lvl9pPr>
    </p:titleStyle>
    <p:bodyStyle>
      <a:lvl1pPr marL="456743" indent="-456743" algn="l" rtl="0" fontAlgn="base">
        <a:spcBef>
          <a:spcPct val="20000"/>
        </a:spcBef>
        <a:spcAft>
          <a:spcPct val="0"/>
        </a:spcAft>
        <a:buFont typeface="Arial" charset="0"/>
        <a:buChar char="•"/>
        <a:defRPr sz="4300" kern="1200">
          <a:solidFill>
            <a:schemeClr val="tx1"/>
          </a:solidFill>
          <a:latin typeface="+mn-lt"/>
          <a:ea typeface="微软雅黑" pitchFamily="34" charset="-122"/>
          <a:cs typeface="+mn-cs"/>
        </a:defRPr>
      </a:lvl1pPr>
      <a:lvl2pPr marL="989609" indent="-380619" algn="l" rtl="0" fontAlgn="base">
        <a:spcBef>
          <a:spcPct val="20000"/>
        </a:spcBef>
        <a:spcAft>
          <a:spcPct val="0"/>
        </a:spcAft>
        <a:buFont typeface="Arial" charset="0"/>
        <a:buChar char="–"/>
        <a:defRPr sz="3700" kern="1200">
          <a:solidFill>
            <a:schemeClr val="tx1"/>
          </a:solidFill>
          <a:latin typeface="+mn-lt"/>
          <a:ea typeface="微软雅黑" pitchFamily="34" charset="-122"/>
          <a:cs typeface="+mn-cs"/>
        </a:defRPr>
      </a:lvl2pPr>
      <a:lvl3pPr marL="1522476" indent="-304495"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3pPr>
      <a:lvl4pPr marL="2131466"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4pPr>
      <a:lvl5pPr marL="2740457"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5pPr>
      <a:lvl6pPr marL="3349447"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43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42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41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7981" rtl="0" eaLnBrk="1" latinLnBrk="0" hangingPunct="1">
        <a:defRPr sz="2400" kern="1200">
          <a:solidFill>
            <a:schemeClr val="tx1"/>
          </a:solidFill>
          <a:latin typeface="+mn-lt"/>
          <a:ea typeface="+mn-ea"/>
          <a:cs typeface="+mn-cs"/>
        </a:defRPr>
      </a:lvl1pPr>
      <a:lvl2pPr marL="608990" algn="l" defTabSz="1217981" rtl="0" eaLnBrk="1" latinLnBrk="0" hangingPunct="1">
        <a:defRPr sz="2400" kern="1200">
          <a:solidFill>
            <a:schemeClr val="tx1"/>
          </a:solidFill>
          <a:latin typeface="+mn-lt"/>
          <a:ea typeface="+mn-ea"/>
          <a:cs typeface="+mn-cs"/>
        </a:defRPr>
      </a:lvl2pPr>
      <a:lvl3pPr marL="1217981" algn="l" defTabSz="1217981" rtl="0" eaLnBrk="1" latinLnBrk="0" hangingPunct="1">
        <a:defRPr sz="2400" kern="1200">
          <a:solidFill>
            <a:schemeClr val="tx1"/>
          </a:solidFill>
          <a:latin typeface="+mn-lt"/>
          <a:ea typeface="+mn-ea"/>
          <a:cs typeface="+mn-cs"/>
        </a:defRPr>
      </a:lvl3pPr>
      <a:lvl4pPr marL="1826971" algn="l" defTabSz="1217981" rtl="0" eaLnBrk="1" latinLnBrk="0" hangingPunct="1">
        <a:defRPr sz="2400" kern="1200">
          <a:solidFill>
            <a:schemeClr val="tx1"/>
          </a:solidFill>
          <a:latin typeface="+mn-lt"/>
          <a:ea typeface="+mn-ea"/>
          <a:cs typeface="+mn-cs"/>
        </a:defRPr>
      </a:lvl4pPr>
      <a:lvl5pPr marL="2435962" algn="l" defTabSz="1217981" rtl="0" eaLnBrk="1" latinLnBrk="0" hangingPunct="1">
        <a:defRPr sz="2400" kern="1200">
          <a:solidFill>
            <a:schemeClr val="tx1"/>
          </a:solidFill>
          <a:latin typeface="+mn-lt"/>
          <a:ea typeface="+mn-ea"/>
          <a:cs typeface="+mn-cs"/>
        </a:defRPr>
      </a:lvl5pPr>
      <a:lvl6pPr marL="3044952" algn="l" defTabSz="1217981" rtl="0" eaLnBrk="1" latinLnBrk="0" hangingPunct="1">
        <a:defRPr sz="2400" kern="1200">
          <a:solidFill>
            <a:schemeClr val="tx1"/>
          </a:solidFill>
          <a:latin typeface="+mn-lt"/>
          <a:ea typeface="+mn-ea"/>
          <a:cs typeface="+mn-cs"/>
        </a:defRPr>
      </a:lvl6pPr>
      <a:lvl7pPr marL="3653942" algn="l" defTabSz="1217981" rtl="0" eaLnBrk="1" latinLnBrk="0" hangingPunct="1">
        <a:defRPr sz="2400" kern="1200">
          <a:solidFill>
            <a:schemeClr val="tx1"/>
          </a:solidFill>
          <a:latin typeface="+mn-lt"/>
          <a:ea typeface="+mn-ea"/>
          <a:cs typeface="+mn-cs"/>
        </a:defRPr>
      </a:lvl7pPr>
      <a:lvl8pPr marL="4262933" algn="l" defTabSz="1217981" rtl="0" eaLnBrk="1" latinLnBrk="0" hangingPunct="1">
        <a:defRPr sz="2400" kern="1200">
          <a:solidFill>
            <a:schemeClr val="tx1"/>
          </a:solidFill>
          <a:latin typeface="+mn-lt"/>
          <a:ea typeface="+mn-ea"/>
          <a:cs typeface="+mn-cs"/>
        </a:defRPr>
      </a:lvl8pPr>
      <a:lvl9pPr marL="4871923" algn="l" defTabSz="121798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8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35598" y="105072"/>
            <a:ext cx="6480720" cy="1440782"/>
            <a:chOff x="1126654" y="1094174"/>
            <a:chExt cx="9721080" cy="2161173"/>
          </a:xfrm>
        </p:grpSpPr>
        <p:sp>
          <p:nvSpPr>
            <p:cNvPr id="131" name="椭圆 13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2" name="椭圆 13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3" name="椭圆 13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4" name="椭圆 13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135" name="组合 134"/>
            <p:cNvGrpSpPr/>
            <p:nvPr/>
          </p:nvGrpSpPr>
          <p:grpSpPr>
            <a:xfrm>
              <a:off x="2583952" y="1311581"/>
              <a:ext cx="1806925" cy="1800729"/>
              <a:chOff x="3768359" y="1725446"/>
              <a:chExt cx="1930605" cy="1930605"/>
            </a:xfrm>
          </p:grpSpPr>
          <p:sp>
            <p:nvSpPr>
              <p:cNvPr id="13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38" name="组合 137"/>
            <p:cNvGrpSpPr/>
            <p:nvPr/>
          </p:nvGrpSpPr>
          <p:grpSpPr>
            <a:xfrm>
              <a:off x="4310734" y="1311581"/>
              <a:ext cx="1806925" cy="1800729"/>
              <a:chOff x="3768359" y="1725446"/>
              <a:chExt cx="1930605" cy="1930605"/>
            </a:xfrm>
          </p:grpSpPr>
          <p:sp>
            <p:nvSpPr>
              <p:cNvPr id="1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1" name="组合 140"/>
            <p:cNvGrpSpPr/>
            <p:nvPr/>
          </p:nvGrpSpPr>
          <p:grpSpPr>
            <a:xfrm>
              <a:off x="6059267" y="1311581"/>
              <a:ext cx="1806925" cy="1800729"/>
              <a:chOff x="3768359" y="1725446"/>
              <a:chExt cx="1930605" cy="1930605"/>
            </a:xfrm>
          </p:grpSpPr>
          <p:sp>
            <p:nvSpPr>
              <p:cNvPr id="14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4" name="组合 143"/>
            <p:cNvGrpSpPr/>
            <p:nvPr/>
          </p:nvGrpSpPr>
          <p:grpSpPr>
            <a:xfrm>
              <a:off x="7800281" y="1311581"/>
              <a:ext cx="1806925" cy="1800729"/>
              <a:chOff x="3768359" y="1725446"/>
              <a:chExt cx="1930605" cy="1930605"/>
            </a:xfrm>
          </p:grpSpPr>
          <p:sp>
            <p:nvSpPr>
              <p:cNvPr id="1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47" name="矩形 146"/>
            <p:cNvSpPr/>
            <p:nvPr/>
          </p:nvSpPr>
          <p:spPr>
            <a:xfrm>
              <a:off x="2865534"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汇</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8" name="矩形 147"/>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编</a:t>
              </a:r>
            </a:p>
          </p:txBody>
        </p:sp>
        <p:sp>
          <p:nvSpPr>
            <p:cNvPr id="149" name="矩形 148"/>
            <p:cNvSpPr/>
            <p:nvPr/>
          </p:nvSpPr>
          <p:spPr>
            <a:xfrm>
              <a:off x="636405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a:t>
              </a:r>
            </a:p>
          </p:txBody>
        </p:sp>
        <p:sp>
          <p:nvSpPr>
            <p:cNvPr id="150" name="矩形 149"/>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言</a:t>
              </a:r>
            </a:p>
          </p:txBody>
        </p:sp>
        <p:grpSp>
          <p:nvGrpSpPr>
            <p:cNvPr id="151" name="组合 150"/>
            <p:cNvGrpSpPr/>
            <p:nvPr/>
          </p:nvGrpSpPr>
          <p:grpSpPr>
            <a:xfrm>
              <a:off x="1989846" y="2144439"/>
              <a:ext cx="431636" cy="430156"/>
              <a:chOff x="3768359" y="1725446"/>
              <a:chExt cx="1930605" cy="1930605"/>
            </a:xfrm>
          </p:grpSpPr>
          <p:sp>
            <p:nvSpPr>
              <p:cNvPr id="15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3"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4" name="组合 153"/>
            <p:cNvGrpSpPr/>
            <p:nvPr/>
          </p:nvGrpSpPr>
          <p:grpSpPr>
            <a:xfrm>
              <a:off x="1567640" y="1952220"/>
              <a:ext cx="302034" cy="300998"/>
              <a:chOff x="3768359" y="1725446"/>
              <a:chExt cx="1930605" cy="1930605"/>
            </a:xfrm>
            <a:solidFill>
              <a:srgbClr val="EA5E66"/>
            </a:solidFill>
          </p:grpSpPr>
          <p:sp>
            <p:nvSpPr>
              <p:cNvPr id="1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7" name="组合 156"/>
            <p:cNvGrpSpPr/>
            <p:nvPr/>
          </p:nvGrpSpPr>
          <p:grpSpPr>
            <a:xfrm>
              <a:off x="4111234" y="1255401"/>
              <a:ext cx="216448" cy="215705"/>
              <a:chOff x="3768359" y="1725446"/>
              <a:chExt cx="1930605" cy="1930605"/>
            </a:xfrm>
          </p:grpSpPr>
          <p:sp>
            <p:nvSpPr>
              <p:cNvPr id="158"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0" name="组合 159"/>
            <p:cNvGrpSpPr/>
            <p:nvPr/>
          </p:nvGrpSpPr>
          <p:grpSpPr>
            <a:xfrm>
              <a:off x="5930365" y="1197546"/>
              <a:ext cx="308857" cy="307798"/>
              <a:chOff x="3768359" y="1725446"/>
              <a:chExt cx="1930605" cy="1930605"/>
            </a:xfrm>
          </p:grpSpPr>
          <p:sp>
            <p:nvSpPr>
              <p:cNvPr id="1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3" name="组合 162"/>
            <p:cNvGrpSpPr/>
            <p:nvPr/>
          </p:nvGrpSpPr>
          <p:grpSpPr>
            <a:xfrm>
              <a:off x="5908250" y="2948141"/>
              <a:ext cx="266543" cy="265629"/>
              <a:chOff x="3768359" y="1725446"/>
              <a:chExt cx="1930605" cy="1930605"/>
            </a:xfrm>
          </p:grpSpPr>
          <p:sp>
            <p:nvSpPr>
              <p:cNvPr id="164"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5"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6" name="组合 165"/>
            <p:cNvGrpSpPr/>
            <p:nvPr/>
          </p:nvGrpSpPr>
          <p:grpSpPr>
            <a:xfrm>
              <a:off x="4222998" y="2925738"/>
              <a:ext cx="274210" cy="273270"/>
              <a:chOff x="3768359" y="1725446"/>
              <a:chExt cx="1930605" cy="1930605"/>
            </a:xfrm>
          </p:grpSpPr>
          <p:sp>
            <p:nvSpPr>
              <p:cNvPr id="16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9" name="组合 168"/>
            <p:cNvGrpSpPr/>
            <p:nvPr/>
          </p:nvGrpSpPr>
          <p:grpSpPr>
            <a:xfrm>
              <a:off x="7717128" y="1094174"/>
              <a:ext cx="270006" cy="269080"/>
              <a:chOff x="3768359" y="1725446"/>
              <a:chExt cx="1930605" cy="1930605"/>
            </a:xfrm>
          </p:grpSpPr>
          <p:sp>
            <p:nvSpPr>
              <p:cNvPr id="170"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1"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7823398" y="3017601"/>
              <a:ext cx="238564" cy="237746"/>
              <a:chOff x="3768359" y="1725446"/>
              <a:chExt cx="1930605" cy="1930605"/>
            </a:xfrm>
          </p:grpSpPr>
          <p:sp>
            <p:nvSpPr>
              <p:cNvPr id="17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5" name="组合 174"/>
            <p:cNvGrpSpPr/>
            <p:nvPr/>
          </p:nvGrpSpPr>
          <p:grpSpPr>
            <a:xfrm>
              <a:off x="9656300" y="2067768"/>
              <a:ext cx="431636" cy="430156"/>
              <a:chOff x="3768359" y="1725446"/>
              <a:chExt cx="1930605" cy="1930605"/>
            </a:xfrm>
          </p:grpSpPr>
          <p:sp>
            <p:nvSpPr>
              <p:cNvPr id="17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7"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8" name="组合 177"/>
            <p:cNvGrpSpPr/>
            <p:nvPr/>
          </p:nvGrpSpPr>
          <p:grpSpPr>
            <a:xfrm>
              <a:off x="10185717" y="1886048"/>
              <a:ext cx="302034" cy="300998"/>
              <a:chOff x="3768359" y="1725446"/>
              <a:chExt cx="1930605" cy="1930605"/>
            </a:xfrm>
          </p:grpSpPr>
          <p:sp>
            <p:nvSpPr>
              <p:cNvPr id="17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1" name="组合 180"/>
            <p:cNvGrpSpPr/>
            <p:nvPr/>
          </p:nvGrpSpPr>
          <p:grpSpPr>
            <a:xfrm>
              <a:off x="10631286" y="2145366"/>
              <a:ext cx="216448" cy="215705"/>
              <a:chOff x="3768359" y="1725446"/>
              <a:chExt cx="1930605" cy="1930605"/>
            </a:xfrm>
          </p:grpSpPr>
          <p:sp>
            <p:nvSpPr>
              <p:cNvPr id="18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4" name="组合 183"/>
            <p:cNvGrpSpPr/>
            <p:nvPr/>
          </p:nvGrpSpPr>
          <p:grpSpPr>
            <a:xfrm>
              <a:off x="1126654" y="2104863"/>
              <a:ext cx="216448" cy="215705"/>
              <a:chOff x="3768359" y="1725446"/>
              <a:chExt cx="1930605" cy="1930605"/>
            </a:xfrm>
          </p:grpSpPr>
          <p:sp>
            <p:nvSpPr>
              <p:cNvPr id="18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87" name="圆角矩形 186"/>
          <p:cNvSpPr/>
          <p:nvPr/>
        </p:nvSpPr>
        <p:spPr>
          <a:xfrm>
            <a:off x="2659635" y="4142453"/>
            <a:ext cx="8206523" cy="67223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88" name="TextBox 187"/>
          <p:cNvSpPr txBox="1"/>
          <p:nvPr/>
        </p:nvSpPr>
        <p:spPr>
          <a:xfrm>
            <a:off x="2572367" y="4081829"/>
            <a:ext cx="9239651" cy="692493"/>
          </a:xfrm>
          <a:prstGeom prst="rect">
            <a:avLst/>
          </a:prstGeom>
          <a:noFill/>
        </p:spPr>
        <p:txBody>
          <a:bodyPr wrap="square" lIns="121917" tIns="60958" rIns="121917" bIns="60958" rtlCol="0">
            <a:spAutoFit/>
          </a:bodyPr>
          <a:lstStyle/>
          <a:p>
            <a:pPr algn="ctr"/>
            <a:r>
              <a:rPr lang="zh-CN" altLang="en-US" sz="3700" b="1" dirty="0" smtClean="0">
                <a:solidFill>
                  <a:schemeClr val="tx1">
                    <a:lumMod val="65000"/>
                    <a:lumOff val="35000"/>
                  </a:schemeClr>
                </a:solidFill>
                <a:latin typeface="微软雅黑" pitchFamily="34" charset="-122"/>
                <a:ea typeface="微软雅黑" pitchFamily="34" charset="-122"/>
              </a:rPr>
              <a:t>第</a:t>
            </a:r>
            <a:r>
              <a:rPr lang="en-US" altLang="zh-CN" sz="3700" b="1" dirty="0" smtClean="0">
                <a:solidFill>
                  <a:schemeClr val="tx1">
                    <a:lumMod val="65000"/>
                    <a:lumOff val="35000"/>
                  </a:schemeClr>
                </a:solidFill>
                <a:latin typeface="微软雅黑" pitchFamily="34" charset="-122"/>
                <a:ea typeface="微软雅黑" pitchFamily="34" charset="-122"/>
              </a:rPr>
              <a:t>3</a:t>
            </a:r>
            <a:r>
              <a:rPr lang="zh-CN" altLang="en-US" sz="3700" b="1" dirty="0" smtClean="0">
                <a:solidFill>
                  <a:schemeClr val="tx1">
                    <a:lumMod val="65000"/>
                    <a:lumOff val="35000"/>
                  </a:schemeClr>
                </a:solidFill>
                <a:latin typeface="微软雅黑" pitchFamily="34" charset="-122"/>
                <a:ea typeface="微软雅黑" pitchFamily="34" charset="-122"/>
              </a:rPr>
              <a:t>章 </a:t>
            </a:r>
            <a:r>
              <a:rPr lang="en-US" altLang="zh-CN" sz="3700" b="1" dirty="0">
                <a:solidFill>
                  <a:schemeClr val="tx1">
                    <a:lumMod val="65000"/>
                    <a:lumOff val="35000"/>
                  </a:schemeClr>
                </a:solidFill>
                <a:latin typeface="微软雅黑" pitchFamily="34" charset="-122"/>
                <a:ea typeface="微软雅黑" pitchFamily="34" charset="-122"/>
              </a:rPr>
              <a:t>80X86</a:t>
            </a:r>
            <a:r>
              <a:rPr lang="zh-CN" altLang="en-US" sz="3700" b="1" dirty="0">
                <a:solidFill>
                  <a:schemeClr val="tx1">
                    <a:lumMod val="65000"/>
                    <a:lumOff val="35000"/>
                  </a:schemeClr>
                </a:solidFill>
                <a:latin typeface="微软雅黑" pitchFamily="34" charset="-122"/>
                <a:ea typeface="微软雅黑" pitchFamily="34" charset="-122"/>
              </a:rPr>
              <a:t>指令系统和寻址方式</a:t>
            </a:r>
          </a:p>
        </p:txBody>
      </p:sp>
      <p:grpSp>
        <p:nvGrpSpPr>
          <p:cNvPr id="189" name="组合 188"/>
          <p:cNvGrpSpPr/>
          <p:nvPr/>
        </p:nvGrpSpPr>
        <p:grpSpPr>
          <a:xfrm>
            <a:off x="2638222" y="4095400"/>
            <a:ext cx="959980" cy="766336"/>
            <a:chOff x="899592" y="2377261"/>
            <a:chExt cx="720079" cy="574619"/>
          </a:xfrm>
          <a:effectLst>
            <a:outerShdw blurRad="50800" dist="38100" dir="2700000" algn="tl" rotWithShape="0">
              <a:prstClr val="black">
                <a:alpha val="40000"/>
              </a:prstClr>
            </a:outerShdw>
          </a:effectLst>
        </p:grpSpPr>
        <p:sp>
          <p:nvSpPr>
            <p:cNvPr id="190" name="圆角矩形 18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91" name="圆角矩形 19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192" name="Picture 2" descr="C:\Users\Administrator\Desktop\手.png"/>
          <p:cNvPicPr>
            <a:picLocks noChangeAspect="1" noChangeArrowheads="1"/>
          </p:cNvPicPr>
          <p:nvPr/>
        </p:nvPicPr>
        <p:blipFill>
          <a:blip r:embed="rId5"/>
          <a:srcRect/>
          <a:stretch>
            <a:fillRect/>
          </a:stretch>
        </p:blipFill>
        <p:spPr bwMode="auto">
          <a:xfrm flipH="1">
            <a:off x="2397217" y="4220104"/>
            <a:ext cx="3945966" cy="3835979"/>
          </a:xfrm>
          <a:prstGeom prst="rect">
            <a:avLst/>
          </a:prstGeom>
          <a:noFill/>
        </p:spPr>
      </p:pic>
      <p:sp>
        <p:nvSpPr>
          <p:cNvPr id="193" name="TextBox 7"/>
          <p:cNvSpPr>
            <a:spLocks noChangeArrowheads="1"/>
          </p:cNvSpPr>
          <p:nvPr/>
        </p:nvSpPr>
        <p:spPr bwMode="auto">
          <a:xfrm>
            <a:off x="5287651" y="4967377"/>
            <a:ext cx="4107101" cy="646331"/>
          </a:xfrm>
          <a:prstGeom prst="rect">
            <a:avLst/>
          </a:prstGeom>
          <a:noFill/>
          <a:ln>
            <a:noFill/>
          </a:ln>
          <a:effectLst/>
          <a:extLst>
            <a:ext uri="{909E8E84-426E-40DD-AFC4-6F175D3DCCD1}">
              <a14:hiddenFill xmlns:a14="http://schemas.microsoft.com/office/drawing/2010/main">
                <a:solidFill>
                  <a:schemeClr val="bg2">
                    <a:alpha val="7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0" hangingPunct="0"/>
            <a:r>
              <a:rPr lang="zh-CN" altLang="en-US" sz="3600" b="1" dirty="0" smtClean="0">
                <a:solidFill>
                  <a:srgbClr val="006CB8"/>
                </a:solidFill>
                <a:latin typeface="微软雅黑" pitchFamily="34" charset="-122"/>
                <a:ea typeface="微软雅黑" pitchFamily="34" charset="-122"/>
                <a:sym typeface="微软雅黑" pitchFamily="34" charset="-122"/>
              </a:rPr>
              <a:t>主编：王让定 朱莹</a:t>
            </a:r>
            <a:endParaRPr lang="zh-CN" altLang="en-US" sz="3600" b="1" dirty="0">
              <a:solidFill>
                <a:srgbClr val="006CB8"/>
              </a:solidFill>
              <a:latin typeface="微软雅黑" pitchFamily="34" charset="-122"/>
              <a:ea typeface="微软雅黑" pitchFamily="34" charset="-122"/>
            </a:endParaRPr>
          </a:p>
        </p:txBody>
      </p:sp>
      <p:sp>
        <p:nvSpPr>
          <p:cNvPr id="194" name="TextBox 7"/>
          <p:cNvSpPr>
            <a:spLocks noChangeArrowheads="1"/>
          </p:cNvSpPr>
          <p:nvPr/>
        </p:nvSpPr>
        <p:spPr bwMode="auto">
          <a:xfrm>
            <a:off x="5866461" y="5731060"/>
            <a:ext cx="36020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dirty="0" smtClean="0">
                <a:solidFill>
                  <a:schemeClr val="tx1">
                    <a:lumMod val="75000"/>
                    <a:lumOff val="25000"/>
                  </a:schemeClr>
                </a:solidFill>
                <a:latin typeface="微软雅黑" pitchFamily="34" charset="-122"/>
                <a:ea typeface="微软雅黑" pitchFamily="34" charset="-122"/>
                <a:sym typeface="微软雅黑" pitchFamily="34" charset="-122"/>
              </a:rPr>
              <a:t>宁波大学信息学院</a:t>
            </a:r>
            <a:endParaRPr lang="zh-CN" altLang="en-US" sz="280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nvGrpSpPr>
          <p:cNvPr id="195" name="组合 194"/>
          <p:cNvGrpSpPr/>
          <p:nvPr/>
        </p:nvGrpSpPr>
        <p:grpSpPr>
          <a:xfrm>
            <a:off x="9551590" y="6238106"/>
            <a:ext cx="458374" cy="413425"/>
            <a:chOff x="4634991" y="2138335"/>
            <a:chExt cx="428348" cy="386204"/>
          </a:xfrm>
        </p:grpSpPr>
        <p:sp>
          <p:nvSpPr>
            <p:cNvPr id="196"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197"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98" name="组合 197"/>
          <p:cNvGrpSpPr/>
          <p:nvPr/>
        </p:nvGrpSpPr>
        <p:grpSpPr>
          <a:xfrm>
            <a:off x="10030513" y="6238106"/>
            <a:ext cx="458374" cy="413425"/>
            <a:chOff x="5076056" y="2138335"/>
            <a:chExt cx="428348" cy="386204"/>
          </a:xfrm>
        </p:grpSpPr>
        <p:sp>
          <p:nvSpPr>
            <p:cNvPr id="199"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0"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1" name="组合 200"/>
          <p:cNvGrpSpPr/>
          <p:nvPr/>
        </p:nvGrpSpPr>
        <p:grpSpPr>
          <a:xfrm>
            <a:off x="10509436" y="6238106"/>
            <a:ext cx="458374" cy="413425"/>
            <a:chOff x="5557128" y="2138335"/>
            <a:chExt cx="428348" cy="386204"/>
          </a:xfrm>
        </p:grpSpPr>
        <p:sp>
          <p:nvSpPr>
            <p:cNvPr id="202"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3"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4" name="组合 203"/>
          <p:cNvGrpSpPr/>
          <p:nvPr/>
        </p:nvGrpSpPr>
        <p:grpSpPr>
          <a:xfrm>
            <a:off x="10988359" y="6238106"/>
            <a:ext cx="458374" cy="413425"/>
            <a:chOff x="6068610" y="2138335"/>
            <a:chExt cx="428348" cy="386204"/>
          </a:xfrm>
        </p:grpSpPr>
        <p:sp>
          <p:nvSpPr>
            <p:cNvPr id="205"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6"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7" name="组合 206"/>
          <p:cNvGrpSpPr/>
          <p:nvPr/>
        </p:nvGrpSpPr>
        <p:grpSpPr>
          <a:xfrm>
            <a:off x="11467280" y="6238106"/>
            <a:ext cx="458374" cy="413425"/>
            <a:chOff x="6623914" y="2138335"/>
            <a:chExt cx="428348" cy="386204"/>
          </a:xfrm>
        </p:grpSpPr>
        <p:sp>
          <p:nvSpPr>
            <p:cNvPr id="208"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9"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233" name="TextBox 232"/>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9" name="05_He'S A Pirat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50735" y="-890686"/>
            <a:ext cx="609600" cy="609600"/>
          </a:xfrm>
          <a:prstGeom prst="rect">
            <a:avLst/>
          </a:prstGeom>
        </p:spPr>
      </p:pic>
      <p:grpSp>
        <p:nvGrpSpPr>
          <p:cNvPr id="310" name="组合 309"/>
          <p:cNvGrpSpPr/>
          <p:nvPr/>
        </p:nvGrpSpPr>
        <p:grpSpPr>
          <a:xfrm>
            <a:off x="5710219" y="2007007"/>
            <a:ext cx="6480720" cy="1440782"/>
            <a:chOff x="1126654" y="1094174"/>
            <a:chExt cx="9721080" cy="2161173"/>
          </a:xfrm>
        </p:grpSpPr>
        <p:sp>
          <p:nvSpPr>
            <p:cNvPr id="311" name="椭圆 31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2" name="椭圆 31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3" name="椭圆 31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4" name="椭圆 31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315" name="组合 314"/>
            <p:cNvGrpSpPr/>
            <p:nvPr/>
          </p:nvGrpSpPr>
          <p:grpSpPr>
            <a:xfrm>
              <a:off x="2583952" y="1311581"/>
              <a:ext cx="1806925" cy="1800729"/>
              <a:chOff x="3768359" y="1725446"/>
              <a:chExt cx="1930605" cy="1930605"/>
            </a:xfrm>
          </p:grpSpPr>
          <p:sp>
            <p:nvSpPr>
              <p:cNvPr id="36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6"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6" name="组合 315"/>
            <p:cNvGrpSpPr/>
            <p:nvPr/>
          </p:nvGrpSpPr>
          <p:grpSpPr>
            <a:xfrm>
              <a:off x="4310734" y="1311581"/>
              <a:ext cx="1806925" cy="1800729"/>
              <a:chOff x="3768359" y="1725446"/>
              <a:chExt cx="1930605" cy="1930605"/>
            </a:xfrm>
          </p:grpSpPr>
          <p:sp>
            <p:nvSpPr>
              <p:cNvPr id="36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4"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7" name="组合 316"/>
            <p:cNvGrpSpPr/>
            <p:nvPr/>
          </p:nvGrpSpPr>
          <p:grpSpPr>
            <a:xfrm>
              <a:off x="6059267" y="1311581"/>
              <a:ext cx="1806925" cy="1800729"/>
              <a:chOff x="3768359" y="1725446"/>
              <a:chExt cx="1930605" cy="1930605"/>
            </a:xfrm>
          </p:grpSpPr>
          <p:sp>
            <p:nvSpPr>
              <p:cNvPr id="3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2"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8" name="组合 317"/>
            <p:cNvGrpSpPr/>
            <p:nvPr/>
          </p:nvGrpSpPr>
          <p:grpSpPr>
            <a:xfrm>
              <a:off x="7800281" y="1311581"/>
              <a:ext cx="1806925" cy="1800729"/>
              <a:chOff x="3768359" y="1725446"/>
              <a:chExt cx="1930605" cy="1930605"/>
            </a:xfrm>
          </p:grpSpPr>
          <p:sp>
            <p:nvSpPr>
              <p:cNvPr id="35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0"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19" name="矩形 318"/>
            <p:cNvSpPr/>
            <p:nvPr/>
          </p:nvSpPr>
          <p:spPr>
            <a:xfrm>
              <a:off x="286553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接</a:t>
              </a:r>
            </a:p>
          </p:txBody>
        </p:sp>
        <p:sp>
          <p:nvSpPr>
            <p:cNvPr id="320" name="矩形 319"/>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口</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1" name="矩形 320"/>
            <p:cNvSpPr/>
            <p:nvPr/>
          </p:nvSpPr>
          <p:spPr>
            <a:xfrm>
              <a:off x="6364052"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技</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2" name="矩形 321"/>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术</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323" name="组合 322"/>
            <p:cNvGrpSpPr/>
            <p:nvPr/>
          </p:nvGrpSpPr>
          <p:grpSpPr>
            <a:xfrm>
              <a:off x="1989846" y="2144439"/>
              <a:ext cx="431636" cy="430156"/>
              <a:chOff x="3768359" y="1725446"/>
              <a:chExt cx="1930605" cy="1930605"/>
            </a:xfrm>
          </p:grpSpPr>
          <p:sp>
            <p:nvSpPr>
              <p:cNvPr id="35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8"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4" name="组合 323"/>
            <p:cNvGrpSpPr/>
            <p:nvPr/>
          </p:nvGrpSpPr>
          <p:grpSpPr>
            <a:xfrm>
              <a:off x="1567640" y="1952220"/>
              <a:ext cx="302034" cy="300998"/>
              <a:chOff x="3768359" y="1725446"/>
              <a:chExt cx="1930605" cy="1930605"/>
            </a:xfrm>
            <a:solidFill>
              <a:srgbClr val="EA5E66"/>
            </a:solidFill>
          </p:grpSpPr>
          <p:sp>
            <p:nvSpPr>
              <p:cNvPr id="3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5" name="组合 324"/>
            <p:cNvGrpSpPr/>
            <p:nvPr/>
          </p:nvGrpSpPr>
          <p:grpSpPr>
            <a:xfrm>
              <a:off x="4111234" y="1255401"/>
              <a:ext cx="216448" cy="215705"/>
              <a:chOff x="3768359" y="1725446"/>
              <a:chExt cx="1930605" cy="1930605"/>
            </a:xfrm>
          </p:grpSpPr>
          <p:sp>
            <p:nvSpPr>
              <p:cNvPr id="35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4"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6" name="组合 325"/>
            <p:cNvGrpSpPr/>
            <p:nvPr/>
          </p:nvGrpSpPr>
          <p:grpSpPr>
            <a:xfrm>
              <a:off x="5930365" y="1197546"/>
              <a:ext cx="308857" cy="307798"/>
              <a:chOff x="3768359" y="1725446"/>
              <a:chExt cx="1930605" cy="1930605"/>
            </a:xfrm>
          </p:grpSpPr>
          <p:sp>
            <p:nvSpPr>
              <p:cNvPr id="35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7" name="组合 326"/>
            <p:cNvGrpSpPr/>
            <p:nvPr/>
          </p:nvGrpSpPr>
          <p:grpSpPr>
            <a:xfrm>
              <a:off x="5908250" y="2948141"/>
              <a:ext cx="266543" cy="265629"/>
              <a:chOff x="3768359" y="1725446"/>
              <a:chExt cx="1930605" cy="1930605"/>
            </a:xfrm>
          </p:grpSpPr>
          <p:sp>
            <p:nvSpPr>
              <p:cNvPr id="34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0"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8" name="组合 327"/>
            <p:cNvGrpSpPr/>
            <p:nvPr/>
          </p:nvGrpSpPr>
          <p:grpSpPr>
            <a:xfrm>
              <a:off x="4222998" y="2925738"/>
              <a:ext cx="274210" cy="273270"/>
              <a:chOff x="3768359" y="1725446"/>
              <a:chExt cx="1930605" cy="1930605"/>
            </a:xfrm>
          </p:grpSpPr>
          <p:sp>
            <p:nvSpPr>
              <p:cNvPr id="34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7717128" y="1094174"/>
              <a:ext cx="270006" cy="269080"/>
              <a:chOff x="3768359" y="1725446"/>
              <a:chExt cx="1930605" cy="1930605"/>
            </a:xfrm>
          </p:grpSpPr>
          <p:sp>
            <p:nvSpPr>
              <p:cNvPr id="3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6"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0" name="组合 329"/>
            <p:cNvGrpSpPr/>
            <p:nvPr/>
          </p:nvGrpSpPr>
          <p:grpSpPr>
            <a:xfrm>
              <a:off x="7823398" y="3017601"/>
              <a:ext cx="238564" cy="237746"/>
              <a:chOff x="3768359" y="1725446"/>
              <a:chExt cx="1930605" cy="1930605"/>
            </a:xfrm>
          </p:grpSpPr>
          <p:sp>
            <p:nvSpPr>
              <p:cNvPr id="34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1" name="组合 330"/>
            <p:cNvGrpSpPr/>
            <p:nvPr/>
          </p:nvGrpSpPr>
          <p:grpSpPr>
            <a:xfrm>
              <a:off x="9656300" y="2067768"/>
              <a:ext cx="431636" cy="430156"/>
              <a:chOff x="3768359" y="1725446"/>
              <a:chExt cx="1930605" cy="1930605"/>
            </a:xfrm>
          </p:grpSpPr>
          <p:sp>
            <p:nvSpPr>
              <p:cNvPr id="34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2" name="组合 331"/>
            <p:cNvGrpSpPr/>
            <p:nvPr/>
          </p:nvGrpSpPr>
          <p:grpSpPr>
            <a:xfrm>
              <a:off x="10185717" y="1886048"/>
              <a:ext cx="302034" cy="300998"/>
              <a:chOff x="3768359" y="1725446"/>
              <a:chExt cx="1930605" cy="1930605"/>
            </a:xfrm>
          </p:grpSpPr>
          <p:sp>
            <p:nvSpPr>
              <p:cNvPr id="3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3" name="组合 332"/>
            <p:cNvGrpSpPr/>
            <p:nvPr/>
          </p:nvGrpSpPr>
          <p:grpSpPr>
            <a:xfrm>
              <a:off x="10631286" y="2145366"/>
              <a:ext cx="216448" cy="215705"/>
              <a:chOff x="3768359" y="1725446"/>
              <a:chExt cx="1930605" cy="1930605"/>
            </a:xfrm>
          </p:grpSpPr>
          <p:sp>
            <p:nvSpPr>
              <p:cNvPr id="33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8"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4" name="组合 333"/>
            <p:cNvGrpSpPr/>
            <p:nvPr/>
          </p:nvGrpSpPr>
          <p:grpSpPr>
            <a:xfrm>
              <a:off x="1126654" y="2104863"/>
              <a:ext cx="216448" cy="215705"/>
              <a:chOff x="3768359" y="1725446"/>
              <a:chExt cx="1930605" cy="1930605"/>
            </a:xfrm>
          </p:grpSpPr>
          <p:sp>
            <p:nvSpPr>
              <p:cNvPr id="33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367" name="六边形 366"/>
          <p:cNvSpPr/>
          <p:nvPr/>
        </p:nvSpPr>
        <p:spPr>
          <a:xfrm>
            <a:off x="5007148" y="1733312"/>
            <a:ext cx="1087757" cy="960892"/>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0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与</a:t>
            </a:r>
            <a:endParaRPr lang="zh-CN" altLang="en-US" sz="4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3889385"/>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fade">
                                      <p:cBhvr>
                                        <p:cTn id="10" dur="500"/>
                                        <p:tgtEl>
                                          <p:spTgt spid="187"/>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4.44444E-6 -4.78691E-6 L 0.575 -4.78691E-6 " pathEditMode="relative" rAng="0" ptsTypes="AA">
                                      <p:cBhvr>
                                        <p:cTn id="18" dur="2000" fill="hold"/>
                                        <p:tgtEl>
                                          <p:spTgt spid="189"/>
                                        </p:tgtEl>
                                        <p:attrNameLst>
                                          <p:attrName>ppt_x</p:attrName>
                                          <p:attrName>ppt_y</p:attrName>
                                        </p:attrNameLst>
                                      </p:cBhvr>
                                      <p:rCtr x="28750" y="0"/>
                                    </p:animMotion>
                                  </p:childTnLst>
                                </p:cTn>
                              </p:par>
                              <p:par>
                                <p:cTn id="19" presetID="22" presetClass="entr" presetSubtype="8" fill="hold" grpId="0" nodeType="withEffect">
                                  <p:stCondLst>
                                    <p:cond delay="250"/>
                                  </p:stCondLst>
                                  <p:childTnLst>
                                    <p:set>
                                      <p:cBhvr>
                                        <p:cTn id="20" dur="1" fill="hold">
                                          <p:stCondLst>
                                            <p:cond delay="0"/>
                                          </p:stCondLst>
                                        </p:cTn>
                                        <p:tgtEl>
                                          <p:spTgt spid="188"/>
                                        </p:tgtEl>
                                        <p:attrNameLst>
                                          <p:attrName>style.visibility</p:attrName>
                                        </p:attrNameLst>
                                      </p:cBhvr>
                                      <p:to>
                                        <p:strVal val="visible"/>
                                      </p:to>
                                    </p:set>
                                    <p:animEffect transition="in" filter="wipe(left)">
                                      <p:cBhvr>
                                        <p:cTn id="21" dur="1750"/>
                                        <p:tgtEl>
                                          <p:spTgt spid="188"/>
                                        </p:tgtEl>
                                      </p:cBhvr>
                                    </p:animEffect>
                                  </p:childTnLst>
                                </p:cTn>
                              </p:par>
                              <p:par>
                                <p:cTn id="22" presetID="1" presetClass="entr" presetSubtype="0" fill="hold" nodeType="withEffect">
                                  <p:stCondLst>
                                    <p:cond delay="0"/>
                                  </p:stCondLst>
                                  <p:childTnLst>
                                    <p:set>
                                      <p:cBhvr>
                                        <p:cTn id="23" dur="1" fill="hold">
                                          <p:stCondLst>
                                            <p:cond delay="0"/>
                                          </p:stCondLst>
                                        </p:cTn>
                                        <p:tgtEl>
                                          <p:spTgt spid="192"/>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4.16667E-6 4.93827E-6 L 0.58351 4.93827E-6 " pathEditMode="relative" rAng="0" ptsTypes="AA">
                                      <p:cBhvr>
                                        <p:cTn id="25" dur="2000" fill="hold"/>
                                        <p:tgtEl>
                                          <p:spTgt spid="192"/>
                                        </p:tgtEl>
                                        <p:attrNameLst>
                                          <p:attrName>ppt_x</p:attrName>
                                          <p:attrName>ppt_y</p:attrName>
                                        </p:attrNameLst>
                                      </p:cBhvr>
                                      <p:rCtr x="29167" y="0"/>
                                    </p:animMotion>
                                  </p:childTnLst>
                                </p:cTn>
                              </p:par>
                            </p:childTnLst>
                          </p:cTn>
                        </p:par>
                        <p:par>
                          <p:cTn id="26" fill="hold">
                            <p:stCondLst>
                              <p:cond delay="2500"/>
                            </p:stCondLst>
                            <p:childTnLst>
                              <p:par>
                                <p:cTn id="27" presetID="42" presetClass="exit" presetSubtype="0" fill="hold" nodeType="afterEffect">
                                  <p:stCondLst>
                                    <p:cond delay="0"/>
                                  </p:stCondLst>
                                  <p:childTnLst>
                                    <p:animEffect transition="out" filter="fade">
                                      <p:cBhvr>
                                        <p:cTn id="28" dur="1000"/>
                                        <p:tgtEl>
                                          <p:spTgt spid="192"/>
                                        </p:tgtEl>
                                      </p:cBhvr>
                                    </p:animEffect>
                                    <p:anim calcmode="lin" valueType="num">
                                      <p:cBhvr>
                                        <p:cTn id="29" dur="1000"/>
                                        <p:tgtEl>
                                          <p:spTgt spid="192"/>
                                        </p:tgtEl>
                                        <p:attrNameLst>
                                          <p:attrName>ppt_x</p:attrName>
                                        </p:attrNameLst>
                                      </p:cBhvr>
                                      <p:tavLst>
                                        <p:tav tm="0">
                                          <p:val>
                                            <p:strVal val="ppt_x"/>
                                          </p:val>
                                        </p:tav>
                                        <p:tav tm="100000">
                                          <p:val>
                                            <p:strVal val="ppt_x"/>
                                          </p:val>
                                        </p:tav>
                                      </p:tavLst>
                                    </p:anim>
                                    <p:anim calcmode="lin" valueType="num">
                                      <p:cBhvr>
                                        <p:cTn id="30" dur="1000"/>
                                        <p:tgtEl>
                                          <p:spTgt spid="192"/>
                                        </p:tgtEl>
                                        <p:attrNameLst>
                                          <p:attrName>ppt_y</p:attrName>
                                        </p:attrNameLst>
                                      </p:cBhvr>
                                      <p:tavLst>
                                        <p:tav tm="0">
                                          <p:val>
                                            <p:strVal val="ppt_y"/>
                                          </p:val>
                                        </p:tav>
                                        <p:tav tm="100000">
                                          <p:val>
                                            <p:strVal val="ppt_y+.1"/>
                                          </p:val>
                                        </p:tav>
                                      </p:tavLst>
                                    </p:anim>
                                    <p:set>
                                      <p:cBhvr>
                                        <p:cTn id="31" dur="1" fill="hold">
                                          <p:stCondLst>
                                            <p:cond delay="999"/>
                                          </p:stCondLst>
                                        </p:cTn>
                                        <p:tgtEl>
                                          <p:spTgt spid="192"/>
                                        </p:tgtEl>
                                        <p:attrNameLst>
                                          <p:attrName>style.visibility</p:attrName>
                                        </p:attrNameLst>
                                      </p:cBhvr>
                                      <p:to>
                                        <p:strVal val="hidden"/>
                                      </p:to>
                                    </p:se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barn(inVertical)">
                                      <p:cBhvr>
                                        <p:cTn id="35" dur="500"/>
                                        <p:tgtEl>
                                          <p:spTgt spid="193"/>
                                        </p:tgtEl>
                                      </p:cBhvr>
                                    </p:animEffect>
                                  </p:childTnLst>
                                </p:cTn>
                              </p:par>
                            </p:childTnLst>
                          </p:cTn>
                        </p:par>
                        <p:par>
                          <p:cTn id="36" fill="hold">
                            <p:stCondLst>
                              <p:cond delay="4000"/>
                            </p:stCondLst>
                            <p:childTnLst>
                              <p:par>
                                <p:cTn id="37" presetID="52" presetClass="entr" presetSubtype="0" fill="hold" grpId="0" nodeType="afterEffect">
                                  <p:stCondLst>
                                    <p:cond delay="0"/>
                                  </p:stCondLst>
                                  <p:iterate type="lt">
                                    <p:tmPct val="10000"/>
                                  </p:iterate>
                                  <p:childTnLst>
                                    <p:set>
                                      <p:cBhvr>
                                        <p:cTn id="38" dur="1" fill="hold">
                                          <p:stCondLst>
                                            <p:cond delay="0"/>
                                          </p:stCondLst>
                                        </p:cTn>
                                        <p:tgtEl>
                                          <p:spTgt spid="194"/>
                                        </p:tgtEl>
                                        <p:attrNameLst>
                                          <p:attrName>style.visibility</p:attrName>
                                        </p:attrNameLst>
                                      </p:cBhvr>
                                      <p:to>
                                        <p:strVal val="visible"/>
                                      </p:to>
                                    </p:set>
                                    <p:animScale>
                                      <p:cBhvr>
                                        <p:cTn id="39" dur="500" decel="50000" fill="hold">
                                          <p:stCondLst>
                                            <p:cond delay="0"/>
                                          </p:stCondLst>
                                        </p:cTn>
                                        <p:tgtEl>
                                          <p:spTgt spid="1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94"/>
                                        </p:tgtEl>
                                        <p:attrNameLst>
                                          <p:attrName>ppt_x</p:attrName>
                                          <p:attrName>ppt_y</p:attrName>
                                        </p:attrNameLst>
                                      </p:cBhvr>
                                    </p:animMotion>
                                    <p:animEffect transition="in" filter="fade">
                                      <p:cBhvr>
                                        <p:cTn id="41" dur="500"/>
                                        <p:tgtEl>
                                          <p:spTgt spid="194"/>
                                        </p:tgtEl>
                                      </p:cBhvr>
                                    </p:animEffect>
                                  </p:childTnLst>
                                </p:cTn>
                              </p:par>
                            </p:childTnLst>
                          </p:cTn>
                        </p:par>
                        <p:par>
                          <p:cTn id="42" fill="hold">
                            <p:stCondLst>
                              <p:cond delay="4850"/>
                            </p:stCondLst>
                            <p:childTnLst>
                              <p:par>
                                <p:cTn id="43" presetID="2" presetClass="entr" presetSubtype="2" fill="hold" nodeType="afterEffect">
                                  <p:stCondLst>
                                    <p:cond delay="0"/>
                                  </p:stCondLst>
                                  <p:childTnLst>
                                    <p:set>
                                      <p:cBhvr>
                                        <p:cTn id="44" dur="1" fill="hold">
                                          <p:stCondLst>
                                            <p:cond delay="0"/>
                                          </p:stCondLst>
                                        </p:cTn>
                                        <p:tgtEl>
                                          <p:spTgt spid="207"/>
                                        </p:tgtEl>
                                        <p:attrNameLst>
                                          <p:attrName>style.visibility</p:attrName>
                                        </p:attrNameLst>
                                      </p:cBhvr>
                                      <p:to>
                                        <p:strVal val="visible"/>
                                      </p:to>
                                    </p:set>
                                    <p:anim calcmode="lin" valueType="num">
                                      <p:cBhvr additive="base">
                                        <p:cTn id="45" dur="500" fill="hold"/>
                                        <p:tgtEl>
                                          <p:spTgt spid="207"/>
                                        </p:tgtEl>
                                        <p:attrNameLst>
                                          <p:attrName>ppt_x</p:attrName>
                                        </p:attrNameLst>
                                      </p:cBhvr>
                                      <p:tavLst>
                                        <p:tav tm="0">
                                          <p:val>
                                            <p:strVal val="1+#ppt_w/2"/>
                                          </p:val>
                                        </p:tav>
                                        <p:tav tm="100000">
                                          <p:val>
                                            <p:strVal val="#ppt_x"/>
                                          </p:val>
                                        </p:tav>
                                      </p:tavLst>
                                    </p:anim>
                                    <p:anim calcmode="lin" valueType="num">
                                      <p:cBhvr additive="base">
                                        <p:cTn id="46" dur="500" fill="hold"/>
                                        <p:tgtEl>
                                          <p:spTgt spid="20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200"/>
                                  </p:stCondLst>
                                  <p:childTnLst>
                                    <p:set>
                                      <p:cBhvr>
                                        <p:cTn id="48" dur="1" fill="hold">
                                          <p:stCondLst>
                                            <p:cond delay="0"/>
                                          </p:stCondLst>
                                        </p:cTn>
                                        <p:tgtEl>
                                          <p:spTgt spid="204"/>
                                        </p:tgtEl>
                                        <p:attrNameLst>
                                          <p:attrName>style.visibility</p:attrName>
                                        </p:attrNameLst>
                                      </p:cBhvr>
                                      <p:to>
                                        <p:strVal val="visible"/>
                                      </p:to>
                                    </p:set>
                                    <p:anim calcmode="lin" valueType="num">
                                      <p:cBhvr additive="base">
                                        <p:cTn id="49" dur="500" fill="hold"/>
                                        <p:tgtEl>
                                          <p:spTgt spid="204"/>
                                        </p:tgtEl>
                                        <p:attrNameLst>
                                          <p:attrName>ppt_x</p:attrName>
                                        </p:attrNameLst>
                                      </p:cBhvr>
                                      <p:tavLst>
                                        <p:tav tm="0">
                                          <p:val>
                                            <p:strVal val="1+#ppt_w/2"/>
                                          </p:val>
                                        </p:tav>
                                        <p:tav tm="100000">
                                          <p:val>
                                            <p:strVal val="#ppt_x"/>
                                          </p:val>
                                        </p:tav>
                                      </p:tavLst>
                                    </p:anim>
                                    <p:anim calcmode="lin" valueType="num">
                                      <p:cBhvr additive="base">
                                        <p:cTn id="50" dur="500" fill="hold"/>
                                        <p:tgtEl>
                                          <p:spTgt spid="20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400"/>
                                  </p:stCondLst>
                                  <p:childTnLst>
                                    <p:set>
                                      <p:cBhvr>
                                        <p:cTn id="52" dur="1" fill="hold">
                                          <p:stCondLst>
                                            <p:cond delay="0"/>
                                          </p:stCondLst>
                                        </p:cTn>
                                        <p:tgtEl>
                                          <p:spTgt spid="201"/>
                                        </p:tgtEl>
                                        <p:attrNameLst>
                                          <p:attrName>style.visibility</p:attrName>
                                        </p:attrNameLst>
                                      </p:cBhvr>
                                      <p:to>
                                        <p:strVal val="visible"/>
                                      </p:to>
                                    </p:set>
                                    <p:anim calcmode="lin" valueType="num">
                                      <p:cBhvr additive="base">
                                        <p:cTn id="53" dur="500" fill="hold"/>
                                        <p:tgtEl>
                                          <p:spTgt spid="201"/>
                                        </p:tgtEl>
                                        <p:attrNameLst>
                                          <p:attrName>ppt_x</p:attrName>
                                        </p:attrNameLst>
                                      </p:cBhvr>
                                      <p:tavLst>
                                        <p:tav tm="0">
                                          <p:val>
                                            <p:strVal val="1+#ppt_w/2"/>
                                          </p:val>
                                        </p:tav>
                                        <p:tav tm="100000">
                                          <p:val>
                                            <p:strVal val="#ppt_x"/>
                                          </p:val>
                                        </p:tav>
                                      </p:tavLst>
                                    </p:anim>
                                    <p:anim calcmode="lin" valueType="num">
                                      <p:cBhvr additive="base">
                                        <p:cTn id="54" dur="500" fill="hold"/>
                                        <p:tgtEl>
                                          <p:spTgt spid="201"/>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600"/>
                                  </p:stCondLst>
                                  <p:childTnLst>
                                    <p:set>
                                      <p:cBhvr>
                                        <p:cTn id="56" dur="1" fill="hold">
                                          <p:stCondLst>
                                            <p:cond delay="0"/>
                                          </p:stCondLst>
                                        </p:cTn>
                                        <p:tgtEl>
                                          <p:spTgt spid="198"/>
                                        </p:tgtEl>
                                        <p:attrNameLst>
                                          <p:attrName>style.visibility</p:attrName>
                                        </p:attrNameLst>
                                      </p:cBhvr>
                                      <p:to>
                                        <p:strVal val="visible"/>
                                      </p:to>
                                    </p:set>
                                    <p:anim calcmode="lin" valueType="num">
                                      <p:cBhvr additive="base">
                                        <p:cTn id="57" dur="500" fill="hold"/>
                                        <p:tgtEl>
                                          <p:spTgt spid="198"/>
                                        </p:tgtEl>
                                        <p:attrNameLst>
                                          <p:attrName>ppt_x</p:attrName>
                                        </p:attrNameLst>
                                      </p:cBhvr>
                                      <p:tavLst>
                                        <p:tav tm="0">
                                          <p:val>
                                            <p:strVal val="1+#ppt_w/2"/>
                                          </p:val>
                                        </p:tav>
                                        <p:tav tm="100000">
                                          <p:val>
                                            <p:strVal val="#ppt_x"/>
                                          </p:val>
                                        </p:tav>
                                      </p:tavLst>
                                    </p:anim>
                                    <p:anim calcmode="lin" valueType="num">
                                      <p:cBhvr additive="base">
                                        <p:cTn id="58" dur="500" fill="hold"/>
                                        <p:tgtEl>
                                          <p:spTgt spid="19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80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fill="hold"/>
                                        <p:tgtEl>
                                          <p:spTgt spid="195"/>
                                        </p:tgtEl>
                                        <p:attrNameLst>
                                          <p:attrName>ppt_x</p:attrName>
                                        </p:attrNameLst>
                                      </p:cBhvr>
                                      <p:tavLst>
                                        <p:tav tm="0">
                                          <p:val>
                                            <p:strVal val="1+#ppt_w/2"/>
                                          </p:val>
                                        </p:tav>
                                        <p:tav tm="100000">
                                          <p:val>
                                            <p:strVal val="#ppt_x"/>
                                          </p:val>
                                        </p:tav>
                                      </p:tavLst>
                                    </p:anim>
                                    <p:anim calcmode="lin" valueType="num">
                                      <p:cBhvr additive="base">
                                        <p:cTn id="62" dur="500" fill="hold"/>
                                        <p:tgtEl>
                                          <p:spTgt spid="195"/>
                                        </p:tgtEl>
                                        <p:attrNameLst>
                                          <p:attrName>ppt_y</p:attrName>
                                        </p:attrNameLst>
                                      </p:cBhvr>
                                      <p:tavLst>
                                        <p:tav tm="0">
                                          <p:val>
                                            <p:strVal val="#ppt_y"/>
                                          </p:val>
                                        </p:tav>
                                        <p:tav tm="100000">
                                          <p:val>
                                            <p:strVal val="#ppt_y"/>
                                          </p:val>
                                        </p:tav>
                                      </p:tavLst>
                                    </p:anim>
                                  </p:childTnLst>
                                </p:cTn>
                              </p:par>
                            </p:childTnLst>
                          </p:cTn>
                        </p:par>
                        <p:par>
                          <p:cTn id="63" fill="hold">
                            <p:stCondLst>
                              <p:cond delay="6150"/>
                            </p:stCondLst>
                            <p:childTnLst>
                              <p:par>
                                <p:cTn id="64" presetID="10" presetClass="entr" presetSubtype="0" fill="hold" grpId="0" nodeType="after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fade">
                                      <p:cBhvr>
                                        <p:cTn id="66" dur="500"/>
                                        <p:tgtEl>
                                          <p:spTgt spid="233"/>
                                        </p:tgtEl>
                                      </p:cBhvr>
                                    </p:animEffect>
                                  </p:childTnLst>
                                </p:cTn>
                              </p:par>
                            </p:childTnLst>
                          </p:cTn>
                        </p:par>
                        <p:par>
                          <p:cTn id="67" fill="hold">
                            <p:stCondLst>
                              <p:cond delay="6650"/>
                            </p:stCondLst>
                            <p:childTnLst>
                              <p:par>
                                <p:cTn id="68" presetID="53" presetClass="entr" presetSubtype="528" fill="hold" grpId="0" nodeType="afterEffect">
                                  <p:stCondLst>
                                    <p:cond delay="0"/>
                                  </p:stCondLst>
                                  <p:childTnLst>
                                    <p:set>
                                      <p:cBhvr>
                                        <p:cTn id="69" dur="1" fill="hold">
                                          <p:stCondLst>
                                            <p:cond delay="0"/>
                                          </p:stCondLst>
                                        </p:cTn>
                                        <p:tgtEl>
                                          <p:spTgt spid="367"/>
                                        </p:tgtEl>
                                        <p:attrNameLst>
                                          <p:attrName>style.visibility</p:attrName>
                                        </p:attrNameLst>
                                      </p:cBhvr>
                                      <p:to>
                                        <p:strVal val="visible"/>
                                      </p:to>
                                    </p:set>
                                    <p:anim calcmode="lin" valueType="num">
                                      <p:cBhvr>
                                        <p:cTn id="70" dur="500" fill="hold"/>
                                        <p:tgtEl>
                                          <p:spTgt spid="367"/>
                                        </p:tgtEl>
                                        <p:attrNameLst>
                                          <p:attrName>ppt_w</p:attrName>
                                        </p:attrNameLst>
                                      </p:cBhvr>
                                      <p:tavLst>
                                        <p:tav tm="0">
                                          <p:val>
                                            <p:fltVal val="0"/>
                                          </p:val>
                                        </p:tav>
                                        <p:tav tm="100000">
                                          <p:val>
                                            <p:strVal val="#ppt_w"/>
                                          </p:val>
                                        </p:tav>
                                      </p:tavLst>
                                    </p:anim>
                                    <p:anim calcmode="lin" valueType="num">
                                      <p:cBhvr>
                                        <p:cTn id="71" dur="500" fill="hold"/>
                                        <p:tgtEl>
                                          <p:spTgt spid="367"/>
                                        </p:tgtEl>
                                        <p:attrNameLst>
                                          <p:attrName>ppt_h</p:attrName>
                                        </p:attrNameLst>
                                      </p:cBhvr>
                                      <p:tavLst>
                                        <p:tav tm="0">
                                          <p:val>
                                            <p:fltVal val="0"/>
                                          </p:val>
                                        </p:tav>
                                        <p:tav tm="100000">
                                          <p:val>
                                            <p:strVal val="#ppt_h"/>
                                          </p:val>
                                        </p:tav>
                                      </p:tavLst>
                                    </p:anim>
                                    <p:animEffect transition="in" filter="fade">
                                      <p:cBhvr>
                                        <p:cTn id="72" dur="500"/>
                                        <p:tgtEl>
                                          <p:spTgt spid="367"/>
                                        </p:tgtEl>
                                      </p:cBhvr>
                                    </p:animEffect>
                                    <p:anim calcmode="lin" valueType="num">
                                      <p:cBhvr>
                                        <p:cTn id="73" dur="500" fill="hold"/>
                                        <p:tgtEl>
                                          <p:spTgt spid="367"/>
                                        </p:tgtEl>
                                        <p:attrNameLst>
                                          <p:attrName>ppt_x</p:attrName>
                                        </p:attrNameLst>
                                      </p:cBhvr>
                                      <p:tavLst>
                                        <p:tav tm="0">
                                          <p:val>
                                            <p:fltVal val="0.5"/>
                                          </p:val>
                                        </p:tav>
                                        <p:tav tm="100000">
                                          <p:val>
                                            <p:strVal val="#ppt_x"/>
                                          </p:val>
                                        </p:tav>
                                      </p:tavLst>
                                    </p:anim>
                                    <p:anim calcmode="lin" valueType="num">
                                      <p:cBhvr>
                                        <p:cTn id="74" dur="500" fill="hold"/>
                                        <p:tgtEl>
                                          <p:spTgt spid="3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100000" numSld="999">
                <p:cTn id="75" repeatCount="indefinite" fill="hold" display="0">
                  <p:stCondLst>
                    <p:cond delay="indefinite"/>
                  </p:stCondLst>
                  <p:endCondLst>
                    <p:cond evt="onStopAudio" delay="0">
                      <p:tgtEl>
                        <p:sldTgt/>
                      </p:tgtEl>
                    </p:cond>
                  </p:endCondLst>
                </p:cTn>
                <p:tgtEl>
                  <p:spTgt spid="9"/>
                </p:tgtEl>
              </p:cMediaNode>
            </p:audio>
          </p:childTnLst>
        </p:cTn>
      </p:par>
    </p:tnLst>
    <p:bldLst>
      <p:bldP spid="187" grpId="0" animBg="1"/>
      <p:bldP spid="188" grpId="0"/>
      <p:bldP spid="193" grpId="0"/>
      <p:bldP spid="194" grpId="0"/>
      <p:bldP spid="233" grpId="0"/>
      <p:bldP spid="3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208107" y="1981659"/>
            <a:ext cx="7774199" cy="2438964"/>
          </a:xfrm>
        </p:spPr>
        <p:txBody>
          <a:bodyPr/>
          <a:lstStyle/>
          <a:p>
            <a:pPr eaLnBrk="1" hangingPunct="1">
              <a:lnSpc>
                <a:spcPct val="150000"/>
              </a:lnSpc>
            </a:pPr>
            <a:r>
              <a:rPr lang="zh-CN" altLang="en-US" sz="2400">
                <a:latin typeface="黑体" panose="02010609060101010101" pitchFamily="49" charset="-122"/>
                <a:ea typeface="黑体" panose="02010609060101010101" pitchFamily="49" charset="-122"/>
              </a:rPr>
              <a:t>数据寻址方式：是指获取指令所需的操作数或操作数地址的方式</a:t>
            </a:r>
          </a:p>
          <a:p>
            <a:pPr eaLnBrk="1" hangingPunct="1">
              <a:lnSpc>
                <a:spcPct val="150000"/>
              </a:lnSpc>
            </a:pPr>
            <a:r>
              <a:rPr lang="zh-CN" altLang="en-US" sz="2400">
                <a:latin typeface="黑体" panose="02010609060101010101" pitchFamily="49" charset="-122"/>
                <a:ea typeface="黑体" panose="02010609060101010101" pitchFamily="49" charset="-122"/>
              </a:rPr>
              <a:t>程序寻址方式：是指程序中出现转移和调用时的程序定位方式</a:t>
            </a:r>
          </a:p>
        </p:txBody>
      </p:sp>
      <p:sp>
        <p:nvSpPr>
          <p:cNvPr id="5" name="TextBox 16"/>
          <p:cNvSpPr txBox="1"/>
          <p:nvPr/>
        </p:nvSpPr>
        <p:spPr>
          <a:xfrm>
            <a:off x="3141930" y="1006565"/>
            <a:ext cx="2687948"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寻址方式</a:t>
            </a:r>
            <a:endParaRPr lang="zh-CN" altLang="en-US" sz="2700" b="1" dirty="0">
              <a:solidFill>
                <a:schemeClr val="tx1">
                  <a:lumMod val="65000"/>
                  <a:lumOff val="35000"/>
                </a:schemeClr>
              </a:solidFill>
              <a:latin typeface="微软雅黑"/>
              <a:ea typeface="微软雅黑"/>
            </a:endParaRPr>
          </a:p>
        </p:txBody>
      </p:sp>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194787" y="90014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7186" y="90951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38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内容占位符 2"/>
          <p:cNvSpPr>
            <a:spLocks noGrp="1"/>
          </p:cNvSpPr>
          <p:nvPr>
            <p:ph idx="1"/>
          </p:nvPr>
        </p:nvSpPr>
        <p:spPr>
          <a:xfrm>
            <a:off x="2208107" y="785996"/>
            <a:ext cx="7774199" cy="5311416"/>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．逻辑指令</a:t>
            </a:r>
            <a:r>
              <a:rPr lang="en-US" sz="2400" b="1">
                <a:latin typeface="黑体" panose="02010609060101010101" pitchFamily="49" charset="-122"/>
                <a:ea typeface="黑体" panose="02010609060101010101" pitchFamily="49" charset="-122"/>
              </a:rPr>
              <a:t>	</a:t>
            </a:r>
            <a:endParaRPr lang="zh-CN" altLang="en-US" sz="2400" b="1">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逻辑指令包括</a:t>
            </a:r>
            <a:r>
              <a:rPr lang="en-US" altLang="zh-CN" sz="2400">
                <a:latin typeface="黑体" panose="02010609060101010101" pitchFamily="49" charset="-122"/>
                <a:ea typeface="黑体" panose="02010609060101010101" pitchFamily="49" charset="-122"/>
              </a:rPr>
              <a:t>NOT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AND</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XOR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SHL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SHR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ROL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ROR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RCL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RCR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SHRD</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SHLD</a:t>
            </a:r>
            <a:r>
              <a:rPr lang="zh-CN" altLang="en-US" sz="2400">
                <a:latin typeface="黑体" panose="02010609060101010101" pitchFamily="49" charset="-122"/>
                <a:ea typeface="黑体" panose="02010609060101010101" pitchFamily="49" charset="-122"/>
              </a:rPr>
              <a:t>。前面的</a:t>
            </a:r>
            <a:r>
              <a:rPr lang="en-US" altLang="zh-CN" sz="2400">
                <a:latin typeface="黑体" panose="02010609060101010101" pitchFamily="49" charset="-122"/>
                <a:ea typeface="黑体" panose="02010609060101010101" pitchFamily="49" charset="-122"/>
              </a:rPr>
              <a:t>13</a:t>
            </a:r>
            <a:r>
              <a:rPr lang="zh-CN" altLang="en-US" sz="2400">
                <a:latin typeface="黑体" panose="02010609060101010101" pitchFamily="49" charset="-122"/>
                <a:ea typeface="黑体" panose="02010609060101010101" pitchFamily="49" charset="-122"/>
              </a:rPr>
              <a:t>条指令是</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中就有的，但它们增加了对</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位寄存器的支持，后面</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条指令是</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特有的。</a:t>
            </a:r>
          </a:p>
          <a:p>
            <a:pPr>
              <a:lnSpc>
                <a:spcPct val="150000"/>
              </a:lnSpc>
              <a:buFontTx/>
              <a:buNone/>
            </a:pPr>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中，增加了两条专用的双精度移位指令，即双精度左移位指令</a:t>
            </a:r>
            <a:r>
              <a:rPr lang="en-US" altLang="zh-CN" sz="2400">
                <a:latin typeface="黑体" panose="02010609060101010101" pitchFamily="49" charset="-122"/>
                <a:ea typeface="黑体" panose="02010609060101010101" pitchFamily="49" charset="-122"/>
              </a:rPr>
              <a:t>SHLD</a:t>
            </a:r>
            <a:r>
              <a:rPr lang="zh-CN" altLang="en-US" sz="2400">
                <a:latin typeface="黑体" panose="02010609060101010101" pitchFamily="49" charset="-122"/>
                <a:ea typeface="黑体" panose="02010609060101010101" pitchFamily="49" charset="-122"/>
              </a:rPr>
              <a:t>和双精度右移位指令</a:t>
            </a:r>
            <a:r>
              <a:rPr lang="en-US" altLang="zh-CN" sz="2400">
                <a:latin typeface="黑体" panose="02010609060101010101" pitchFamily="49" charset="-122"/>
                <a:ea typeface="黑体" panose="02010609060101010101" pitchFamily="49" charset="-122"/>
              </a:rPr>
              <a:t>SHRD</a:t>
            </a:r>
            <a:r>
              <a:rPr lang="zh-CN" altLang="en-US" sz="2400">
                <a:latin typeface="黑体" panose="02010609060101010101" pitchFamily="49" charset="-122"/>
                <a:ea typeface="黑体" panose="02010609060101010101" pitchFamily="49" charset="-122"/>
              </a:rPr>
              <a:t>，它们可以对</a:t>
            </a:r>
            <a:r>
              <a:rPr lang="en-US" altLang="zh-CN" sz="2400">
                <a:latin typeface="黑体" panose="02010609060101010101" pitchFamily="49" charset="-122"/>
                <a:ea typeface="黑体" panose="02010609060101010101" pitchFamily="49" charset="-122"/>
              </a:rPr>
              <a:t>64</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字进行移位。</a:t>
            </a:r>
          </a:p>
        </p:txBody>
      </p:sp>
    </p:spTree>
    <p:extLst>
      <p:ext uri="{BB962C8B-B14F-4D97-AF65-F5344CB8AC3E}">
        <p14:creationId xmlns:p14="http://schemas.microsoft.com/office/powerpoint/2010/main" val="3983124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内容占位符 2"/>
          <p:cNvSpPr>
            <a:spLocks noGrp="1"/>
          </p:cNvSpPr>
          <p:nvPr>
            <p:ph idx="1"/>
          </p:nvPr>
        </p:nvSpPr>
        <p:spPr>
          <a:xfrm>
            <a:off x="2208107" y="928903"/>
            <a:ext cx="7774199" cy="5168508"/>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SHRD/SHLD  r/m,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i8</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SHRD/SHLD  r/m,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功能：将指令中的两个操作数连起来进行移位。其中，第一操作数来自寄存器或存储器，第二操作数来自寄存器，在移位操作中，将第二操作数内容移入第一操作数，而第二操作数本身不变。进位位</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中的值为第一操作数移出的最后一位。</a:t>
            </a:r>
          </a:p>
          <a:p>
            <a:endParaRPr lang="zh-CN" altLang="en-US" smtClean="0"/>
          </a:p>
        </p:txBody>
      </p:sp>
    </p:spTree>
    <p:extLst>
      <p:ext uri="{BB962C8B-B14F-4D97-AF65-F5344CB8AC3E}">
        <p14:creationId xmlns:p14="http://schemas.microsoft.com/office/powerpoint/2010/main" val="775052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endParaRPr lang="zh-CN" altLang="en-US" smtClean="0"/>
          </a:p>
        </p:txBody>
      </p:sp>
      <p:pic>
        <p:nvPicPr>
          <p:cNvPr id="137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234" y="2215076"/>
            <a:ext cx="7145404" cy="228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0" name="Rectangle 3"/>
          <p:cNvSpPr>
            <a:spLocks noChangeArrowheads="1"/>
          </p:cNvSpPr>
          <p:nvPr/>
        </p:nvSpPr>
        <p:spPr bwMode="auto">
          <a:xfrm>
            <a:off x="2951229" y="5144691"/>
            <a:ext cx="6216502" cy="46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图</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双精度移位示意图</a:t>
            </a:r>
          </a:p>
        </p:txBody>
      </p:sp>
    </p:spTree>
    <p:extLst>
      <p:ext uri="{BB962C8B-B14F-4D97-AF65-F5344CB8AC3E}">
        <p14:creationId xmlns:p14="http://schemas.microsoft.com/office/powerpoint/2010/main" val="288776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内容占位符 2"/>
          <p:cNvSpPr>
            <a:spLocks noGrp="1"/>
          </p:cNvSpPr>
          <p:nvPr>
            <p:ph idx="1"/>
          </p:nvPr>
        </p:nvSpPr>
        <p:spPr>
          <a:xfrm>
            <a:off x="2208107" y="1981659"/>
            <a:ext cx="8102888" cy="4115753"/>
          </a:xfrm>
        </p:spPr>
        <p:txBody>
          <a:bodyPr/>
          <a:lstStyle/>
          <a:p>
            <a:pPr>
              <a:lnSpc>
                <a:spcPct val="150000"/>
              </a:lnSpc>
              <a:buFontTx/>
              <a:buNone/>
            </a:pPr>
            <a:r>
              <a:rPr lang="zh-CN" altLang="en-US" sz="2400" b="1" dirty="0">
                <a:latin typeface="黑体" panose="02010609060101010101" pitchFamily="49" charset="-122"/>
                <a:ea typeface="黑体" panose="02010609060101010101" pitchFamily="49" charset="-122"/>
              </a:rPr>
              <a:t>例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SHLD	TABLE[EBX]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该指令表示将</a:t>
            </a:r>
            <a:r>
              <a:rPr lang="en-US" altLang="zh-CN" sz="2400" dirty="0">
                <a:latin typeface="黑体" panose="02010609060101010101" pitchFamily="49" charset="-122"/>
                <a:ea typeface="黑体" panose="02010609060101010101" pitchFamily="49" charset="-122"/>
              </a:rPr>
              <a:t>TABLE[EBX]</a:t>
            </a:r>
            <a:r>
              <a:rPr lang="zh-CN" altLang="en-US" sz="2400" dirty="0">
                <a:latin typeface="黑体" panose="02010609060101010101" pitchFamily="49" charset="-122"/>
                <a:ea typeface="黑体" panose="02010609060101010101" pitchFamily="49" charset="-122"/>
              </a:rPr>
              <a:t>指向的双字单元的内容左移</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位、移空位由</a:t>
            </a:r>
            <a:r>
              <a:rPr lang="en-US" altLang="zh-CN" sz="2400" dirty="0">
                <a:latin typeface="黑体" panose="02010609060101010101" pitchFamily="49" charset="-122"/>
                <a:ea typeface="黑体" panose="02010609060101010101" pitchFamily="49" charset="-122"/>
              </a:rPr>
              <a:t>EAX</a:t>
            </a:r>
            <a:r>
              <a:rPr lang="zh-CN" altLang="en-US" sz="2400" dirty="0">
                <a:latin typeface="黑体" panose="02010609060101010101" pitchFamily="49" charset="-122"/>
                <a:ea typeface="黑体" panose="02010609060101010101" pitchFamily="49" charset="-122"/>
              </a:rPr>
              <a:t>的内容左移</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位填入，但</a:t>
            </a:r>
            <a:r>
              <a:rPr lang="en-US" altLang="zh-CN" sz="2400" dirty="0">
                <a:latin typeface="黑体" panose="02010609060101010101" pitchFamily="49" charset="-122"/>
                <a:ea typeface="黑体" panose="02010609060101010101" pitchFamily="49" charset="-122"/>
              </a:rPr>
              <a:t>EAX</a:t>
            </a:r>
            <a:r>
              <a:rPr lang="zh-CN" altLang="en-US" sz="2400" dirty="0">
                <a:latin typeface="黑体" panose="02010609060101010101" pitchFamily="49" charset="-122"/>
                <a:ea typeface="黑体" panose="02010609060101010101" pitchFamily="49" charset="-122"/>
              </a:rPr>
              <a:t>的内容不改变。</a:t>
            </a:r>
            <a:r>
              <a:rPr 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6192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内容占位符 2"/>
          <p:cNvSpPr>
            <a:spLocks noGrp="1"/>
          </p:cNvSpPr>
          <p:nvPr>
            <p:ph idx="1"/>
          </p:nvPr>
        </p:nvSpPr>
        <p:spPr>
          <a:xfrm>
            <a:off x="2208107" y="857449"/>
            <a:ext cx="7774199" cy="523996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．位串操作指令</a:t>
            </a:r>
          </a:p>
          <a:p>
            <a:pPr>
              <a:lnSpc>
                <a:spcPct val="150000"/>
              </a:lnSpc>
            </a:pPr>
            <a:r>
              <a:rPr lang="zh-CN" altLang="en-US" sz="2400">
                <a:latin typeface="黑体" panose="02010609060101010101" pitchFamily="49" charset="-122"/>
                <a:ea typeface="黑体" panose="02010609060101010101" pitchFamily="49" charset="-122"/>
              </a:rPr>
              <a:t>串操作指令包括</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MOVS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CMPS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SCAS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LODS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STOS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INS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OUTS</a:t>
            </a:r>
            <a:r>
              <a:rPr lang="zh-CN" altLang="en-US" sz="2400">
                <a:latin typeface="黑体" panose="02010609060101010101" pitchFamily="49"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前</a:t>
            </a: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个指令是</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中原有的，在</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指令系统增加了对</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位寄存器的支持，如</a:t>
            </a:r>
            <a:r>
              <a:rPr lang="en-US" altLang="zh-CN" sz="2400">
                <a:latin typeface="黑体" panose="02010609060101010101" pitchFamily="49" charset="-122"/>
                <a:ea typeface="黑体" panose="02010609060101010101" pitchFamily="49" charset="-122"/>
              </a:rPr>
              <a:t>MOVS</a:t>
            </a:r>
            <a:r>
              <a:rPr lang="zh-CN" altLang="en-US" sz="2400">
                <a:latin typeface="黑体" panose="02010609060101010101" pitchFamily="49" charset="-122"/>
                <a:ea typeface="黑体" panose="02010609060101010101" pitchFamily="49" charset="-122"/>
              </a:rPr>
              <a:t>可以写成</a:t>
            </a:r>
            <a:r>
              <a:rPr lang="en-US" altLang="zh-CN" sz="2400">
                <a:latin typeface="黑体" panose="02010609060101010101" pitchFamily="49" charset="-122"/>
                <a:ea typeface="黑体" panose="02010609060101010101" pitchFamily="49" charset="-122"/>
              </a:rPr>
              <a:t>MOVSB</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MOVSW</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MOVSD</a:t>
            </a:r>
            <a:r>
              <a:rPr lang="zh-CN" altLang="en-US" sz="2400">
                <a:latin typeface="黑体" panose="02010609060101010101" pitchFamily="49" charset="-122"/>
                <a:ea typeface="黑体" panose="02010609060101010101" pitchFamily="49" charset="-122"/>
              </a:rPr>
              <a:t>。它们的源变址寄存器、目的变址寄存器及计数器是用</a:t>
            </a:r>
            <a:r>
              <a:rPr lang="en-US" altLang="zh-CN" sz="2400">
                <a:latin typeface="黑体" panose="02010609060101010101" pitchFamily="49" charset="-122"/>
                <a:ea typeface="黑体" panose="02010609060101010101" pitchFamily="49" charset="-122"/>
              </a:rPr>
              <a:t>ESI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EDI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ECX</a:t>
            </a:r>
            <a:r>
              <a:rPr lang="zh-CN" altLang="en-US" sz="2400">
                <a:latin typeface="黑体" panose="02010609060101010101" pitchFamily="49" charset="-122"/>
                <a:ea typeface="黑体" panose="02010609060101010101" pitchFamily="49" charset="-122"/>
              </a:rPr>
              <a:t>还是用</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由它所在的段决定。若是</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位段，则使用前者，否则使用后者。</a:t>
            </a:r>
          </a:p>
          <a:p>
            <a:endParaRPr lang="zh-CN" altLang="en-US" sz="2400"/>
          </a:p>
        </p:txBody>
      </p:sp>
    </p:spTree>
    <p:extLst>
      <p:ext uri="{BB962C8B-B14F-4D97-AF65-F5344CB8AC3E}">
        <p14:creationId xmlns:p14="http://schemas.microsoft.com/office/powerpoint/2010/main" val="312904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idx="1"/>
          </p:nvPr>
        </p:nvSpPr>
        <p:spPr>
          <a:xfrm>
            <a:off x="2208107" y="1143265"/>
            <a:ext cx="8102888" cy="4954147"/>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．转移、循环和调用指令</a:t>
            </a:r>
          </a:p>
          <a:p>
            <a:pPr>
              <a:lnSpc>
                <a:spcPct val="150000"/>
              </a:lnSpc>
            </a:pPr>
            <a:r>
              <a:rPr lang="zh-CN" altLang="en-US" sz="2400">
                <a:latin typeface="黑体" panose="02010609060101010101" pitchFamily="49" charset="-122"/>
                <a:ea typeface="黑体" panose="02010609060101010101" pitchFamily="49" charset="-122"/>
              </a:rPr>
              <a:t>控制转移指令包括如</a:t>
            </a:r>
            <a:r>
              <a:rPr lang="en-US" altLang="zh-CN" sz="2400">
                <a:latin typeface="黑体" panose="02010609060101010101" pitchFamily="49" charset="-122"/>
                <a:ea typeface="黑体" panose="02010609060101010101" pitchFamily="49" charset="-122"/>
              </a:rPr>
              <a:t>JMP</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JZ</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JB</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LOOP</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CALL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INT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INTO</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IRET</a:t>
            </a:r>
            <a:r>
              <a:rPr lang="zh-CN" altLang="en-US" sz="2400">
                <a:latin typeface="黑体" panose="02010609060101010101" pitchFamily="49" charset="-122"/>
                <a:ea typeface="黑体" panose="02010609060101010101" pitchFamily="49" charset="-122"/>
              </a:rPr>
              <a:t>等，它们与在</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中的意义基本相同。</a:t>
            </a:r>
            <a:endParaRPr lang="en-US" altLang="zh-CN" sz="2400">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中，条件转移指令的相对转移地址不受范围限制</a:t>
            </a:r>
          </a:p>
          <a:p>
            <a:pPr>
              <a:lnSpc>
                <a:spcPct val="150000"/>
              </a:lnSpc>
            </a:pP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指令系统增加了一条</a:t>
            </a:r>
            <a:r>
              <a:rPr lang="en-US" altLang="zh-CN" sz="2400">
                <a:latin typeface="黑体" panose="02010609060101010101" pitchFamily="49" charset="-122"/>
                <a:ea typeface="黑体" panose="02010609060101010101" pitchFamily="49" charset="-122"/>
              </a:rPr>
              <a:t>JECXZ</a:t>
            </a:r>
            <a:r>
              <a:rPr lang="zh-CN" altLang="en-US" sz="2400">
                <a:latin typeface="黑体" panose="02010609060101010101" pitchFamily="49" charset="-122"/>
                <a:ea typeface="黑体" panose="02010609060101010101" pitchFamily="49" charset="-122"/>
              </a:rPr>
              <a:t>指令。它的跳转条件是以</a:t>
            </a:r>
            <a:r>
              <a:rPr lang="en-US" altLang="zh-CN" sz="2400">
                <a:latin typeface="黑体" panose="02010609060101010101" pitchFamily="49" charset="-122"/>
                <a:ea typeface="黑体" panose="02010609060101010101" pitchFamily="49" charset="-122"/>
              </a:rPr>
              <a:t>ECX</a:t>
            </a:r>
            <a:r>
              <a:rPr lang="zh-CN" altLang="en-US" sz="2400">
                <a:latin typeface="黑体" panose="02010609060101010101" pitchFamily="49" charset="-122"/>
                <a:ea typeface="黑体" panose="02010609060101010101" pitchFamily="49" charset="-122"/>
              </a:rPr>
              <a:t>是否为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，而不是以</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是否为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作为标准。这个指令的跳转范围也仍然是－</a:t>
            </a:r>
            <a:r>
              <a:rPr lang="en-US" altLang="zh-CN" sz="2400">
                <a:latin typeface="黑体" panose="02010609060101010101" pitchFamily="49" charset="-122"/>
                <a:ea typeface="黑体" panose="02010609060101010101" pitchFamily="49" charset="-122"/>
              </a:rPr>
              <a:t>128 ~+127</a:t>
            </a:r>
            <a:r>
              <a:rPr lang="zh-CN" altLang="en-US" sz="2400">
                <a:latin typeface="黑体" panose="02010609060101010101" pitchFamily="49" charset="-122"/>
                <a:ea typeface="黑体" panose="02010609060101010101" pitchFamily="49" charset="-122"/>
              </a:rPr>
              <a:t>。</a:t>
            </a:r>
          </a:p>
          <a:p>
            <a:endParaRPr lang="zh-CN" altLang="en-US" sz="2400"/>
          </a:p>
        </p:txBody>
      </p:sp>
    </p:spTree>
    <p:extLst>
      <p:ext uri="{BB962C8B-B14F-4D97-AF65-F5344CB8AC3E}">
        <p14:creationId xmlns:p14="http://schemas.microsoft.com/office/powerpoint/2010/main" val="208016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2"/>
          <p:cNvSpPr>
            <a:spLocks noGrp="1"/>
          </p:cNvSpPr>
          <p:nvPr>
            <p:ph idx="1"/>
          </p:nvPr>
        </p:nvSpPr>
        <p:spPr>
          <a:xfrm>
            <a:off x="2208107" y="785996"/>
            <a:ext cx="7774199" cy="5311416"/>
          </a:xfrm>
        </p:spPr>
        <p:txBody>
          <a:bodyPr/>
          <a:lstStyle/>
          <a:p>
            <a:pPr>
              <a:lnSpc>
                <a:spcPct val="150000"/>
              </a:lnSpc>
            </a:pPr>
            <a:r>
              <a:rPr lang="zh-CN" altLang="en-US" sz="2400">
                <a:latin typeface="黑体" panose="02010609060101010101" pitchFamily="49" charset="-122"/>
                <a:ea typeface="黑体" panose="02010609060101010101" pitchFamily="49" charset="-122"/>
              </a:rPr>
              <a:t>循环控制指令</a:t>
            </a:r>
            <a:r>
              <a:rPr lang="en-US" altLang="zh-CN" sz="2400">
                <a:latin typeface="黑体" panose="02010609060101010101" pitchFamily="49" charset="-122"/>
                <a:ea typeface="黑体" panose="02010609060101010101" pitchFamily="49" charset="-122"/>
              </a:rPr>
              <a:t>LOOP</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LOOPZ/LOOPE</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LOOPNZ/LOOPNE</a:t>
            </a:r>
            <a:r>
              <a:rPr lang="zh-CN" altLang="en-US" sz="2400">
                <a:latin typeface="黑体" panose="02010609060101010101" pitchFamily="49" charset="-122"/>
                <a:ea typeface="黑体" panose="02010609060101010101" pitchFamily="49" charset="-122"/>
              </a:rPr>
              <a:t>也归为条件转移指令一类，这一组指令的含义和用法与</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完全相同，转移范围也仅限于</a:t>
            </a:r>
            <a:r>
              <a:rPr lang="en-US" altLang="zh-CN" sz="2400">
                <a:latin typeface="黑体" panose="02010609060101010101" pitchFamily="49" charset="-122"/>
                <a:ea typeface="黑体" panose="02010609060101010101" pitchFamily="49" charset="-122"/>
              </a:rPr>
              <a:t>-128 ~ +127</a:t>
            </a:r>
            <a:r>
              <a:rPr lang="zh-CN" altLang="en-US" sz="2400">
                <a:latin typeface="黑体" panose="02010609060101010101" pitchFamily="49" charset="-122"/>
                <a:ea typeface="黑体" panose="02010609060101010101" pitchFamily="49" charset="-122"/>
              </a:rPr>
              <a:t>。</a:t>
            </a:r>
          </a:p>
          <a:p>
            <a:pPr>
              <a:lnSpc>
                <a:spcPct val="150000"/>
              </a:lnSpc>
            </a:pPr>
            <a:r>
              <a:rPr lang="zh-CN" altLang="en-US" sz="2400">
                <a:latin typeface="黑体" panose="02010609060101010101" pitchFamily="49" charset="-122"/>
                <a:ea typeface="黑体" panose="02010609060101010101" pitchFamily="49" charset="-122"/>
              </a:rPr>
              <a:t>调用指令</a:t>
            </a:r>
            <a:r>
              <a:rPr lang="en-US" altLang="zh-CN" sz="2400">
                <a:latin typeface="黑体" panose="02010609060101010101" pitchFamily="49" charset="-122"/>
                <a:ea typeface="黑体" panose="02010609060101010101" pitchFamily="49" charset="-122"/>
              </a:rPr>
              <a:t>CALL</a:t>
            </a:r>
            <a:r>
              <a:rPr lang="zh-CN" altLang="en-US" sz="2400">
                <a:latin typeface="黑体" panose="02010609060101010101" pitchFamily="49" charset="-122"/>
                <a:ea typeface="黑体" panose="02010609060101010101" pitchFamily="49" charset="-122"/>
              </a:rPr>
              <a:t>和返回指令</a:t>
            </a:r>
            <a:r>
              <a:rPr lang="en-US" altLang="zh-CN" sz="2400">
                <a:latin typeface="黑体" panose="02010609060101010101" pitchFamily="49" charset="-122"/>
                <a:ea typeface="黑体" panose="02010609060101010101" pitchFamily="49" charset="-122"/>
              </a:rPr>
              <a:t>RET</a:t>
            </a:r>
            <a:r>
              <a:rPr lang="zh-CN" altLang="en-US" sz="2400">
                <a:latin typeface="黑体" panose="02010609060101010101" pitchFamily="49" charset="-122"/>
                <a:ea typeface="黑体" panose="02010609060101010101" pitchFamily="49" charset="-122"/>
              </a:rPr>
              <a:t>在用法和含义上类同于</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，只是在</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中，</a:t>
            </a:r>
            <a:r>
              <a:rPr lang="en-US" altLang="zh-CN" sz="2400">
                <a:latin typeface="黑体" panose="02010609060101010101" pitchFamily="49" charset="-122"/>
                <a:ea typeface="黑体" panose="02010609060101010101" pitchFamily="49" charset="-122"/>
              </a:rPr>
              <a:t>EIP</a:t>
            </a:r>
            <a:r>
              <a:rPr lang="zh-CN" altLang="en-US" sz="2400">
                <a:latin typeface="黑体" panose="02010609060101010101" pitchFamily="49" charset="-122"/>
                <a:ea typeface="黑体" panose="02010609060101010101" pitchFamily="49" charset="-122"/>
              </a:rPr>
              <a:t>寄存器为</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个字节，所以，堆栈操作时，对应</a:t>
            </a:r>
            <a:r>
              <a:rPr lang="en-US" altLang="zh-CN" sz="2400">
                <a:latin typeface="黑体" panose="02010609060101010101" pitchFamily="49" charset="-122"/>
                <a:ea typeface="黑体" panose="02010609060101010101" pitchFamily="49" charset="-122"/>
              </a:rPr>
              <a:t>EIP</a:t>
            </a:r>
            <a:r>
              <a:rPr lang="zh-CN" altLang="en-US" sz="2400">
                <a:latin typeface="黑体" panose="02010609060101010101" pitchFamily="49" charset="-122"/>
                <a:ea typeface="黑体" panose="02010609060101010101" pitchFamily="49" charset="-122"/>
              </a:rPr>
              <a:t>的操作为</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个字节。</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的返回指令和</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一样，</a:t>
            </a:r>
            <a:r>
              <a:rPr lang="en-US" altLang="zh-CN" sz="2400">
                <a:latin typeface="黑体" panose="02010609060101010101" pitchFamily="49" charset="-122"/>
                <a:ea typeface="黑体" panose="02010609060101010101" pitchFamily="49" charset="-122"/>
              </a:rPr>
              <a:t>RET</a:t>
            </a:r>
            <a:r>
              <a:rPr lang="zh-CN" altLang="en-US" sz="2400">
                <a:latin typeface="黑体" panose="02010609060101010101" pitchFamily="49" charset="-122"/>
                <a:ea typeface="黑体" panose="02010609060101010101" pitchFamily="49" charset="-122"/>
              </a:rPr>
              <a:t>后面也可带一个偶数，比如，</a:t>
            </a:r>
            <a:r>
              <a:rPr lang="en-US" altLang="zh-CN" sz="2400">
                <a:latin typeface="黑体" panose="02010609060101010101" pitchFamily="49" charset="-122"/>
                <a:ea typeface="黑体" panose="02010609060101010101" pitchFamily="49" charset="-122"/>
              </a:rPr>
              <a:t>RET 8</a:t>
            </a:r>
            <a:r>
              <a:rPr lang="zh-CN" altLang="en-US" sz="2400">
                <a:latin typeface="黑体" panose="02010609060101010101" pitchFamily="49" charset="-122"/>
                <a:ea typeface="黑体" panose="02010609060101010101" pitchFamily="49" charset="-122"/>
              </a:rPr>
              <a:t>，以便返回时丢弃栈顶下面一些用过的参数。</a:t>
            </a:r>
          </a:p>
          <a:p>
            <a:endParaRPr lang="zh-CN" altLang="en-US" sz="2400"/>
          </a:p>
        </p:txBody>
      </p:sp>
    </p:spTree>
    <p:extLst>
      <p:ext uri="{BB962C8B-B14F-4D97-AF65-F5344CB8AC3E}">
        <p14:creationId xmlns:p14="http://schemas.microsoft.com/office/powerpoint/2010/main" val="478849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内容占位符 2"/>
          <p:cNvSpPr>
            <a:spLocks noGrp="1"/>
          </p:cNvSpPr>
          <p:nvPr>
            <p:ph idx="1"/>
          </p:nvPr>
        </p:nvSpPr>
        <p:spPr>
          <a:xfrm>
            <a:off x="1807964" y="1"/>
            <a:ext cx="8431576" cy="5454325"/>
          </a:xfrm>
        </p:spPr>
        <p:txBody>
          <a:bodyPr/>
          <a:lstStyle/>
          <a:p>
            <a:pPr>
              <a:lnSpc>
                <a:spcPct val="150000"/>
              </a:lnSpc>
              <a:buFontTx/>
              <a:buNone/>
            </a:pPr>
            <a:r>
              <a:rPr lang="en-US" altLang="zh-CN" sz="2400" b="1" dirty="0">
                <a:latin typeface="黑体" panose="02010609060101010101" pitchFamily="49" charset="-122"/>
                <a:ea typeface="黑体" panose="02010609060101010101" pitchFamily="49" charset="-122"/>
              </a:rPr>
              <a:t>6</a:t>
            </a:r>
            <a:r>
              <a:rPr lang="zh-CN" altLang="en-US" sz="2400" b="1" dirty="0">
                <a:latin typeface="黑体" panose="02010609060101010101" pitchFamily="49" charset="-122"/>
                <a:ea typeface="黑体" panose="02010609060101010101" pitchFamily="49" charset="-122"/>
              </a:rPr>
              <a:t>．条件设置指令</a:t>
            </a:r>
          </a:p>
          <a:p>
            <a:pPr>
              <a:lnSpc>
                <a:spcPct val="150000"/>
              </a:lnSpc>
              <a:buFontTx/>
              <a:buNone/>
            </a:pP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指令系统新增了条件设置指令，用于支持编译程序和高级语言生成的代码。这些指令根据当前的</a:t>
            </a:r>
            <a:r>
              <a:rPr lang="en-US" altLang="zh-CN" sz="2400" dirty="0">
                <a:latin typeface="黑体" panose="02010609060101010101" pitchFamily="49" charset="-122"/>
                <a:ea typeface="黑体" panose="02010609060101010101" pitchFamily="49" charset="-122"/>
              </a:rPr>
              <a:t>EFLAG</a:t>
            </a:r>
            <a:r>
              <a:rPr lang="zh-CN" altLang="en-US" sz="2400" dirty="0">
                <a:latin typeface="黑体" panose="02010609060101010101" pitchFamily="49" charset="-122"/>
                <a:ea typeface="黑体" panose="02010609060101010101" pitchFamily="49" charset="-122"/>
              </a:rPr>
              <a:t>中的标志，来设置对应的寄存器或存储器。</a:t>
            </a:r>
          </a:p>
          <a:p>
            <a:pPr>
              <a:lnSpc>
                <a:spcPct val="150000"/>
              </a:lnSpc>
              <a:buFontTx/>
              <a:buNone/>
            </a:pPr>
            <a:r>
              <a:rPr lang="zh-CN" altLang="en-US" sz="2400" dirty="0">
                <a:latin typeface="黑体" panose="02010609060101010101" pitchFamily="49" charset="-122"/>
                <a:ea typeface="黑体" panose="02010609060101010101" pitchFamily="49" charset="-122"/>
              </a:rPr>
              <a:t>指令格式；</a:t>
            </a:r>
            <a:r>
              <a:rPr lang="en-US" altLang="zh-CN" sz="2400" dirty="0" err="1">
                <a:latin typeface="黑体" panose="02010609060101010101" pitchFamily="49" charset="-122"/>
                <a:ea typeface="黑体" panose="02010609060101010101" pitchFamily="49" charset="-122"/>
              </a:rPr>
              <a:t>SETcc</a:t>
            </a:r>
            <a:r>
              <a:rPr lang="en-US" altLang="zh-CN" sz="2400" dirty="0">
                <a:latin typeface="黑体" panose="02010609060101010101" pitchFamily="49" charset="-122"/>
                <a:ea typeface="黑体" panose="02010609060101010101" pitchFamily="49" charset="-122"/>
              </a:rPr>
              <a:t>  r/m</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其中</a:t>
            </a:r>
            <a:r>
              <a:rPr lang="en-US" altLang="zh-CN" sz="2400" dirty="0">
                <a:latin typeface="黑体" panose="02010609060101010101" pitchFamily="49" charset="-122"/>
                <a:ea typeface="黑体" panose="02010609060101010101" pitchFamily="49" charset="-122"/>
              </a:rPr>
              <a:t>cc</a:t>
            </a:r>
            <a:r>
              <a:rPr lang="zh-CN" altLang="en-US" sz="2400" dirty="0">
                <a:latin typeface="黑体" panose="02010609060101010101" pitchFamily="49" charset="-122"/>
                <a:ea typeface="黑体" panose="02010609060101010101" pitchFamily="49" charset="-122"/>
              </a:rPr>
              <a:t>泛指所有的设置条件。若条件满足，则设置寄存器</a:t>
            </a:r>
            <a:r>
              <a:rPr lang="en-US" altLang="zh-CN" sz="2400" dirty="0">
                <a:latin typeface="黑体" panose="02010609060101010101" pitchFamily="49" charset="-122"/>
                <a:ea typeface="黑体" panose="02010609060101010101" pitchFamily="49" charset="-122"/>
              </a:rPr>
              <a:t>r</a:t>
            </a:r>
            <a:r>
              <a:rPr lang="zh-CN" altLang="en-US" sz="2400" dirty="0">
                <a:latin typeface="黑体" panose="02010609060101010101" pitchFamily="49" charset="-122"/>
                <a:ea typeface="黑体" panose="02010609060101010101" pitchFamily="49" charset="-122"/>
              </a:rPr>
              <a:t>或存储器单元</a:t>
            </a:r>
            <a:r>
              <a:rPr lang="en-US" altLang="zh-CN" sz="2400" dirty="0">
                <a:latin typeface="黑体" panose="02010609060101010101" pitchFamily="49" charset="-122"/>
                <a:ea typeface="黑体" panose="02010609060101010101" pitchFamily="49" charset="-122"/>
              </a:rPr>
              <a:t>m</a:t>
            </a:r>
            <a:r>
              <a:rPr lang="zh-CN" altLang="en-US" sz="2400" dirty="0">
                <a:latin typeface="黑体" panose="02010609060101010101" pitchFamily="49" charset="-122"/>
                <a:ea typeface="黑体" panose="02010609060101010101" pitchFamily="49" charset="-122"/>
              </a:rPr>
              <a:t>为指定的值。</a:t>
            </a:r>
          </a:p>
          <a:p>
            <a:pPr>
              <a:lnSpc>
                <a:spcPct val="150000"/>
              </a:lnSpc>
              <a:buFontTx/>
              <a:buNone/>
            </a:pPr>
            <a:r>
              <a:rPr lang="zh-CN" altLang="en-US" sz="2400" b="1" dirty="0">
                <a:latin typeface="黑体" panose="02010609060101010101" pitchFamily="49" charset="-122"/>
                <a:ea typeface="黑体" panose="02010609060101010101" pitchFamily="49" charset="-122"/>
              </a:rPr>
              <a:t>例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MOV   AL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CMP   EAX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EBX</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SETZ  AL</a:t>
            </a:r>
            <a:endParaRPr lang="zh-CN" altLang="en-US" sz="2400" dirty="0">
              <a:latin typeface="黑体" panose="02010609060101010101" pitchFamily="49" charset="-122"/>
              <a:ea typeface="黑体" panose="02010609060101010101" pitchFamily="49" charset="-122"/>
            </a:endParaRPr>
          </a:p>
          <a:p>
            <a:pPr>
              <a:buFontTx/>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5906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950872" y="1000357"/>
          <a:ext cx="8002852" cy="5182807"/>
        </p:xfrm>
        <a:graphic>
          <a:graphicData uri="http://schemas.openxmlformats.org/drawingml/2006/table">
            <a:tbl>
              <a:tblPr/>
              <a:tblGrid>
                <a:gridCol w="3468027"/>
                <a:gridCol w="4534825"/>
              </a:tblGrid>
              <a:tr h="304871">
                <a:tc>
                  <a:txBody>
                    <a:bodyPr/>
                    <a:lstStyle/>
                    <a:p>
                      <a:pPr algn="ctr">
                        <a:spcAft>
                          <a:spcPts val="0"/>
                        </a:spcAft>
                      </a:pPr>
                      <a:r>
                        <a:rPr lang="zh-CN" sz="2000" b="1" kern="100" dirty="0">
                          <a:latin typeface="黑体" pitchFamily="2" charset="-122"/>
                          <a:ea typeface="黑体" pitchFamily="2" charset="-122"/>
                          <a:cs typeface="Times New Roman"/>
                        </a:rPr>
                        <a:t>指</a:t>
                      </a:r>
                      <a:r>
                        <a:rPr lang="en-US" sz="2000" b="1" kern="100" dirty="0">
                          <a:latin typeface="黑体" pitchFamily="2" charset="-122"/>
                          <a:ea typeface="黑体" pitchFamily="2" charset="-122"/>
                          <a:cs typeface="Times New Roman"/>
                        </a:rPr>
                        <a:t>      </a:t>
                      </a:r>
                      <a:r>
                        <a:rPr lang="zh-CN" sz="2000" b="1" kern="100" dirty="0">
                          <a:latin typeface="黑体" pitchFamily="2" charset="-122"/>
                          <a:ea typeface="黑体" pitchFamily="2" charset="-122"/>
                          <a:cs typeface="Times New Roman"/>
                        </a:rPr>
                        <a:t>令</a:t>
                      </a:r>
                      <a:endParaRPr lang="zh-CN" sz="2000" kern="100" dirty="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黑体" pitchFamily="2" charset="-122"/>
                          <a:ea typeface="黑体" pitchFamily="2" charset="-122"/>
                          <a:cs typeface="Times New Roman"/>
                        </a:rPr>
                        <a:t>功</a:t>
                      </a:r>
                      <a:r>
                        <a:rPr lang="en-US" sz="2000" b="1" kern="100">
                          <a:latin typeface="黑体" pitchFamily="2" charset="-122"/>
                          <a:ea typeface="黑体" pitchFamily="2" charset="-122"/>
                          <a:cs typeface="Times New Roman"/>
                        </a:rPr>
                        <a:t>       </a:t>
                      </a:r>
                      <a:r>
                        <a:rPr lang="zh-CN" sz="2000" b="1" kern="100">
                          <a:latin typeface="黑体" pitchFamily="2" charset="-122"/>
                          <a:ea typeface="黑体" pitchFamily="2" charset="-122"/>
                          <a:cs typeface="Times New Roman"/>
                        </a:rPr>
                        <a:t>能</a:t>
                      </a:r>
                      <a:endParaRPr lang="zh-CN" sz="2000" kern="10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dirty="0">
                          <a:latin typeface="黑体" pitchFamily="2" charset="-122"/>
                          <a:ea typeface="黑体" pitchFamily="2" charset="-122"/>
                          <a:cs typeface="Times New Roman"/>
                        </a:rPr>
                        <a:t>SETZ</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SETE</a:t>
                      </a:r>
                      <a:endParaRPr lang="zh-CN" sz="2000" kern="100" dirty="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黑体" pitchFamily="2" charset="-122"/>
                          <a:ea typeface="黑体" pitchFamily="2" charset="-122"/>
                          <a:cs typeface="Times New Roman"/>
                        </a:rPr>
                        <a:t>ZF=1</a:t>
                      </a:r>
                      <a:r>
                        <a:rPr lang="zh-CN" sz="2000" kern="100">
                          <a:latin typeface="黑体" pitchFamily="2" charset="-122"/>
                          <a:ea typeface="黑体" pitchFamily="2" charset="-122"/>
                          <a:cs typeface="Times New Roman"/>
                        </a:rPr>
                        <a:t>则置</a:t>
                      </a:r>
                      <a:r>
                        <a:rPr lang="en-US" sz="2000" kern="100">
                          <a:latin typeface="黑体" pitchFamily="2" charset="-122"/>
                          <a:ea typeface="黑体" pitchFamily="2" charset="-122"/>
                          <a:cs typeface="Times New Roman"/>
                        </a:rPr>
                        <a:t>r</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m</a:t>
                      </a:r>
                      <a:r>
                        <a:rPr lang="zh-CN" sz="2000" kern="100">
                          <a:latin typeface="黑体" pitchFamily="2" charset="-122"/>
                          <a:ea typeface="黑体" pitchFamily="2" charset="-122"/>
                          <a:cs typeface="Times New Roman"/>
                        </a:rPr>
                        <a:t>为</a:t>
                      </a:r>
                      <a:r>
                        <a:rPr lang="en-US" sz="2000" kern="100">
                          <a:latin typeface="黑体" pitchFamily="2" charset="-122"/>
                          <a:ea typeface="黑体" pitchFamily="2" charset="-122"/>
                          <a:cs typeface="Times New Roman"/>
                        </a:rPr>
                        <a:t>1</a:t>
                      </a:r>
                      <a:endParaRPr lang="zh-CN" sz="2000" kern="10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dirty="0">
                          <a:latin typeface="黑体" pitchFamily="2" charset="-122"/>
                          <a:ea typeface="黑体" pitchFamily="2" charset="-122"/>
                          <a:cs typeface="Times New Roman"/>
                        </a:rPr>
                        <a:t>SETS</a:t>
                      </a:r>
                      <a:endParaRPr lang="zh-CN" sz="2000" kern="100" dirty="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SF=1</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SETO</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OF=1</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SETP</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SETPE</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PF=1</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SETB</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SETNAE</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SETC</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CF=1</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SETBE</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SETNA</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CF=1</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ZF=1</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SETL</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SETNGE</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SF</a:t>
                      </a:r>
                      <a:r>
                        <a:rPr lang="zh-CN" sz="2000" kern="100" dirty="0">
                          <a:latin typeface="黑体" pitchFamily="2" charset="-122"/>
                          <a:ea typeface="黑体" pitchFamily="2" charset="-122"/>
                          <a:cs typeface="Times New Roman"/>
                        </a:rPr>
                        <a:t>和</a:t>
                      </a:r>
                      <a:r>
                        <a:rPr lang="en-US" sz="2000" kern="100" dirty="0">
                          <a:latin typeface="黑体" pitchFamily="2" charset="-122"/>
                          <a:ea typeface="黑体" pitchFamily="2" charset="-122"/>
                          <a:cs typeface="Times New Roman"/>
                        </a:rPr>
                        <a:t>OF</a:t>
                      </a:r>
                      <a:r>
                        <a:rPr lang="zh-CN" sz="2000" kern="100" dirty="0">
                          <a:latin typeface="黑体" pitchFamily="2" charset="-122"/>
                          <a:ea typeface="黑体" pitchFamily="2" charset="-122"/>
                          <a:cs typeface="Times New Roman"/>
                        </a:rPr>
                        <a:t>不相等则置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SETLE</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SETNGE</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SF</a:t>
                      </a:r>
                      <a:r>
                        <a:rPr lang="zh-CN" sz="2000" kern="100" dirty="0">
                          <a:latin typeface="黑体" pitchFamily="2" charset="-122"/>
                          <a:ea typeface="黑体" pitchFamily="2" charset="-122"/>
                          <a:cs typeface="Times New Roman"/>
                        </a:rPr>
                        <a:t>和</a:t>
                      </a:r>
                      <a:r>
                        <a:rPr lang="en-US" sz="2000" kern="100" dirty="0">
                          <a:latin typeface="黑体" pitchFamily="2" charset="-122"/>
                          <a:ea typeface="黑体" pitchFamily="2" charset="-122"/>
                          <a:cs typeface="Times New Roman"/>
                        </a:rPr>
                        <a:t>OF</a:t>
                      </a:r>
                      <a:r>
                        <a:rPr lang="zh-CN" sz="2000" kern="100" dirty="0">
                          <a:latin typeface="黑体" pitchFamily="2" charset="-122"/>
                          <a:ea typeface="黑体" pitchFamily="2" charset="-122"/>
                          <a:cs typeface="Times New Roman"/>
                        </a:rPr>
                        <a:t>不相等或</a:t>
                      </a:r>
                      <a:r>
                        <a:rPr lang="en-US" sz="2000" kern="100" dirty="0">
                          <a:latin typeface="黑体" pitchFamily="2" charset="-122"/>
                          <a:ea typeface="黑体" pitchFamily="2" charset="-122"/>
                          <a:cs typeface="Times New Roman"/>
                        </a:rPr>
                        <a:t>ZF=1</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SETNZ</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SETNE</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ZF=0</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SETNS</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SF=0</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SETNO</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OF=1</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SETNP</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SETPO</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PF=0</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SETNB</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SETAE</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SETNC</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CF=0</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SETNBE</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SETA</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CF=0</a:t>
                      </a:r>
                      <a:r>
                        <a:rPr lang="zh-CN" sz="2000" kern="100" dirty="0">
                          <a:latin typeface="黑体" pitchFamily="2" charset="-122"/>
                          <a:ea typeface="黑体" pitchFamily="2" charset="-122"/>
                          <a:cs typeface="Times New Roman"/>
                        </a:rPr>
                        <a:t>且</a:t>
                      </a:r>
                      <a:r>
                        <a:rPr lang="en-US" sz="2000" kern="100" dirty="0">
                          <a:latin typeface="黑体" pitchFamily="2" charset="-122"/>
                          <a:ea typeface="黑体" pitchFamily="2" charset="-122"/>
                          <a:cs typeface="Times New Roman"/>
                        </a:rPr>
                        <a:t>ZF=0</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SETNL</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SETGE</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SF</a:t>
                      </a:r>
                      <a:r>
                        <a:rPr lang="zh-CN" sz="2000" kern="100" dirty="0">
                          <a:latin typeface="黑体" pitchFamily="2" charset="-122"/>
                          <a:ea typeface="黑体" pitchFamily="2" charset="-122"/>
                          <a:cs typeface="Times New Roman"/>
                        </a:rPr>
                        <a:t>和</a:t>
                      </a:r>
                      <a:r>
                        <a:rPr lang="en-US" sz="2000" kern="100" dirty="0">
                          <a:latin typeface="黑体" pitchFamily="2" charset="-122"/>
                          <a:ea typeface="黑体" pitchFamily="2" charset="-122"/>
                          <a:cs typeface="Times New Roman"/>
                        </a:rPr>
                        <a:t>OF</a:t>
                      </a:r>
                      <a:r>
                        <a:rPr lang="zh-CN" sz="2000" kern="100" dirty="0">
                          <a:latin typeface="黑体" pitchFamily="2" charset="-122"/>
                          <a:ea typeface="黑体" pitchFamily="2" charset="-122"/>
                          <a:cs typeface="Times New Roman"/>
                        </a:rPr>
                        <a:t>相等则置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71">
                <a:tc>
                  <a:txBody>
                    <a:bodyPr/>
                    <a:lstStyle/>
                    <a:p>
                      <a:pPr algn="just">
                        <a:spcAft>
                          <a:spcPts val="0"/>
                        </a:spcAft>
                      </a:pPr>
                      <a:r>
                        <a:rPr lang="en-US" sz="2000" kern="100">
                          <a:latin typeface="黑体" pitchFamily="2" charset="-122"/>
                          <a:ea typeface="黑体" pitchFamily="2" charset="-122"/>
                          <a:cs typeface="Times New Roman"/>
                        </a:rPr>
                        <a:t>SETNLE</a:t>
                      </a:r>
                      <a:r>
                        <a:rPr lang="zh-CN" sz="2000" kern="100">
                          <a:latin typeface="黑体" pitchFamily="2" charset="-122"/>
                          <a:ea typeface="黑体" pitchFamily="2" charset="-122"/>
                          <a:cs typeface="Times New Roman"/>
                        </a:rPr>
                        <a:t>或</a:t>
                      </a:r>
                      <a:r>
                        <a:rPr lang="en-US" sz="2000" kern="100">
                          <a:latin typeface="黑体" pitchFamily="2" charset="-122"/>
                          <a:ea typeface="黑体" pitchFamily="2" charset="-122"/>
                          <a:cs typeface="Times New Roman"/>
                        </a:rPr>
                        <a:t>SETG</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SF</a:t>
                      </a:r>
                      <a:r>
                        <a:rPr lang="zh-CN" sz="2000" kern="100" dirty="0">
                          <a:latin typeface="黑体" pitchFamily="2" charset="-122"/>
                          <a:ea typeface="黑体" pitchFamily="2" charset="-122"/>
                          <a:cs typeface="Times New Roman"/>
                        </a:rPr>
                        <a:t>和</a:t>
                      </a:r>
                      <a:r>
                        <a:rPr lang="en-US" sz="2000" kern="100" dirty="0">
                          <a:latin typeface="黑体" pitchFamily="2" charset="-122"/>
                          <a:ea typeface="黑体" pitchFamily="2" charset="-122"/>
                          <a:cs typeface="Times New Roman"/>
                        </a:rPr>
                        <a:t>OF</a:t>
                      </a:r>
                      <a:r>
                        <a:rPr lang="zh-CN" sz="2000" kern="100" dirty="0">
                          <a:latin typeface="黑体" pitchFamily="2" charset="-122"/>
                          <a:ea typeface="黑体" pitchFamily="2" charset="-122"/>
                          <a:cs typeface="Times New Roman"/>
                        </a:rPr>
                        <a:t>相等且</a:t>
                      </a:r>
                      <a:r>
                        <a:rPr lang="en-US" sz="2000" kern="100" dirty="0">
                          <a:latin typeface="黑体" pitchFamily="2" charset="-122"/>
                          <a:ea typeface="黑体" pitchFamily="2" charset="-122"/>
                          <a:cs typeface="Times New Roman"/>
                        </a:rPr>
                        <a:t>ZF=0</a:t>
                      </a:r>
                      <a:r>
                        <a:rPr lang="zh-CN" sz="2000" kern="100" dirty="0">
                          <a:latin typeface="黑体" pitchFamily="2" charset="-122"/>
                          <a:ea typeface="黑体" pitchFamily="2" charset="-122"/>
                          <a:cs typeface="Times New Roman"/>
                        </a:rPr>
                        <a:t>则置</a:t>
                      </a:r>
                      <a:r>
                        <a:rPr lang="en-US" sz="2000" kern="100" dirty="0">
                          <a:latin typeface="黑体" pitchFamily="2" charset="-122"/>
                          <a:ea typeface="黑体" pitchFamily="2" charset="-122"/>
                          <a:cs typeface="Times New Roman"/>
                        </a:rPr>
                        <a:t>r</a:t>
                      </a:r>
                      <a:r>
                        <a:rPr lang="zh-CN" sz="2000" kern="100" dirty="0">
                          <a:latin typeface="黑体" pitchFamily="2" charset="-122"/>
                          <a:ea typeface="黑体" pitchFamily="2" charset="-122"/>
                          <a:cs typeface="Times New Roman"/>
                        </a:rPr>
                        <a:t>或</a:t>
                      </a:r>
                      <a:r>
                        <a:rPr lang="en-US" sz="2000" kern="100" dirty="0">
                          <a:latin typeface="黑体" pitchFamily="2" charset="-122"/>
                          <a:ea typeface="黑体" pitchFamily="2" charset="-122"/>
                          <a:cs typeface="Times New Roman"/>
                        </a:rPr>
                        <a:t>m</a:t>
                      </a:r>
                      <a:r>
                        <a:rPr lang="zh-CN" sz="2000" kern="100" dirty="0">
                          <a:latin typeface="黑体" pitchFamily="2" charset="-122"/>
                          <a:ea typeface="黑体" pitchFamily="2" charset="-122"/>
                          <a:cs typeface="Times New Roman"/>
                        </a:rPr>
                        <a:t>为</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143418" name="Rectangle 1"/>
          <p:cNvSpPr>
            <a:spLocks noChangeArrowheads="1"/>
          </p:cNvSpPr>
          <p:nvPr/>
        </p:nvSpPr>
        <p:spPr bwMode="auto">
          <a:xfrm>
            <a:off x="1665056" y="285832"/>
            <a:ext cx="56845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r>
              <a:rPr lang="zh-CN" altLang="en-US" dirty="0" smtClean="0">
                <a:latin typeface="黑体" panose="02010609060101010101" pitchFamily="49" charset="-122"/>
                <a:ea typeface="黑体" panose="02010609060101010101" pitchFamily="49" charset="-122"/>
                <a:cs typeface="Times New Roman" panose="02020603050405020304" pitchFamily="18" charset="0"/>
              </a:rPr>
              <a:t>表</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dirty="0">
                <a:latin typeface="黑体" panose="02010609060101010101" pitchFamily="49" charset="-122"/>
                <a:ea typeface="黑体" panose="02010609060101010101" pitchFamily="49" charset="-122"/>
                <a:cs typeface="Times New Roman" panose="02020603050405020304" pitchFamily="18" charset="0"/>
              </a:rPr>
              <a:t>80386</a:t>
            </a:r>
            <a:r>
              <a:rPr lang="zh-CN" altLang="en-US" dirty="0">
                <a:latin typeface="黑体" panose="02010609060101010101" pitchFamily="49" charset="-122"/>
                <a:ea typeface="黑体" panose="02010609060101010101" pitchFamily="49" charset="-122"/>
                <a:cs typeface="Times New Roman" panose="02020603050405020304" pitchFamily="18" charset="0"/>
              </a:rPr>
              <a:t>指令系统新增条件设置指令的功能</a:t>
            </a:r>
          </a:p>
        </p:txBody>
      </p:sp>
    </p:spTree>
    <p:extLst>
      <p:ext uri="{BB962C8B-B14F-4D97-AF65-F5344CB8AC3E}">
        <p14:creationId xmlns:p14="http://schemas.microsoft.com/office/powerpoint/2010/main" val="290984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1879418" y="643088"/>
            <a:ext cx="8503030" cy="5859231"/>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7</a:t>
            </a:r>
            <a:r>
              <a:rPr lang="zh-CN" altLang="en-US" sz="2400" b="1">
                <a:latin typeface="黑体" panose="02010609060101010101" pitchFamily="49" charset="-122"/>
                <a:ea typeface="黑体" panose="02010609060101010101" pitchFamily="49" charset="-122"/>
              </a:rPr>
              <a:t>．中断指令</a:t>
            </a:r>
          </a:p>
          <a:p>
            <a:pPr>
              <a:lnSpc>
                <a:spcPct val="150000"/>
              </a:lnSpc>
              <a:buFontTx/>
              <a:buNone/>
            </a:pPr>
            <a:r>
              <a:rPr lang="zh-CN" altLang="en-US" sz="2400">
                <a:latin typeface="黑体" panose="02010609060101010101" pitchFamily="49" charset="-122"/>
                <a:ea typeface="黑体" panose="02010609060101010101" pitchFamily="49" charset="-122"/>
              </a:rPr>
              <a:t>和中断有关的指令</a:t>
            </a:r>
            <a:r>
              <a:rPr lang="en-US" altLang="zh-CN" sz="2400">
                <a:latin typeface="黑体" panose="02010609060101010101" pitchFamily="49" charset="-122"/>
                <a:ea typeface="黑体" panose="02010609060101010101" pitchFamily="49" charset="-122"/>
              </a:rPr>
              <a:t>INT n</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INTO</a:t>
            </a:r>
            <a:r>
              <a:rPr lang="zh-CN" altLang="en-US" sz="2400">
                <a:latin typeface="黑体" panose="02010609060101010101" pitchFamily="49" charset="-122"/>
                <a:ea typeface="黑体" panose="02010609060101010101" pitchFamily="49" charset="-122"/>
              </a:rPr>
              <a:t>及</a:t>
            </a:r>
            <a:r>
              <a:rPr lang="en-US" altLang="zh-CN" sz="2400">
                <a:latin typeface="黑体" panose="02010609060101010101" pitchFamily="49" charset="-122"/>
                <a:ea typeface="黑体" panose="02010609060101010101" pitchFamily="49" charset="-122"/>
              </a:rPr>
              <a:t>IRET</a:t>
            </a:r>
            <a:r>
              <a:rPr lang="zh-CN" altLang="en-US" sz="2400">
                <a:latin typeface="黑体" panose="02010609060101010101" pitchFamily="49" charset="-122"/>
                <a:ea typeface="黑体" panose="02010609060101010101" pitchFamily="49" charset="-122"/>
              </a:rPr>
              <a:t>，这些指令的含义和</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的一样。此外，</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还增加了</a:t>
            </a:r>
            <a:r>
              <a:rPr lang="en-US" altLang="zh-CN" sz="2400">
                <a:latin typeface="黑体" panose="02010609060101010101" pitchFamily="49" charset="-122"/>
                <a:ea typeface="黑体" panose="02010609060101010101" pitchFamily="49" charset="-122"/>
              </a:rPr>
              <a:t>IRETD</a:t>
            </a:r>
            <a:r>
              <a:rPr lang="zh-CN" altLang="en-US" sz="2400">
                <a:latin typeface="黑体" panose="02010609060101010101" pitchFamily="49" charset="-122"/>
                <a:ea typeface="黑体" panose="02010609060101010101" pitchFamily="49" charset="-122"/>
              </a:rPr>
              <a:t>指令，这条指令功能上和</a:t>
            </a:r>
            <a:r>
              <a:rPr lang="en-US" altLang="zh-CN" sz="2400">
                <a:latin typeface="黑体" panose="02010609060101010101" pitchFamily="49" charset="-122"/>
                <a:ea typeface="黑体" panose="02010609060101010101" pitchFamily="49" charset="-122"/>
              </a:rPr>
              <a:t>IRET</a:t>
            </a:r>
            <a:r>
              <a:rPr lang="zh-CN" altLang="en-US" sz="2400">
                <a:latin typeface="黑体" panose="02010609060101010101" pitchFamily="49" charset="-122"/>
                <a:ea typeface="黑体" panose="02010609060101010101" pitchFamily="49" charset="-122"/>
              </a:rPr>
              <a:t>类似，但执行时，从堆栈中先弹出</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个字节装入</a:t>
            </a:r>
            <a:r>
              <a:rPr lang="en-US" altLang="zh-CN" sz="2400">
                <a:latin typeface="黑体" panose="02010609060101010101" pitchFamily="49" charset="-122"/>
                <a:ea typeface="黑体" panose="02010609060101010101" pitchFamily="49" charset="-122"/>
              </a:rPr>
              <a:t>EIP</a:t>
            </a:r>
            <a:r>
              <a:rPr lang="zh-CN" altLang="en-US" sz="2400">
                <a:latin typeface="黑体" panose="02010609060101010101" pitchFamily="49" charset="-122"/>
                <a:ea typeface="黑体" panose="02010609060101010101" pitchFamily="49" charset="-122"/>
              </a:rPr>
              <a:t>，再弹出</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个字节装入</a:t>
            </a:r>
            <a:r>
              <a:rPr lang="en-US" altLang="zh-CN" sz="2400">
                <a:latin typeface="黑体" panose="02010609060101010101" pitchFamily="49" charset="-122"/>
                <a:ea typeface="黑体" panose="02010609060101010101" pitchFamily="49" charset="-122"/>
              </a:rPr>
              <a:t>CS</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b="1">
                <a:latin typeface="黑体" panose="02010609060101010101" pitchFamily="49" charset="-122"/>
                <a:ea typeface="黑体" panose="02010609060101010101" pitchFamily="49" charset="-122"/>
              </a:rPr>
              <a:t>8</a:t>
            </a:r>
            <a:r>
              <a:rPr lang="zh-CN" altLang="en-US" sz="2400" b="1">
                <a:latin typeface="黑体" panose="02010609060101010101" pitchFamily="49" charset="-122"/>
                <a:ea typeface="黑体" panose="02010609060101010101" pitchFamily="49" charset="-122"/>
              </a:rPr>
              <a:t>．标志位指令</a:t>
            </a:r>
          </a:p>
          <a:p>
            <a:pPr>
              <a:lnSpc>
                <a:spcPct val="150000"/>
              </a:lnSpc>
              <a:buFontTx/>
              <a:buNone/>
            </a:pP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的标志指令和</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的完全一样，包含清除进位标志指令</a:t>
            </a:r>
            <a:r>
              <a:rPr lang="en-US" altLang="zh-CN" sz="2400">
                <a:latin typeface="黑体" panose="02010609060101010101" pitchFamily="49" charset="-122"/>
                <a:ea typeface="黑体" panose="02010609060101010101" pitchFamily="49" charset="-122"/>
              </a:rPr>
              <a:t>CLC</a:t>
            </a:r>
            <a:r>
              <a:rPr lang="zh-CN" altLang="en-US" sz="2400">
                <a:latin typeface="黑体" panose="02010609060101010101" pitchFamily="49" charset="-122"/>
                <a:ea typeface="黑体" panose="02010609060101010101" pitchFamily="49" charset="-122"/>
              </a:rPr>
              <a:t>、设置进位标志指令</a:t>
            </a:r>
            <a:r>
              <a:rPr lang="en-US" altLang="zh-CN" sz="2400">
                <a:latin typeface="黑体" panose="02010609060101010101" pitchFamily="49" charset="-122"/>
                <a:ea typeface="黑体" panose="02010609060101010101" pitchFamily="49" charset="-122"/>
              </a:rPr>
              <a:t>STC</a:t>
            </a:r>
            <a:r>
              <a:rPr lang="zh-CN" altLang="en-US" sz="2400">
                <a:latin typeface="黑体" panose="02010609060101010101" pitchFamily="49" charset="-122"/>
                <a:ea typeface="黑体" panose="02010609060101010101" pitchFamily="49" charset="-122"/>
              </a:rPr>
              <a:t>、进位标志求反指令</a:t>
            </a:r>
            <a:r>
              <a:rPr lang="en-US" altLang="zh-CN" sz="2400">
                <a:latin typeface="黑体" panose="02010609060101010101" pitchFamily="49" charset="-122"/>
                <a:ea typeface="黑体" panose="02010609060101010101" pitchFamily="49" charset="-122"/>
              </a:rPr>
              <a:t>CMC</a:t>
            </a:r>
            <a:r>
              <a:rPr lang="zh-CN" altLang="en-US" sz="2400">
                <a:latin typeface="黑体" panose="02010609060101010101" pitchFamily="49" charset="-122"/>
                <a:ea typeface="黑体" panose="02010609060101010101" pitchFamily="49" charset="-122"/>
              </a:rPr>
              <a:t>、清除方向标志指令</a:t>
            </a:r>
            <a:r>
              <a:rPr lang="en-US" altLang="zh-CN" sz="2400">
                <a:latin typeface="黑体" panose="02010609060101010101" pitchFamily="49" charset="-122"/>
                <a:ea typeface="黑体" panose="02010609060101010101" pitchFamily="49" charset="-122"/>
              </a:rPr>
              <a:t>CLD</a:t>
            </a:r>
            <a:r>
              <a:rPr lang="zh-CN" altLang="en-US" sz="2400">
                <a:latin typeface="黑体" panose="02010609060101010101" pitchFamily="49" charset="-122"/>
                <a:ea typeface="黑体" panose="02010609060101010101" pitchFamily="49" charset="-122"/>
              </a:rPr>
              <a:t>、设置方向标志指令</a:t>
            </a:r>
            <a:r>
              <a:rPr lang="en-US" altLang="zh-CN" sz="2400">
                <a:latin typeface="黑体" panose="02010609060101010101" pitchFamily="49" charset="-122"/>
                <a:ea typeface="黑体" panose="02010609060101010101" pitchFamily="49" charset="-122"/>
              </a:rPr>
              <a:t>STD</a:t>
            </a:r>
            <a:r>
              <a:rPr lang="zh-CN" altLang="en-US" sz="2400">
                <a:latin typeface="黑体" panose="02010609060101010101" pitchFamily="49" charset="-122"/>
                <a:ea typeface="黑体" panose="02010609060101010101" pitchFamily="49" charset="-122"/>
              </a:rPr>
              <a:t>以及中断允许标志清除指令</a:t>
            </a:r>
            <a:r>
              <a:rPr lang="en-US" altLang="zh-CN" sz="2400">
                <a:latin typeface="黑体" panose="02010609060101010101" pitchFamily="49" charset="-122"/>
                <a:ea typeface="黑体" panose="02010609060101010101" pitchFamily="49" charset="-122"/>
              </a:rPr>
              <a:t>CLI</a:t>
            </a:r>
            <a:r>
              <a:rPr lang="zh-CN" altLang="en-US" sz="2400">
                <a:latin typeface="黑体" panose="02010609060101010101" pitchFamily="49" charset="-122"/>
                <a:ea typeface="黑体" panose="02010609060101010101" pitchFamily="49" charset="-122"/>
              </a:rPr>
              <a:t>和中断允许标志设置指令</a:t>
            </a:r>
            <a:r>
              <a:rPr lang="en-US" altLang="zh-CN" sz="2400">
                <a:latin typeface="黑体" panose="02010609060101010101" pitchFamily="49" charset="-122"/>
                <a:ea typeface="黑体" panose="02010609060101010101" pitchFamily="49" charset="-122"/>
              </a:rPr>
              <a:t>STI</a:t>
            </a:r>
            <a:r>
              <a:rPr lang="zh-CN" altLang="en-US" sz="2400">
                <a:latin typeface="黑体" panose="02010609060101010101" pitchFamily="49" charset="-122"/>
                <a:ea typeface="黑体" panose="02010609060101010101" pitchFamily="49" charset="-122"/>
              </a:rPr>
              <a:t>。</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6988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2208107" y="928903"/>
            <a:ext cx="7774199" cy="5168508"/>
          </a:xfrm>
        </p:spPr>
        <p:txBody>
          <a:bodyPr/>
          <a:lstStyle/>
          <a:p>
            <a:pPr>
              <a:lnSpc>
                <a:spcPct val="150000"/>
              </a:lnSpc>
              <a:buFontTx/>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．数据寻址方式</a:t>
            </a:r>
          </a:p>
          <a:p>
            <a:pPr>
              <a:lnSpc>
                <a:spcPct val="150000"/>
              </a:lnSpc>
              <a:buFontTx/>
              <a:buNone/>
            </a:pPr>
            <a:r>
              <a:rPr lang="en-US" altLang="zh-CN" sz="2400" dirty="0">
                <a:latin typeface="黑体" panose="02010609060101010101" pitchFamily="49" charset="-122"/>
                <a:ea typeface="黑体" panose="02010609060101010101" pitchFamily="49" charset="-122"/>
              </a:rPr>
              <a:t>8086</a:t>
            </a:r>
            <a:r>
              <a:rPr lang="zh-CN" altLang="en-US" sz="2400" dirty="0">
                <a:latin typeface="黑体" panose="02010609060101010101" pitchFamily="49" charset="-122"/>
                <a:ea typeface="黑体" panose="02010609060101010101" pitchFamily="49" charset="-122"/>
              </a:rPr>
              <a:t>指令中所需的操作数来自以下几个方面。</a:t>
            </a:r>
          </a:p>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）操作数包含在指令中。在取指令的同时，操作数也随之得到，这种操作数被称为立即数。</a:t>
            </a:r>
          </a:p>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）操作数包含在</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的某个内部寄存器</a:t>
            </a:r>
            <a:r>
              <a:rPr lang="zh-CN" altLang="en-US" sz="2400" dirty="0">
                <a:latin typeface="黑体" panose="02010609060101010101" pitchFamily="49" charset="-122"/>
                <a:ea typeface="黑体" panose="02010609060101010101" pitchFamily="49" charset="-122"/>
              </a:rPr>
              <a:t>中，这种操作数被称为寄存器</a:t>
            </a:r>
            <a:r>
              <a:rPr lang="zh-CN" altLang="en-US" sz="2400" dirty="0" smtClean="0">
                <a:latin typeface="黑体" panose="02010609060101010101" pitchFamily="49" charset="-122"/>
                <a:ea typeface="黑体" panose="02010609060101010101" pitchFamily="49" charset="-122"/>
              </a:rPr>
              <a:t>操作数。</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）操作数包含在存储器</a:t>
            </a:r>
            <a:r>
              <a:rPr lang="zh-CN" altLang="en-US" sz="2400" dirty="0">
                <a:latin typeface="黑体" panose="02010609060101010101" pitchFamily="49" charset="-122"/>
                <a:ea typeface="黑体" panose="02010609060101010101" pitchFamily="49" charset="-122"/>
              </a:rPr>
              <a:t>中，这种操作数被称为存储器</a:t>
            </a:r>
            <a:r>
              <a:rPr lang="zh-CN" altLang="en-US" sz="2400" dirty="0" smtClean="0">
                <a:latin typeface="黑体" panose="02010609060101010101" pitchFamily="49" charset="-122"/>
                <a:ea typeface="黑体" panose="02010609060101010101" pitchFamily="49" charset="-122"/>
              </a:rPr>
              <a:t>操作数。</a:t>
            </a:r>
            <a:endParaRPr lang="zh-CN" altLang="en-US" sz="2400" dirty="0">
              <a:latin typeface="黑体" panose="02010609060101010101" pitchFamily="49" charset="-122"/>
              <a:ea typeface="黑体" panose="02010609060101010101" pitchFamily="49" charset="-122"/>
            </a:endParaRPr>
          </a:p>
          <a:p>
            <a:endParaRPr lang="zh-CN" altLang="en-US" dirty="0" smtClean="0"/>
          </a:p>
        </p:txBody>
      </p:sp>
    </p:spTree>
    <p:extLst>
      <p:ext uri="{BB962C8B-B14F-4D97-AF65-F5344CB8AC3E}">
        <p14:creationId xmlns:p14="http://schemas.microsoft.com/office/powerpoint/2010/main" val="393838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2093780" y="643087"/>
            <a:ext cx="7774199" cy="523996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9</a:t>
            </a:r>
            <a:r>
              <a:rPr lang="zh-CN" altLang="en-US" sz="2400" b="1">
                <a:latin typeface="黑体" panose="02010609060101010101" pitchFamily="49" charset="-122"/>
                <a:ea typeface="黑体" panose="02010609060101010101" pitchFamily="49" charset="-122"/>
              </a:rPr>
              <a:t>．位操作指令</a:t>
            </a:r>
          </a:p>
          <a:p>
            <a:pPr>
              <a:lnSpc>
                <a:spcPct val="150000"/>
              </a:lnSpc>
              <a:buFontTx/>
              <a:buNone/>
            </a:pP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设置了一系列进行位处理的指令，表</a:t>
            </a:r>
            <a:r>
              <a:rPr lang="en-US" altLang="zh-CN" sz="2400">
                <a:latin typeface="黑体" panose="02010609060101010101" pitchFamily="49" charset="-122"/>
                <a:ea typeface="黑体" panose="02010609060101010101" pitchFamily="49" charset="-122"/>
              </a:rPr>
              <a:t>3.5</a:t>
            </a:r>
            <a:r>
              <a:rPr lang="zh-CN" altLang="en-US" sz="2400">
                <a:latin typeface="黑体" panose="02010609060101010101" pitchFamily="49" charset="-122"/>
                <a:ea typeface="黑体" panose="02010609060101010101" pitchFamily="49" charset="-122"/>
              </a:rPr>
              <a:t>给出了</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指令系统新增位处理指令的功能。</a:t>
            </a:r>
          </a:p>
        </p:txBody>
      </p:sp>
      <p:graphicFrame>
        <p:nvGraphicFramePr>
          <p:cNvPr id="4" name="表格 3"/>
          <p:cNvGraphicFramePr>
            <a:graphicFrameLocks noGrp="1"/>
          </p:cNvGraphicFramePr>
          <p:nvPr/>
        </p:nvGraphicFramePr>
        <p:xfrm>
          <a:off x="2665412" y="2643800"/>
          <a:ext cx="6573772" cy="3709258"/>
        </p:xfrm>
        <a:graphic>
          <a:graphicData uri="http://schemas.openxmlformats.org/drawingml/2006/table">
            <a:tbl>
              <a:tblPr/>
              <a:tblGrid>
                <a:gridCol w="1696783"/>
                <a:gridCol w="4876989"/>
              </a:tblGrid>
              <a:tr h="316513">
                <a:tc>
                  <a:txBody>
                    <a:bodyPr/>
                    <a:lstStyle/>
                    <a:p>
                      <a:pPr algn="ctr">
                        <a:spcAft>
                          <a:spcPts val="0"/>
                        </a:spcAft>
                      </a:pPr>
                      <a:r>
                        <a:rPr lang="zh-CN" sz="2000" b="1" kern="100" dirty="0">
                          <a:latin typeface="黑体" pitchFamily="2" charset="-122"/>
                          <a:ea typeface="黑体" pitchFamily="2" charset="-122"/>
                          <a:cs typeface="Times New Roman"/>
                        </a:rPr>
                        <a:t>指</a:t>
                      </a:r>
                      <a:r>
                        <a:rPr lang="en-US" sz="2000" b="1" kern="100" dirty="0">
                          <a:latin typeface="黑体" pitchFamily="2" charset="-122"/>
                          <a:ea typeface="黑体" pitchFamily="2" charset="-122"/>
                          <a:cs typeface="Times New Roman"/>
                        </a:rPr>
                        <a:t>   </a:t>
                      </a:r>
                      <a:r>
                        <a:rPr lang="zh-CN" sz="2000" b="1" kern="100" dirty="0">
                          <a:latin typeface="黑体" pitchFamily="2" charset="-122"/>
                          <a:ea typeface="黑体" pitchFamily="2" charset="-122"/>
                          <a:cs typeface="Times New Roman"/>
                        </a:rPr>
                        <a:t>令</a:t>
                      </a:r>
                      <a:endParaRPr lang="zh-CN" sz="2000" kern="100" dirty="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黑体" pitchFamily="2" charset="-122"/>
                          <a:ea typeface="黑体" pitchFamily="2" charset="-122"/>
                          <a:cs typeface="Times New Roman"/>
                        </a:rPr>
                        <a:t>功</a:t>
                      </a:r>
                      <a:r>
                        <a:rPr lang="en-US" sz="2000" b="1" kern="100">
                          <a:latin typeface="黑体" pitchFamily="2" charset="-122"/>
                          <a:ea typeface="黑体" pitchFamily="2" charset="-122"/>
                          <a:cs typeface="Times New Roman"/>
                        </a:rPr>
                        <a:t>      </a:t>
                      </a:r>
                      <a:r>
                        <a:rPr lang="zh-CN" sz="2000" b="1" kern="100">
                          <a:latin typeface="黑体" pitchFamily="2" charset="-122"/>
                          <a:ea typeface="黑体" pitchFamily="2" charset="-122"/>
                          <a:cs typeface="Times New Roman"/>
                        </a:rPr>
                        <a:t>能</a:t>
                      </a:r>
                      <a:endParaRPr lang="zh-CN" sz="2000" kern="10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513">
                <a:tc>
                  <a:txBody>
                    <a:bodyPr/>
                    <a:lstStyle/>
                    <a:p>
                      <a:pPr algn="ctr">
                        <a:spcAft>
                          <a:spcPts val="0"/>
                        </a:spcAft>
                        <a:tabLst>
                          <a:tab pos="2637155" algn="ctr"/>
                          <a:tab pos="5274310" algn="r"/>
                          <a:tab pos="266700" algn="l"/>
                        </a:tabLst>
                      </a:pPr>
                      <a:r>
                        <a:rPr lang="en-US" sz="2000" kern="100" dirty="0">
                          <a:latin typeface="黑体" pitchFamily="2" charset="-122"/>
                          <a:ea typeface="黑体" pitchFamily="2" charset="-122"/>
                          <a:cs typeface="Times New Roman"/>
                        </a:rPr>
                        <a:t>BTS</a:t>
                      </a:r>
                      <a:endParaRPr lang="zh-CN" sz="2000" kern="100" dirty="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黑体" pitchFamily="2" charset="-122"/>
                          <a:ea typeface="黑体" pitchFamily="2" charset="-122"/>
                          <a:cs typeface="Times New Roman"/>
                        </a:rPr>
                        <a:t>将测试位的值送</a:t>
                      </a:r>
                      <a:r>
                        <a:rPr lang="en-US" sz="2000" kern="100" dirty="0">
                          <a:latin typeface="黑体" pitchFamily="2" charset="-122"/>
                          <a:ea typeface="黑体" pitchFamily="2" charset="-122"/>
                          <a:cs typeface="Times New Roman"/>
                        </a:rPr>
                        <a:t>CF</a:t>
                      </a:r>
                      <a:r>
                        <a:rPr lang="zh-CN" sz="2000" kern="100" dirty="0">
                          <a:latin typeface="黑体" pitchFamily="2" charset="-122"/>
                          <a:ea typeface="黑体" pitchFamily="2" charset="-122"/>
                          <a:cs typeface="Times New Roman"/>
                        </a:rPr>
                        <a:t>，并把指定的测试位置</a:t>
                      </a:r>
                      <a:r>
                        <a:rPr lang="en-US" sz="2000" kern="100" dirty="0">
                          <a:latin typeface="黑体" pitchFamily="2" charset="-122"/>
                          <a:ea typeface="黑体" pitchFamily="2" charset="-122"/>
                          <a:cs typeface="Times New Roman"/>
                        </a:rPr>
                        <a:t>1</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513">
                <a:tc>
                  <a:txBody>
                    <a:bodyPr/>
                    <a:lstStyle/>
                    <a:p>
                      <a:pPr algn="ctr">
                        <a:spcAft>
                          <a:spcPts val="0"/>
                        </a:spcAft>
                      </a:pPr>
                      <a:r>
                        <a:rPr lang="en-US" sz="2000" kern="100">
                          <a:latin typeface="黑体" pitchFamily="2" charset="-122"/>
                          <a:ea typeface="黑体" pitchFamily="2" charset="-122"/>
                          <a:cs typeface="Times New Roman"/>
                        </a:rPr>
                        <a:t>BTR</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黑体" pitchFamily="2" charset="-122"/>
                          <a:ea typeface="黑体" pitchFamily="2" charset="-122"/>
                          <a:cs typeface="Times New Roman"/>
                        </a:rPr>
                        <a:t>将测试位的值送</a:t>
                      </a:r>
                      <a:r>
                        <a:rPr lang="en-US" sz="2000" kern="100" dirty="0">
                          <a:latin typeface="黑体" pitchFamily="2" charset="-122"/>
                          <a:ea typeface="黑体" pitchFamily="2" charset="-122"/>
                          <a:cs typeface="Times New Roman"/>
                        </a:rPr>
                        <a:t>CF</a:t>
                      </a:r>
                      <a:r>
                        <a:rPr lang="zh-CN" sz="2000" kern="100" dirty="0">
                          <a:latin typeface="黑体" pitchFamily="2" charset="-122"/>
                          <a:ea typeface="黑体" pitchFamily="2" charset="-122"/>
                          <a:cs typeface="Times New Roman"/>
                        </a:rPr>
                        <a:t>，并把指定的测试位置</a:t>
                      </a:r>
                      <a:r>
                        <a:rPr lang="en-US" sz="2000" kern="100" dirty="0">
                          <a:latin typeface="黑体" pitchFamily="2" charset="-122"/>
                          <a:ea typeface="黑体" pitchFamily="2" charset="-122"/>
                          <a:cs typeface="Times New Roman"/>
                        </a:rPr>
                        <a:t>0</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776">
                <a:tc>
                  <a:txBody>
                    <a:bodyPr/>
                    <a:lstStyle/>
                    <a:p>
                      <a:pPr algn="ctr">
                        <a:spcAft>
                          <a:spcPts val="0"/>
                        </a:spcAft>
                      </a:pPr>
                      <a:r>
                        <a:rPr lang="en-US" sz="2000" kern="100">
                          <a:latin typeface="黑体" pitchFamily="2" charset="-122"/>
                          <a:ea typeface="黑体" pitchFamily="2" charset="-122"/>
                          <a:cs typeface="Times New Roman"/>
                        </a:rPr>
                        <a:t>BTC</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黑体" pitchFamily="2" charset="-122"/>
                          <a:ea typeface="黑体" pitchFamily="2" charset="-122"/>
                          <a:cs typeface="Times New Roman"/>
                        </a:rPr>
                        <a:t>将测试位的值送</a:t>
                      </a:r>
                      <a:r>
                        <a:rPr lang="en-US" sz="2000" kern="100" dirty="0">
                          <a:latin typeface="黑体" pitchFamily="2" charset="-122"/>
                          <a:ea typeface="黑体" pitchFamily="2" charset="-122"/>
                          <a:cs typeface="Times New Roman"/>
                        </a:rPr>
                        <a:t>CF</a:t>
                      </a:r>
                      <a:r>
                        <a:rPr lang="zh-CN" sz="2000" kern="100" dirty="0">
                          <a:latin typeface="黑体" pitchFamily="2" charset="-122"/>
                          <a:ea typeface="黑体" pitchFamily="2" charset="-122"/>
                          <a:cs typeface="Times New Roman"/>
                        </a:rPr>
                        <a:t>，并把指定的测试位取反</a:t>
                      </a: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513">
                <a:tc>
                  <a:txBody>
                    <a:bodyPr/>
                    <a:lstStyle/>
                    <a:p>
                      <a:pPr algn="ctr">
                        <a:spcAft>
                          <a:spcPts val="0"/>
                        </a:spcAft>
                      </a:pPr>
                      <a:r>
                        <a:rPr lang="en-US" sz="2000" kern="100">
                          <a:latin typeface="黑体" pitchFamily="2" charset="-122"/>
                          <a:ea typeface="黑体" pitchFamily="2" charset="-122"/>
                          <a:cs typeface="Times New Roman"/>
                        </a:rPr>
                        <a:t>BT</a:t>
                      </a:r>
                      <a:endParaRPr lang="zh-CN" sz="2000" kern="100">
                        <a:latin typeface="黑体" pitchFamily="2" charset="-122"/>
                        <a:ea typeface="黑体" pitchFamily="2" charset="-122"/>
                        <a:cs typeface="Times New Roman"/>
                      </a:endParaRPr>
                    </a:p>
                  </a:txBody>
                  <a:tcPr marL="68596" marR="68596"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黑体" pitchFamily="2" charset="-122"/>
                          <a:ea typeface="黑体" pitchFamily="2" charset="-122"/>
                          <a:cs typeface="Times New Roman"/>
                        </a:rPr>
                        <a:t>测试指定的位，并将测试位的值送</a:t>
                      </a:r>
                      <a:r>
                        <a:rPr lang="en-US" sz="2000" kern="100" dirty="0">
                          <a:latin typeface="黑体" pitchFamily="2" charset="-122"/>
                          <a:ea typeface="黑体" pitchFamily="2" charset="-122"/>
                          <a:cs typeface="Times New Roman"/>
                        </a:rPr>
                        <a:t>CF</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8766">
                <a:tc>
                  <a:txBody>
                    <a:bodyPr/>
                    <a:lstStyle/>
                    <a:p>
                      <a:pPr algn="ctr">
                        <a:spcAft>
                          <a:spcPts val="0"/>
                        </a:spcAft>
                        <a:tabLst>
                          <a:tab pos="2637155" algn="ctr"/>
                          <a:tab pos="5274310" algn="r"/>
                          <a:tab pos="266700" algn="l"/>
                        </a:tabLst>
                      </a:pPr>
                      <a:r>
                        <a:rPr lang="en-US" sz="2000" kern="100">
                          <a:latin typeface="黑体" pitchFamily="2" charset="-122"/>
                          <a:ea typeface="黑体" pitchFamily="2" charset="-122"/>
                          <a:cs typeface="Times New Roman"/>
                        </a:rPr>
                        <a:t>BSF</a:t>
                      </a:r>
                      <a:endParaRPr lang="zh-CN" sz="2000" kern="100">
                        <a:latin typeface="黑体" pitchFamily="2" charset="-122"/>
                        <a:ea typeface="黑体" pitchFamily="2" charset="-122"/>
                        <a:cs typeface="Times New Roman"/>
                      </a:endParaRPr>
                    </a:p>
                  </a:txBody>
                  <a:tcPr marL="68596" marR="68596"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黑体" pitchFamily="2" charset="-122"/>
                          <a:ea typeface="黑体" pitchFamily="2" charset="-122"/>
                          <a:cs typeface="Times New Roman"/>
                        </a:rPr>
                        <a:t>从低到高扫描目标，如果全为</a:t>
                      </a:r>
                      <a:r>
                        <a:rPr lang="en-US" sz="2000" kern="100" dirty="0">
                          <a:latin typeface="黑体" pitchFamily="2" charset="-122"/>
                          <a:ea typeface="黑体" pitchFamily="2" charset="-122"/>
                          <a:cs typeface="Times New Roman"/>
                        </a:rPr>
                        <a:t>0</a:t>
                      </a:r>
                      <a:r>
                        <a:rPr lang="zh-CN" sz="2000" kern="100" dirty="0">
                          <a:latin typeface="黑体" pitchFamily="2" charset="-122"/>
                          <a:ea typeface="黑体" pitchFamily="2" charset="-122"/>
                          <a:cs typeface="Times New Roman"/>
                        </a:rPr>
                        <a:t>则</a:t>
                      </a:r>
                      <a:r>
                        <a:rPr lang="en-US" sz="2000" kern="100" dirty="0">
                          <a:latin typeface="黑体" pitchFamily="2" charset="-122"/>
                          <a:ea typeface="黑体" pitchFamily="2" charset="-122"/>
                          <a:cs typeface="Times New Roman"/>
                        </a:rPr>
                        <a:t>ZF</a:t>
                      </a:r>
                      <a:r>
                        <a:rPr lang="zh-CN" sz="2000" kern="100" dirty="0">
                          <a:latin typeface="黑体" pitchFamily="2" charset="-122"/>
                          <a:ea typeface="黑体" pitchFamily="2" charset="-122"/>
                          <a:cs typeface="Times New Roman"/>
                        </a:rPr>
                        <a:t>置</a:t>
                      </a:r>
                      <a:r>
                        <a:rPr lang="en-US" sz="2000" kern="100" dirty="0">
                          <a:latin typeface="黑体" pitchFamily="2" charset="-122"/>
                          <a:ea typeface="黑体" pitchFamily="2" charset="-122"/>
                          <a:cs typeface="Times New Roman"/>
                        </a:rPr>
                        <a:t>1</a:t>
                      </a:r>
                      <a:r>
                        <a:rPr lang="zh-CN" sz="2000" kern="100" dirty="0">
                          <a:latin typeface="黑体" pitchFamily="2" charset="-122"/>
                          <a:ea typeface="黑体" pitchFamily="2" charset="-122"/>
                          <a:cs typeface="Times New Roman"/>
                        </a:rPr>
                        <a:t>，否则</a:t>
                      </a:r>
                      <a:r>
                        <a:rPr lang="en-US" sz="2000" kern="100" dirty="0">
                          <a:latin typeface="黑体" pitchFamily="2" charset="-122"/>
                          <a:ea typeface="黑体" pitchFamily="2" charset="-122"/>
                          <a:cs typeface="Times New Roman"/>
                        </a:rPr>
                        <a:t>ZF</a:t>
                      </a:r>
                      <a:r>
                        <a:rPr lang="zh-CN" sz="2000" kern="100" dirty="0">
                          <a:latin typeface="黑体" pitchFamily="2" charset="-122"/>
                          <a:ea typeface="黑体" pitchFamily="2" charset="-122"/>
                          <a:cs typeface="Times New Roman"/>
                        </a:rPr>
                        <a:t>置</a:t>
                      </a:r>
                      <a:r>
                        <a:rPr lang="en-US" sz="2000" kern="100" dirty="0">
                          <a:latin typeface="黑体" pitchFamily="2" charset="-122"/>
                          <a:ea typeface="黑体" pitchFamily="2" charset="-122"/>
                          <a:cs typeface="Times New Roman"/>
                        </a:rPr>
                        <a:t>0</a:t>
                      </a:r>
                      <a:r>
                        <a:rPr lang="zh-CN" sz="2000" kern="100" dirty="0">
                          <a:latin typeface="黑体" pitchFamily="2" charset="-122"/>
                          <a:ea typeface="黑体" pitchFamily="2" charset="-122"/>
                          <a:cs typeface="Times New Roman"/>
                        </a:rPr>
                        <a:t>，并把为</a:t>
                      </a:r>
                      <a:r>
                        <a:rPr lang="en-US" sz="2000" kern="100" dirty="0">
                          <a:latin typeface="黑体" pitchFamily="2" charset="-122"/>
                          <a:ea typeface="黑体" pitchFamily="2" charset="-122"/>
                          <a:cs typeface="Times New Roman"/>
                        </a:rPr>
                        <a:t>1</a:t>
                      </a:r>
                      <a:r>
                        <a:rPr lang="zh-CN" sz="2000" kern="100" dirty="0">
                          <a:latin typeface="黑体" pitchFamily="2" charset="-122"/>
                          <a:ea typeface="黑体" pitchFamily="2" charset="-122"/>
                          <a:cs typeface="Times New Roman"/>
                        </a:rPr>
                        <a:t>位的序号放入目的寄存器</a:t>
                      </a: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4664">
                <a:tc>
                  <a:txBody>
                    <a:bodyPr/>
                    <a:lstStyle/>
                    <a:p>
                      <a:pPr algn="ctr">
                        <a:spcAft>
                          <a:spcPts val="0"/>
                        </a:spcAft>
                      </a:pPr>
                      <a:r>
                        <a:rPr lang="en-US" sz="2000" kern="100">
                          <a:latin typeface="黑体" pitchFamily="2" charset="-122"/>
                          <a:ea typeface="黑体" pitchFamily="2" charset="-122"/>
                          <a:cs typeface="Times New Roman"/>
                        </a:rPr>
                        <a:t>BSR</a:t>
                      </a:r>
                      <a:endParaRPr lang="zh-CN" sz="2000" kern="100">
                        <a:latin typeface="黑体" pitchFamily="2" charset="-122"/>
                        <a:ea typeface="黑体" pitchFamily="2" charset="-122"/>
                        <a:cs typeface="Times New Roman"/>
                      </a:endParaRPr>
                    </a:p>
                  </a:txBody>
                  <a:tcPr marL="68596" marR="68596"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latin typeface="黑体" pitchFamily="2" charset="-122"/>
                          <a:ea typeface="黑体" pitchFamily="2" charset="-122"/>
                          <a:cs typeface="Times New Roman"/>
                        </a:rPr>
                        <a:t>从高到低扫描目标，如果全为</a:t>
                      </a:r>
                      <a:r>
                        <a:rPr lang="en-US" sz="2000" kern="100" dirty="0">
                          <a:latin typeface="黑体" pitchFamily="2" charset="-122"/>
                          <a:ea typeface="黑体" pitchFamily="2" charset="-122"/>
                          <a:cs typeface="Times New Roman"/>
                        </a:rPr>
                        <a:t>0</a:t>
                      </a:r>
                      <a:r>
                        <a:rPr lang="zh-CN" sz="2000" kern="100" dirty="0">
                          <a:latin typeface="黑体" pitchFamily="2" charset="-122"/>
                          <a:ea typeface="黑体" pitchFamily="2" charset="-122"/>
                          <a:cs typeface="Times New Roman"/>
                        </a:rPr>
                        <a:t>则</a:t>
                      </a:r>
                      <a:r>
                        <a:rPr lang="en-US" sz="2000" kern="100" dirty="0">
                          <a:latin typeface="黑体" pitchFamily="2" charset="-122"/>
                          <a:ea typeface="黑体" pitchFamily="2" charset="-122"/>
                          <a:cs typeface="Times New Roman"/>
                        </a:rPr>
                        <a:t>ZF</a:t>
                      </a:r>
                      <a:r>
                        <a:rPr lang="zh-CN" sz="2000" kern="100" dirty="0">
                          <a:latin typeface="黑体" pitchFamily="2" charset="-122"/>
                          <a:ea typeface="黑体" pitchFamily="2" charset="-122"/>
                          <a:cs typeface="Times New Roman"/>
                        </a:rPr>
                        <a:t>置</a:t>
                      </a:r>
                      <a:r>
                        <a:rPr lang="en-US" sz="2000" kern="100" dirty="0">
                          <a:latin typeface="黑体" pitchFamily="2" charset="-122"/>
                          <a:ea typeface="黑体" pitchFamily="2" charset="-122"/>
                          <a:cs typeface="Times New Roman"/>
                        </a:rPr>
                        <a:t>1</a:t>
                      </a:r>
                      <a:r>
                        <a:rPr lang="zh-CN" sz="2000" kern="100" dirty="0">
                          <a:latin typeface="黑体" pitchFamily="2" charset="-122"/>
                          <a:ea typeface="黑体" pitchFamily="2" charset="-122"/>
                          <a:cs typeface="Times New Roman"/>
                        </a:rPr>
                        <a:t>，否则</a:t>
                      </a:r>
                      <a:r>
                        <a:rPr lang="en-US" sz="2000" kern="100" dirty="0">
                          <a:latin typeface="黑体" pitchFamily="2" charset="-122"/>
                          <a:ea typeface="黑体" pitchFamily="2" charset="-122"/>
                          <a:cs typeface="Times New Roman"/>
                        </a:rPr>
                        <a:t>ZF</a:t>
                      </a:r>
                      <a:r>
                        <a:rPr lang="zh-CN" sz="2000" kern="100" dirty="0">
                          <a:latin typeface="黑体" pitchFamily="2" charset="-122"/>
                          <a:ea typeface="黑体" pitchFamily="2" charset="-122"/>
                          <a:cs typeface="Times New Roman"/>
                        </a:rPr>
                        <a:t>置</a:t>
                      </a:r>
                      <a:r>
                        <a:rPr lang="en-US" sz="2000" kern="100" dirty="0">
                          <a:latin typeface="黑体" pitchFamily="2" charset="-122"/>
                          <a:ea typeface="黑体" pitchFamily="2" charset="-122"/>
                          <a:cs typeface="Times New Roman"/>
                        </a:rPr>
                        <a:t>0</a:t>
                      </a:r>
                      <a:r>
                        <a:rPr lang="zh-CN" sz="2000" kern="100" dirty="0">
                          <a:latin typeface="黑体" pitchFamily="2" charset="-122"/>
                          <a:ea typeface="黑体" pitchFamily="2" charset="-122"/>
                          <a:cs typeface="Times New Roman"/>
                        </a:rPr>
                        <a:t>，并把为</a:t>
                      </a:r>
                      <a:r>
                        <a:rPr lang="en-US" sz="2000" kern="100" dirty="0">
                          <a:latin typeface="黑体" pitchFamily="2" charset="-122"/>
                          <a:ea typeface="黑体" pitchFamily="2" charset="-122"/>
                          <a:cs typeface="Times New Roman"/>
                        </a:rPr>
                        <a:t>1</a:t>
                      </a:r>
                      <a:r>
                        <a:rPr lang="zh-CN" sz="2000" kern="100" dirty="0">
                          <a:latin typeface="黑体" pitchFamily="2" charset="-122"/>
                          <a:ea typeface="黑体" pitchFamily="2" charset="-122"/>
                          <a:cs typeface="Times New Roman"/>
                        </a:rPr>
                        <a:t>位的序号放入</a:t>
                      </a:r>
                      <a:r>
                        <a:rPr lang="zh-CN" sz="2000" kern="100" dirty="0">
                          <a:solidFill>
                            <a:srgbClr val="000000"/>
                          </a:solidFill>
                          <a:latin typeface="黑体" pitchFamily="2" charset="-122"/>
                          <a:ea typeface="黑体" pitchFamily="2" charset="-122"/>
                          <a:cs typeface="Times New Roman"/>
                        </a:rPr>
                        <a:t>目的寄存器</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9990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a:xfrm>
            <a:off x="2093780" y="0"/>
            <a:ext cx="7774199" cy="5525779"/>
          </a:xfrm>
        </p:spPr>
        <p:txBody>
          <a:bodyPr/>
          <a:lstStyle/>
          <a:p>
            <a:pPr>
              <a:buFontTx/>
              <a:buNone/>
            </a:pPr>
            <a:r>
              <a:rPr lang="zh-CN" altLang="en-US" sz="2400" dirty="0" smtClean="0">
                <a:latin typeface="黑体" panose="02010609060101010101" pitchFamily="49" charset="-122"/>
                <a:ea typeface="黑体" panose="02010609060101010101" pitchFamily="49" charset="-122"/>
              </a:rPr>
              <a:t>例</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CX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BT   [BX]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               </a:t>
            </a:r>
          </a:p>
          <a:p>
            <a:pPr>
              <a:buFontTx/>
              <a:buNone/>
            </a:pPr>
            <a:r>
              <a:rPr lang="zh-CN" altLang="en-US" sz="2400" dirty="0">
                <a:latin typeface="黑体" panose="02010609060101010101" pitchFamily="49" charset="-122"/>
                <a:ea typeface="黑体" panose="02010609060101010101" pitchFamily="49" charset="-122"/>
              </a:rPr>
              <a:t>；检查由</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指向的存储单元中的数的第</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位，且位</a:t>
            </a:r>
          </a:p>
          <a:p>
            <a:pPr>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放入进位标志中</a:t>
            </a:r>
          </a:p>
          <a:p>
            <a:pPr>
              <a:buFontTx/>
              <a:buNone/>
            </a:pPr>
            <a:r>
              <a:rPr lang="en-US" altLang="zh-CN" sz="2400" dirty="0">
                <a:latin typeface="黑体" panose="02010609060101010101" pitchFamily="49" charset="-122"/>
                <a:ea typeface="黑体" panose="02010609060101010101" pitchFamily="49" charset="-122"/>
              </a:rPr>
              <a:t>BITSA	DW 1234H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5678H</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BITSB	DD 12345678H</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BT   BITSA</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BITSA</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=1234H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CF←1</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CX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22</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BTC  BITSA</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BITSA+2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=5638H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CF←1</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MOVZX  EAX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BTS  BITSB</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EAX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BITSB</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=12745678H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CF←0</a:t>
            </a:r>
            <a:endParaRPr lang="zh-CN" altLang="en-US" sz="2400" dirty="0">
              <a:latin typeface="黑体" panose="02010609060101010101" pitchFamily="49" charset="-122"/>
              <a:ea typeface="黑体" panose="02010609060101010101" pitchFamily="49" charset="-122"/>
            </a:endParaRPr>
          </a:p>
          <a:p>
            <a:pPr>
              <a:buFontTx/>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2842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2"/>
          <p:cNvSpPr>
            <a:spLocks noGrp="1"/>
          </p:cNvSpPr>
          <p:nvPr>
            <p:ph idx="1"/>
          </p:nvPr>
        </p:nvSpPr>
        <p:spPr>
          <a:xfrm>
            <a:off x="2208107" y="785996"/>
            <a:ext cx="7774199" cy="5311416"/>
          </a:xfrm>
        </p:spPr>
        <p:txBody>
          <a:bodyPr/>
          <a:lstStyle/>
          <a:p>
            <a:pPr>
              <a:buFontTx/>
              <a:buNone/>
            </a:pPr>
            <a:r>
              <a:rPr lang="en-US" altLang="zh-CN" sz="2400">
                <a:latin typeface="黑体" panose="02010609060101010101" pitchFamily="49" charset="-122"/>
                <a:ea typeface="黑体" panose="02010609060101010101" pitchFamily="49" charset="-122"/>
              </a:rPr>
              <a:t>10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LOCK</a:t>
            </a:r>
            <a:r>
              <a:rPr lang="zh-CN" altLang="en-US" sz="2400">
                <a:latin typeface="黑体" panose="02010609060101010101" pitchFamily="49" charset="-122"/>
                <a:ea typeface="黑体" panose="02010609060101010101" pitchFamily="49" charset="-122"/>
              </a:rPr>
              <a:t>前缀指令</a:t>
            </a:r>
            <a:endParaRPr lang="en-US" altLang="zh-CN" sz="2400">
              <a:latin typeface="黑体" panose="02010609060101010101" pitchFamily="49" charset="-122"/>
              <a:ea typeface="黑体" panose="02010609060101010101" pitchFamily="49" charset="-122"/>
            </a:endParaRPr>
          </a:p>
          <a:p>
            <a:pPr>
              <a:buFontTx/>
              <a:buNone/>
            </a:pPr>
            <a:endParaRPr lang="zh-CN" altLang="en-US" sz="240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2379597" y="2143621"/>
          <a:ext cx="7359766" cy="4268188"/>
        </p:xfrm>
        <a:graphic>
          <a:graphicData uri="http://schemas.openxmlformats.org/drawingml/2006/table">
            <a:tbl>
              <a:tblPr/>
              <a:tblGrid>
                <a:gridCol w="1616804"/>
                <a:gridCol w="1701898"/>
                <a:gridCol w="2042279"/>
                <a:gridCol w="1998785"/>
              </a:tblGrid>
              <a:tr h="4268188">
                <a:tc>
                  <a:txBody>
                    <a:bodyPr/>
                    <a:lstStyle/>
                    <a:p>
                      <a:pPr algn="just">
                        <a:spcAft>
                          <a:spcPts val="0"/>
                        </a:spcAft>
                      </a:pPr>
                      <a:r>
                        <a:rPr lang="pl-PL" sz="2000" kern="100" dirty="0">
                          <a:latin typeface="黑体" pitchFamily="2" charset="-122"/>
                          <a:ea typeface="黑体" pitchFamily="2" charset="-122"/>
                          <a:cs typeface="Times New Roman"/>
                        </a:rPr>
                        <a:t>ADD  mem, reg</a:t>
                      </a:r>
                      <a:endParaRPr lang="zh-CN" sz="2000" kern="100" dirty="0">
                        <a:latin typeface="黑体" pitchFamily="2" charset="-122"/>
                        <a:ea typeface="黑体" pitchFamily="2" charset="-122"/>
                        <a:cs typeface="Times New Roman"/>
                      </a:endParaRPr>
                    </a:p>
                    <a:p>
                      <a:pPr algn="just">
                        <a:spcAft>
                          <a:spcPts val="0"/>
                        </a:spcAft>
                      </a:pPr>
                      <a:r>
                        <a:rPr lang="pl-PL" sz="2000" kern="100" dirty="0">
                          <a:latin typeface="黑体" pitchFamily="2" charset="-122"/>
                          <a:ea typeface="黑体" pitchFamily="2" charset="-122"/>
                          <a:cs typeface="Times New Roman"/>
                        </a:rPr>
                        <a:t>ADC  mem, reg</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AND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reg</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OR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reg</a:t>
                      </a:r>
                      <a:endParaRPr lang="zh-CN" sz="2000" kern="100" dirty="0">
                        <a:latin typeface="黑体" pitchFamily="2" charset="-122"/>
                        <a:ea typeface="黑体" pitchFamily="2" charset="-122"/>
                        <a:cs typeface="Times New Roman"/>
                      </a:endParaRPr>
                    </a:p>
                    <a:p>
                      <a:pPr algn="just">
                        <a:spcAft>
                          <a:spcPts val="0"/>
                        </a:spcAft>
                      </a:pPr>
                      <a:r>
                        <a:rPr lang="pl-PL" sz="2000" kern="100" dirty="0">
                          <a:latin typeface="黑体" pitchFamily="2" charset="-122"/>
                          <a:ea typeface="黑体" pitchFamily="2" charset="-122"/>
                          <a:cs typeface="Times New Roman"/>
                        </a:rPr>
                        <a:t>SBB   mem, reg</a:t>
                      </a:r>
                      <a:endParaRPr lang="zh-CN" sz="2000" kern="100" dirty="0">
                        <a:latin typeface="黑体" pitchFamily="2" charset="-122"/>
                        <a:ea typeface="黑体" pitchFamily="2" charset="-122"/>
                        <a:cs typeface="Times New Roman"/>
                      </a:endParaRPr>
                    </a:p>
                    <a:p>
                      <a:pPr algn="just">
                        <a:spcAft>
                          <a:spcPts val="0"/>
                        </a:spcAft>
                      </a:pPr>
                      <a:r>
                        <a:rPr lang="pl-PL" sz="2000" kern="100" dirty="0">
                          <a:latin typeface="黑体" pitchFamily="2" charset="-122"/>
                          <a:ea typeface="黑体" pitchFamily="2" charset="-122"/>
                          <a:cs typeface="Times New Roman"/>
                        </a:rPr>
                        <a:t>SUB   mem, reg</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XOR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reg</a:t>
                      </a:r>
                      <a:endParaRPr lang="zh-CN" sz="2000" kern="100" dirty="0">
                        <a:latin typeface="黑体" pitchFamily="2" charset="-122"/>
                        <a:ea typeface="黑体" pitchFamily="2" charset="-122"/>
                        <a:cs typeface="Times New Roman"/>
                      </a:endParaRPr>
                    </a:p>
                  </a:txBody>
                  <a:tcPr marL="68596" marR="68596"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BT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reg</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BTR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reg</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BTS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reg</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BTC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reg</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ADD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ADC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AND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txBody>
                  <a:tcPr marL="68596" marR="68596"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OR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SBB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SUB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XOR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BT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BTR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BTS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txBody>
                  <a:tcPr marL="68596" marR="68596"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dirty="0">
                          <a:latin typeface="黑体" pitchFamily="2" charset="-122"/>
                          <a:ea typeface="黑体" pitchFamily="2" charset="-122"/>
                          <a:cs typeface="Times New Roman"/>
                        </a:rPr>
                        <a:t>BTC   </a:t>
                      </a:r>
                      <a:r>
                        <a:rPr lang="en-US" sz="2000" kern="100" dirty="0" err="1">
                          <a:latin typeface="黑体" pitchFamily="2" charset="-122"/>
                          <a:ea typeface="黑体" pitchFamily="2" charset="-122"/>
                          <a:cs typeface="Times New Roman"/>
                        </a:rPr>
                        <a:t>mem</a:t>
                      </a:r>
                      <a:r>
                        <a:rPr lang="en-US" sz="2000" kern="100" dirty="0">
                          <a:latin typeface="黑体" pitchFamily="2" charset="-122"/>
                          <a:ea typeface="黑体" pitchFamily="2" charset="-122"/>
                          <a:cs typeface="Times New Roman"/>
                        </a:rPr>
                        <a:t>, </a:t>
                      </a:r>
                      <a:r>
                        <a:rPr lang="en-US" sz="2000" kern="100" dirty="0" err="1">
                          <a:latin typeface="黑体" pitchFamily="2" charset="-122"/>
                          <a:ea typeface="黑体" pitchFamily="2" charset="-122"/>
                          <a:cs typeface="Times New Roman"/>
                        </a:rPr>
                        <a:t>imm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DEC   </a:t>
                      </a:r>
                      <a:r>
                        <a:rPr lang="en-US" sz="2000" kern="100" dirty="0" err="1">
                          <a:latin typeface="黑体" pitchFamily="2" charset="-122"/>
                          <a:ea typeface="黑体" pitchFamily="2" charset="-122"/>
                          <a:cs typeface="Times New Roman"/>
                        </a:rPr>
                        <a:t>mem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INC    </a:t>
                      </a:r>
                      <a:r>
                        <a:rPr lang="en-US" sz="2000" kern="100" dirty="0" err="1">
                          <a:latin typeface="黑体" pitchFamily="2" charset="-122"/>
                          <a:ea typeface="黑体" pitchFamily="2" charset="-122"/>
                          <a:cs typeface="Times New Roman"/>
                        </a:rPr>
                        <a:t>mem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NEG   </a:t>
                      </a:r>
                      <a:r>
                        <a:rPr lang="en-US" sz="2000" kern="100" dirty="0" err="1">
                          <a:latin typeface="黑体" pitchFamily="2" charset="-122"/>
                          <a:ea typeface="黑体" pitchFamily="2" charset="-122"/>
                          <a:cs typeface="Times New Roman"/>
                        </a:rPr>
                        <a:t>mem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NOT   </a:t>
                      </a:r>
                      <a:r>
                        <a:rPr lang="en-US" sz="2000" kern="100" dirty="0" err="1">
                          <a:latin typeface="黑体" pitchFamily="2" charset="-122"/>
                          <a:ea typeface="黑体" pitchFamily="2" charset="-122"/>
                          <a:cs typeface="Times New Roman"/>
                        </a:rPr>
                        <a:t>mem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XCHG  </a:t>
                      </a:r>
                      <a:r>
                        <a:rPr lang="en-US" sz="2000" kern="100" dirty="0" err="1">
                          <a:latin typeface="黑体" pitchFamily="2" charset="-122"/>
                          <a:ea typeface="黑体" pitchFamily="2" charset="-122"/>
                          <a:cs typeface="Times New Roman"/>
                        </a:rPr>
                        <a:t>reg,mem</a:t>
                      </a:r>
                      <a:endParaRPr lang="zh-CN" sz="2000" kern="100" dirty="0">
                        <a:latin typeface="黑体" pitchFamily="2" charset="-122"/>
                        <a:ea typeface="黑体" pitchFamily="2" charset="-122"/>
                        <a:cs typeface="Times New Roman"/>
                      </a:endParaRPr>
                    </a:p>
                    <a:p>
                      <a:pPr algn="just">
                        <a:spcAft>
                          <a:spcPts val="0"/>
                        </a:spcAft>
                      </a:pPr>
                      <a:r>
                        <a:rPr lang="en-US" sz="2000" kern="100" dirty="0">
                          <a:latin typeface="黑体" pitchFamily="2" charset="-122"/>
                          <a:ea typeface="黑体" pitchFamily="2" charset="-122"/>
                          <a:cs typeface="Times New Roman"/>
                        </a:rPr>
                        <a:t>XCHG  </a:t>
                      </a:r>
                      <a:r>
                        <a:rPr lang="en-US" sz="2000" kern="100" dirty="0" err="1">
                          <a:latin typeface="黑体" pitchFamily="2" charset="-122"/>
                          <a:ea typeface="黑体" pitchFamily="2" charset="-122"/>
                          <a:cs typeface="Times New Roman"/>
                        </a:rPr>
                        <a:t>mem,reg</a:t>
                      </a:r>
                      <a:endParaRPr lang="zh-CN" sz="2000" kern="100" dirty="0">
                        <a:latin typeface="黑体" pitchFamily="2" charset="-122"/>
                        <a:ea typeface="黑体" pitchFamily="2" charset="-122"/>
                        <a:cs typeface="Times New Roman"/>
                      </a:endParaRPr>
                    </a:p>
                  </a:txBody>
                  <a:tcPr marL="68596" marR="68596"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7471" name="Rectangle 1"/>
          <p:cNvSpPr>
            <a:spLocks noChangeArrowheads="1"/>
          </p:cNvSpPr>
          <p:nvPr/>
        </p:nvSpPr>
        <p:spPr bwMode="auto">
          <a:xfrm>
            <a:off x="2379597" y="1572192"/>
            <a:ext cx="45897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00050"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r>
              <a:rPr lang="zh-CN" altLang="en-US" sz="2400" b="0" dirty="0" smtClean="0">
                <a:latin typeface="黑体" panose="02010609060101010101" pitchFamily="49" charset="-122"/>
                <a:ea typeface="黑体" panose="02010609060101010101" pitchFamily="49" charset="-122"/>
                <a:cs typeface="Times New Roman" panose="02020603050405020304" pitchFamily="18" charset="0"/>
              </a:rPr>
              <a:t>表</a:t>
            </a:r>
            <a:r>
              <a:rPr lang="en-US" altLang="zh-CN" sz="2400" b="0"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sz="2400" b="0" dirty="0">
                <a:latin typeface="黑体" panose="02010609060101010101" pitchFamily="49" charset="-122"/>
                <a:ea typeface="黑体" panose="02010609060101010101" pitchFamily="49" charset="-122"/>
                <a:cs typeface="Times New Roman" panose="02020603050405020304" pitchFamily="18" charset="0"/>
              </a:rPr>
              <a:t>可以使用</a:t>
            </a:r>
            <a:r>
              <a:rPr lang="en-US" altLang="zh-CN" sz="2400" b="0" dirty="0">
                <a:latin typeface="黑体" panose="02010609060101010101" pitchFamily="49" charset="-122"/>
                <a:ea typeface="黑体" panose="02010609060101010101" pitchFamily="49" charset="-122"/>
                <a:cs typeface="Times New Roman" panose="02020603050405020304" pitchFamily="18" charset="0"/>
              </a:rPr>
              <a:t>LOCK</a:t>
            </a:r>
            <a:r>
              <a:rPr lang="zh-CN" altLang="en-US" sz="2400" b="0" dirty="0">
                <a:latin typeface="黑体" panose="02010609060101010101" pitchFamily="49" charset="-122"/>
                <a:ea typeface="黑体" panose="02010609060101010101" pitchFamily="49" charset="-122"/>
                <a:cs typeface="Times New Roman" panose="02020603050405020304" pitchFamily="18" charset="0"/>
              </a:rPr>
              <a:t>前缀的指令</a:t>
            </a:r>
          </a:p>
        </p:txBody>
      </p:sp>
    </p:spTree>
    <p:extLst>
      <p:ext uri="{BB962C8B-B14F-4D97-AF65-F5344CB8AC3E}">
        <p14:creationId xmlns:p14="http://schemas.microsoft.com/office/powerpoint/2010/main" val="197456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2"/>
          <p:cNvSpPr>
            <a:spLocks noGrp="1"/>
          </p:cNvSpPr>
          <p:nvPr>
            <p:ph idx="1"/>
          </p:nvPr>
        </p:nvSpPr>
        <p:spPr>
          <a:xfrm>
            <a:off x="2022327" y="142909"/>
            <a:ext cx="8360122" cy="6502318"/>
          </a:xfrm>
        </p:spPr>
        <p:txBody>
          <a:bodyPr/>
          <a:lstStyle/>
          <a:p>
            <a:pPr>
              <a:lnSpc>
                <a:spcPct val="150000"/>
              </a:lnSpc>
              <a:buFontTx/>
              <a:buNone/>
            </a:pPr>
            <a:r>
              <a:rPr lang="en-US" altLang="zh-CN" sz="2400" b="1" dirty="0">
                <a:latin typeface="黑体" panose="02010609060101010101" pitchFamily="49" charset="-122"/>
                <a:ea typeface="黑体" panose="02010609060101010101" pitchFamily="49" charset="-122"/>
              </a:rPr>
              <a:t>11</a:t>
            </a:r>
            <a:r>
              <a:rPr lang="zh-CN" altLang="en-US" sz="2400" b="1" dirty="0">
                <a:latin typeface="黑体" panose="02010609060101010101" pitchFamily="49" charset="-122"/>
                <a:ea typeface="黑体" panose="02010609060101010101" pitchFamily="49" charset="-122"/>
              </a:rPr>
              <a:t>．系统寄存器的装入与存储指令</a:t>
            </a:r>
          </a:p>
          <a:p>
            <a:pPr>
              <a:lnSpc>
                <a:spcPct val="150000"/>
              </a:lnSpc>
              <a:buFontTx/>
              <a:buNone/>
            </a:pPr>
            <a:r>
              <a:rPr lang="zh-CN" altLang="en-US" sz="2400" dirty="0">
                <a:latin typeface="黑体" panose="02010609060101010101" pitchFamily="49" charset="-122"/>
                <a:ea typeface="黑体" panose="02010609060101010101" pitchFamily="49" charset="-122"/>
              </a:rPr>
              <a:t>系统寄存器包括控制寄存器</a:t>
            </a:r>
            <a:r>
              <a:rPr lang="en-US" altLang="zh-CN" sz="2400" dirty="0">
                <a:latin typeface="黑体" panose="02010609060101010101" pitchFamily="49" charset="-122"/>
                <a:ea typeface="黑体" panose="02010609060101010101" pitchFamily="49" charset="-122"/>
              </a:rPr>
              <a:t>CR</a:t>
            </a:r>
            <a:r>
              <a:rPr lang="zh-CN" altLang="en-US" sz="2400" dirty="0">
                <a:latin typeface="黑体" panose="02010609060101010101" pitchFamily="49" charset="-122"/>
                <a:ea typeface="黑体" panose="02010609060101010101" pitchFamily="49" charset="-122"/>
              </a:rPr>
              <a:t>、调试寄存器</a:t>
            </a:r>
            <a:r>
              <a:rPr lang="en-US" altLang="zh-CN" sz="2400" dirty="0">
                <a:latin typeface="黑体" panose="02010609060101010101" pitchFamily="49" charset="-122"/>
                <a:ea typeface="黑体" panose="02010609060101010101" pitchFamily="49" charset="-122"/>
              </a:rPr>
              <a:t>DR</a:t>
            </a:r>
            <a:r>
              <a:rPr lang="zh-CN" altLang="en-US" sz="2400" dirty="0">
                <a:latin typeface="黑体" panose="02010609060101010101" pitchFamily="49" charset="-122"/>
                <a:ea typeface="黑体" panose="02010609060101010101" pitchFamily="49" charset="-122"/>
              </a:rPr>
              <a:t>和测试寄存器</a:t>
            </a:r>
            <a:r>
              <a:rPr lang="en-US" altLang="zh-CN" sz="2400" dirty="0">
                <a:latin typeface="黑体" panose="02010609060101010101" pitchFamily="49" charset="-122"/>
                <a:ea typeface="黑体" panose="02010609060101010101" pitchFamily="49" charset="-122"/>
              </a:rPr>
              <a:t>TR</a:t>
            </a:r>
            <a:r>
              <a:rPr lang="zh-CN" altLang="en-US" sz="2400" dirty="0">
                <a:latin typeface="黑体" panose="02010609060101010101" pitchFamily="49" charset="-122"/>
                <a:ea typeface="黑体" panose="02010609060101010101" pitchFamily="49" charset="-122"/>
              </a:rPr>
              <a:t>。通常它们只由系统程序员使用，也就是说，只有具有最高特权级（</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级）的程序才能使用这些寄存器存取指令。</a:t>
            </a:r>
          </a:p>
          <a:p>
            <a:pPr>
              <a:lnSpc>
                <a:spcPct val="150000"/>
              </a:lnSpc>
              <a:buFontTx/>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与控制、调试和测试寄存器有关的传输指令</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系统控制、调试和测试寄存器的装入与存储可通过在通用寄存器与系统寄存器之间的传送指令进行。</a:t>
            </a:r>
          </a:p>
          <a:p>
            <a:pPr>
              <a:lnSpc>
                <a:spcPct val="150000"/>
              </a:lnSpc>
              <a:buFontTx/>
              <a:buNone/>
            </a:pPr>
            <a:r>
              <a:rPr lang="zh-CN" altLang="en-US" sz="2400" b="1" dirty="0">
                <a:latin typeface="黑体" panose="02010609060101010101" pitchFamily="49" charset="-122"/>
                <a:ea typeface="黑体" panose="02010609060101010101" pitchFamily="49" charset="-122"/>
              </a:rPr>
              <a:t>例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MOV  TR6</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EAX                  </a:t>
            </a:r>
            <a:r>
              <a:rPr lang="zh-CN" altLang="en-US" sz="2400" dirty="0">
                <a:latin typeface="黑体" panose="02010609060101010101" pitchFamily="49" charset="-122"/>
                <a:ea typeface="黑体" panose="02010609060101010101" pitchFamily="49" charset="-122"/>
              </a:rPr>
              <a:t>；装入测试寄存器</a:t>
            </a:r>
            <a:r>
              <a:rPr lang="en-US" altLang="zh-CN" sz="2400" dirty="0">
                <a:latin typeface="黑体" panose="02010609060101010101" pitchFamily="49" charset="-122"/>
                <a:ea typeface="黑体" panose="02010609060101010101" pitchFamily="49" charset="-122"/>
              </a:rPr>
              <a:t>TR6</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MOV  EBX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CR3                  </a:t>
            </a:r>
            <a:r>
              <a:rPr lang="zh-CN" altLang="en-US" sz="2400" dirty="0">
                <a:latin typeface="黑体" panose="02010609060101010101" pitchFamily="49" charset="-122"/>
                <a:ea typeface="黑体" panose="02010609060101010101" pitchFamily="49" charset="-122"/>
              </a:rPr>
              <a:t>；保存控制器</a:t>
            </a:r>
            <a:r>
              <a:rPr lang="en-US" altLang="zh-CN" sz="2400" dirty="0">
                <a:latin typeface="黑体" panose="02010609060101010101" pitchFamily="49" charset="-122"/>
                <a:ea typeface="黑体" panose="02010609060101010101" pitchFamily="49" charset="-122"/>
              </a:rPr>
              <a:t>CR3</a:t>
            </a:r>
            <a:r>
              <a:rPr lang="zh-CN" altLang="en-US" sz="2400" dirty="0">
                <a:latin typeface="黑体" panose="02010609060101010101" pitchFamily="49" charset="-122"/>
                <a:ea typeface="黑体" panose="02010609060101010101" pitchFamily="49" charset="-122"/>
              </a:rPr>
              <a:t>的内容</a:t>
            </a:r>
          </a:p>
          <a:p>
            <a:pPr>
              <a:buFontTx/>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56353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内容占位符 2"/>
          <p:cNvSpPr>
            <a:spLocks noGrp="1"/>
          </p:cNvSpPr>
          <p:nvPr>
            <p:ph idx="1"/>
          </p:nvPr>
        </p:nvSpPr>
        <p:spPr>
          <a:xfrm>
            <a:off x="2093780" y="1143265"/>
            <a:ext cx="7774199" cy="411575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装入机器状态字指令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LMSW  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LMSW</a:t>
            </a:r>
            <a:r>
              <a:rPr lang="zh-CN" altLang="en-US" sz="2400">
                <a:latin typeface="黑体" panose="02010609060101010101" pitchFamily="49" charset="-122"/>
                <a:ea typeface="黑体" panose="02010609060101010101" pitchFamily="49" charset="-122"/>
              </a:rPr>
              <a:t>指令将操作数装入</a:t>
            </a:r>
            <a:r>
              <a:rPr lang="en-US" altLang="zh-CN" sz="2400">
                <a:latin typeface="黑体" panose="02010609060101010101" pitchFamily="49" charset="-122"/>
                <a:ea typeface="黑体" panose="02010609060101010101" pitchFamily="49" charset="-122"/>
              </a:rPr>
              <a:t>CR0</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15</a:t>
            </a:r>
            <a:r>
              <a:rPr lang="zh-CN" altLang="en-US" sz="2400">
                <a:latin typeface="黑体" panose="02010609060101010101" pitchFamily="49" charset="-122"/>
                <a:ea typeface="黑体" panose="02010609060101010101" pitchFamily="49" charset="-122"/>
              </a:rPr>
              <a:t>位中。</a:t>
            </a:r>
          </a:p>
          <a:p>
            <a:pPr>
              <a:lnSpc>
                <a:spcPct val="150000"/>
              </a:lnSpc>
              <a:buFontTx/>
              <a:buNone/>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保存机器状态字指令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SMSW  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SMSW</a:t>
            </a:r>
            <a:r>
              <a:rPr lang="zh-CN" altLang="en-US" sz="2400">
                <a:latin typeface="黑体" panose="02010609060101010101" pitchFamily="49" charset="-122"/>
                <a:ea typeface="黑体" panose="02010609060101010101" pitchFamily="49" charset="-122"/>
              </a:rPr>
              <a:t>指令将</a:t>
            </a:r>
            <a:r>
              <a:rPr lang="en-US" altLang="zh-CN" sz="2400">
                <a:latin typeface="黑体" panose="02010609060101010101" pitchFamily="49" charset="-122"/>
                <a:ea typeface="黑体" panose="02010609060101010101" pitchFamily="49" charset="-122"/>
              </a:rPr>
              <a:t>CR0</a:t>
            </a:r>
            <a:r>
              <a:rPr lang="zh-CN" altLang="en-US" sz="2400">
                <a:latin typeface="黑体" panose="02010609060101010101" pitchFamily="49" charset="-122"/>
                <a:ea typeface="黑体" panose="02010609060101010101" pitchFamily="49" charset="-122"/>
              </a:rPr>
              <a:t>的低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MSW</a:t>
            </a:r>
            <a:r>
              <a:rPr lang="zh-CN" altLang="en-US" sz="2400">
                <a:latin typeface="黑体" panose="02010609060101010101" pitchFamily="49" charset="-122"/>
                <a:ea typeface="黑体" panose="02010609060101010101" pitchFamily="49" charset="-122"/>
              </a:rPr>
              <a:t>）存入操作数所指定的</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字节通用寄存器或存储单元中。</a:t>
            </a:r>
          </a:p>
          <a:p>
            <a:endParaRPr lang="zh-CN" altLang="en-US" smtClean="0"/>
          </a:p>
        </p:txBody>
      </p:sp>
    </p:spTree>
    <p:extLst>
      <p:ext uri="{BB962C8B-B14F-4D97-AF65-F5344CB8AC3E}">
        <p14:creationId xmlns:p14="http://schemas.microsoft.com/office/powerpoint/2010/main" val="242293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2"/>
          <p:cNvSpPr>
            <a:spLocks noGrp="1"/>
          </p:cNvSpPr>
          <p:nvPr>
            <p:ph idx="1"/>
          </p:nvPr>
        </p:nvSpPr>
        <p:spPr>
          <a:xfrm>
            <a:off x="2165235" y="785995"/>
            <a:ext cx="8074306" cy="5359052"/>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装入中断描述符表寄存器指令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LIDT  m16&amp;32</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LIDT</a:t>
            </a:r>
            <a:r>
              <a:rPr lang="zh-CN" altLang="en-US" sz="2400">
                <a:latin typeface="黑体" panose="02010609060101010101" pitchFamily="49" charset="-122"/>
                <a:ea typeface="黑体" panose="02010609060101010101" pitchFamily="49" charset="-122"/>
              </a:rPr>
              <a:t>指令将操作数所指向的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位段界限和</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位段基地址</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个字节单元的</a:t>
            </a:r>
            <a:r>
              <a:rPr lang="en-US" altLang="zh-CN" sz="2400">
                <a:latin typeface="黑体" panose="02010609060101010101" pitchFamily="49" charset="-122"/>
                <a:ea typeface="黑体" panose="02010609060101010101" pitchFamily="49" charset="-122"/>
              </a:rPr>
              <a:t>48</a:t>
            </a:r>
            <a:r>
              <a:rPr lang="zh-CN" altLang="en-US" sz="2400">
                <a:latin typeface="黑体" panose="02010609060101010101" pitchFamily="49" charset="-122"/>
                <a:ea typeface="黑体" panose="02010609060101010101" pitchFamily="49" charset="-122"/>
              </a:rPr>
              <a:t>位数装入到中断描述符表寄存器</a:t>
            </a:r>
            <a:r>
              <a:rPr lang="en-US" altLang="zh-CN" sz="2400">
                <a:latin typeface="黑体" panose="02010609060101010101" pitchFamily="49" charset="-122"/>
                <a:ea typeface="黑体" panose="02010609060101010101" pitchFamily="49" charset="-122"/>
              </a:rPr>
              <a:t>IDTR </a:t>
            </a:r>
            <a:r>
              <a:rPr lang="zh-CN" altLang="en-US" sz="2400">
                <a:latin typeface="黑体" panose="02010609060101010101" pitchFamily="49" charset="-122"/>
                <a:ea typeface="黑体" panose="02010609060101010101" pitchFamily="49" charset="-122"/>
              </a:rPr>
              <a:t>中，以确定中断向量表的位置与大小。</a:t>
            </a:r>
          </a:p>
          <a:p>
            <a:pPr>
              <a:lnSpc>
                <a:spcPct val="150000"/>
              </a:lnSpc>
              <a:buFontTx/>
              <a:buNone/>
            </a:pP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保存中断描述符表寄存器指令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SIDT  m16&amp;32</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SIDT</a:t>
            </a:r>
            <a:r>
              <a:rPr lang="zh-CN" altLang="en-US" sz="2400">
                <a:latin typeface="黑体" panose="02010609060101010101" pitchFamily="49" charset="-122"/>
                <a:ea typeface="黑体" panose="02010609060101010101" pitchFamily="49" charset="-122"/>
              </a:rPr>
              <a:t>指令将中断描述符表寄存器</a:t>
            </a:r>
            <a:r>
              <a:rPr lang="en-US" altLang="zh-CN" sz="2400">
                <a:latin typeface="黑体" panose="02010609060101010101" pitchFamily="49" charset="-122"/>
                <a:ea typeface="黑体" panose="02010609060101010101" pitchFamily="49" charset="-122"/>
              </a:rPr>
              <a:t>IDTR</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48</a:t>
            </a:r>
            <a:r>
              <a:rPr lang="zh-CN" altLang="en-US" sz="2400">
                <a:latin typeface="黑体" panose="02010609060101010101" pitchFamily="49" charset="-122"/>
                <a:ea typeface="黑体" panose="02010609060101010101" pitchFamily="49" charset="-122"/>
              </a:rPr>
              <a:t>位数写入操作数指向的</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个字节单元中。</a:t>
            </a:r>
          </a:p>
          <a:p>
            <a:endParaRPr lang="zh-CN" altLang="en-US" smtClean="0"/>
          </a:p>
        </p:txBody>
      </p:sp>
    </p:spTree>
    <p:extLst>
      <p:ext uri="{BB962C8B-B14F-4D97-AF65-F5344CB8AC3E}">
        <p14:creationId xmlns:p14="http://schemas.microsoft.com/office/powerpoint/2010/main" val="3292061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2"/>
          <p:cNvSpPr>
            <a:spLocks noGrp="1"/>
          </p:cNvSpPr>
          <p:nvPr>
            <p:ph idx="1"/>
          </p:nvPr>
        </p:nvSpPr>
        <p:spPr>
          <a:xfrm>
            <a:off x="2165235" y="857448"/>
            <a:ext cx="7774199" cy="411575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(6)</a:t>
            </a:r>
            <a:r>
              <a:rPr lang="zh-CN" altLang="en-US" sz="2400" b="1">
                <a:latin typeface="黑体" panose="02010609060101010101" pitchFamily="49" charset="-122"/>
                <a:ea typeface="黑体" panose="02010609060101010101" pitchFamily="49" charset="-122"/>
              </a:rPr>
              <a:t>装入全局描述符表寄存器指令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zh-CN" altLang="en-US" sz="2400" b="1">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LGDT  m16&amp;32</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LGDT</a:t>
            </a:r>
            <a:r>
              <a:rPr lang="zh-CN" altLang="en-US" sz="2400">
                <a:latin typeface="黑体" panose="02010609060101010101" pitchFamily="49" charset="-122"/>
                <a:ea typeface="黑体" panose="02010609060101010101" pitchFamily="49" charset="-122"/>
              </a:rPr>
              <a:t>指令将操作数所指向的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位段界限和</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位段基地址的</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个字节单元内容装入全局描述符表寄存器</a:t>
            </a:r>
            <a:r>
              <a:rPr lang="en-US" altLang="zh-CN" sz="2400">
                <a:latin typeface="黑体" panose="02010609060101010101" pitchFamily="49" charset="-122"/>
                <a:ea typeface="黑体" panose="02010609060101010101" pitchFamily="49" charset="-122"/>
              </a:rPr>
              <a:t>GDTR</a:t>
            </a:r>
            <a:r>
              <a:rPr lang="zh-CN" altLang="en-US" sz="2400">
                <a:latin typeface="黑体" panose="02010609060101010101" pitchFamily="49" charset="-122"/>
                <a:ea typeface="黑体" panose="02010609060101010101" pitchFamily="49" charset="-122"/>
              </a:rPr>
              <a:t>，以确定内存中全局描述符表的位置与大小。</a:t>
            </a:r>
          </a:p>
          <a:p>
            <a:pPr>
              <a:lnSpc>
                <a:spcPct val="150000"/>
              </a:lnSpc>
              <a:buFontTx/>
              <a:buNone/>
            </a:pPr>
            <a:r>
              <a:rPr lang="en-US" altLang="zh-CN" sz="2400" b="1">
                <a:latin typeface="黑体" panose="02010609060101010101" pitchFamily="49" charset="-122"/>
                <a:ea typeface="黑体" panose="02010609060101010101" pitchFamily="49" charset="-122"/>
              </a:rPr>
              <a:t>(7)</a:t>
            </a:r>
            <a:r>
              <a:rPr lang="zh-CN" altLang="en-US" sz="2400" b="1">
                <a:latin typeface="黑体" panose="02010609060101010101" pitchFamily="49" charset="-122"/>
                <a:ea typeface="黑体" panose="02010609060101010101" pitchFamily="49" charset="-122"/>
              </a:rPr>
              <a:t>保存全局描述符表寄存器指令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SGDT  m16&amp;32</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SGDT</a:t>
            </a:r>
            <a:r>
              <a:rPr lang="zh-CN" altLang="en-US" sz="2400">
                <a:latin typeface="黑体" panose="02010609060101010101" pitchFamily="49" charset="-122"/>
                <a:ea typeface="黑体" panose="02010609060101010101" pitchFamily="49" charset="-122"/>
              </a:rPr>
              <a:t>指令将全局描述符表寄存器</a:t>
            </a:r>
            <a:r>
              <a:rPr lang="en-US" altLang="zh-CN" sz="2400">
                <a:latin typeface="黑体" panose="02010609060101010101" pitchFamily="49" charset="-122"/>
                <a:ea typeface="黑体" panose="02010609060101010101" pitchFamily="49" charset="-122"/>
              </a:rPr>
              <a:t>GDTR</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48</a:t>
            </a:r>
            <a:r>
              <a:rPr lang="zh-CN" altLang="en-US" sz="2400">
                <a:latin typeface="黑体" panose="02010609060101010101" pitchFamily="49" charset="-122"/>
                <a:ea typeface="黑体" panose="02010609060101010101" pitchFamily="49" charset="-122"/>
              </a:rPr>
              <a:t>位数写入操作数指向的</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个字节单元中。</a:t>
            </a:r>
          </a:p>
          <a:p>
            <a:endParaRPr lang="zh-CN" altLang="en-US" smtClean="0"/>
          </a:p>
        </p:txBody>
      </p:sp>
    </p:spTree>
    <p:extLst>
      <p:ext uri="{BB962C8B-B14F-4D97-AF65-F5344CB8AC3E}">
        <p14:creationId xmlns:p14="http://schemas.microsoft.com/office/powerpoint/2010/main" val="1880936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内容占位符 2"/>
          <p:cNvSpPr>
            <a:spLocks noGrp="1"/>
          </p:cNvSpPr>
          <p:nvPr>
            <p:ph idx="1"/>
          </p:nvPr>
        </p:nvSpPr>
        <p:spPr>
          <a:xfrm>
            <a:off x="2165235" y="714541"/>
            <a:ext cx="7859944" cy="5930686"/>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(8)</a:t>
            </a:r>
            <a:r>
              <a:rPr lang="zh-CN" altLang="en-US" sz="2400" b="1">
                <a:latin typeface="黑体" panose="02010609060101010101" pitchFamily="49" charset="-122"/>
                <a:ea typeface="黑体" panose="02010609060101010101" pitchFamily="49" charset="-122"/>
              </a:rPr>
              <a:t>装入局部描述符表寄存器指令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LLDT  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LLDT</a:t>
            </a:r>
            <a:r>
              <a:rPr lang="zh-CN" altLang="en-US" sz="2400">
                <a:latin typeface="黑体" panose="02010609060101010101" pitchFamily="49" charset="-122"/>
                <a:ea typeface="黑体" panose="02010609060101010101" pitchFamily="49" charset="-122"/>
              </a:rPr>
              <a:t>指令将操作数所表示的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位选择符装入局部描述符表寄存器</a:t>
            </a:r>
            <a:r>
              <a:rPr lang="en-US" altLang="zh-CN" sz="2400">
                <a:latin typeface="黑体" panose="02010609060101010101" pitchFamily="49" charset="-122"/>
                <a:ea typeface="黑体" panose="02010609060101010101" pitchFamily="49" charset="-122"/>
              </a:rPr>
              <a:t>LDTR</a:t>
            </a:r>
            <a:r>
              <a:rPr lang="zh-CN" altLang="en-US" sz="2400">
                <a:latin typeface="黑体" panose="02010609060101010101" pitchFamily="49" charset="-122"/>
                <a:ea typeface="黑体" panose="02010609060101010101" pitchFamily="49" charset="-122"/>
              </a:rPr>
              <a:t>中。此时局部描述符表的描述符由系统自动装入到</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内部相应的位描述符寄存器中，以确定该任务的局部描述符表的位置及大小。</a:t>
            </a:r>
          </a:p>
          <a:p>
            <a:pPr>
              <a:lnSpc>
                <a:spcPct val="150000"/>
              </a:lnSpc>
              <a:buFontTx/>
              <a:buNone/>
            </a:pPr>
            <a:r>
              <a:rPr lang="en-US" altLang="zh-CN" sz="2400" b="1">
                <a:latin typeface="黑体" panose="02010609060101010101" pitchFamily="49" charset="-122"/>
                <a:ea typeface="黑体" panose="02010609060101010101" pitchFamily="49" charset="-122"/>
              </a:rPr>
              <a:t>(9)</a:t>
            </a:r>
            <a:r>
              <a:rPr lang="zh-CN" altLang="en-US" sz="2400" b="1">
                <a:latin typeface="黑体" panose="02010609060101010101" pitchFamily="49" charset="-122"/>
                <a:ea typeface="黑体" panose="02010609060101010101" pitchFamily="49" charset="-122"/>
              </a:rPr>
              <a:t>保存局部描述符表寄存器指令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SLDT  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SLDT</a:t>
            </a:r>
            <a:r>
              <a:rPr lang="zh-CN" altLang="en-US" sz="2400">
                <a:latin typeface="黑体" panose="02010609060101010101" pitchFamily="49" charset="-122"/>
                <a:ea typeface="黑体" panose="02010609060101010101" pitchFamily="49" charset="-122"/>
              </a:rPr>
              <a:t>指令将局部描述符表寄存器</a:t>
            </a:r>
            <a:r>
              <a:rPr lang="en-US" altLang="zh-CN" sz="2400">
                <a:latin typeface="黑体" panose="02010609060101010101" pitchFamily="49" charset="-122"/>
                <a:ea typeface="黑体" panose="02010609060101010101" pitchFamily="49" charset="-122"/>
              </a:rPr>
              <a:t>LDTR</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位选择符写入操作数所表示的地址单元中。</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0070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2"/>
          <p:cNvSpPr>
            <a:spLocks noGrp="1"/>
          </p:cNvSpPr>
          <p:nvPr>
            <p:ph idx="1"/>
          </p:nvPr>
        </p:nvSpPr>
        <p:spPr>
          <a:xfrm>
            <a:off x="1807965" y="714540"/>
            <a:ext cx="8717392" cy="411575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(10)</a:t>
            </a:r>
            <a:r>
              <a:rPr lang="zh-CN" altLang="en-US" sz="2400" b="1">
                <a:latin typeface="黑体" panose="02010609060101010101" pitchFamily="49" charset="-122"/>
                <a:ea typeface="黑体" panose="02010609060101010101" pitchFamily="49" charset="-122"/>
              </a:rPr>
              <a:t>装入任务状态段寄存器指令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LTR  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LTR</a:t>
            </a:r>
            <a:r>
              <a:rPr lang="zh-CN" altLang="en-US" sz="2400">
                <a:latin typeface="黑体" panose="02010609060101010101" pitchFamily="49" charset="-122"/>
                <a:ea typeface="黑体" panose="02010609060101010101" pitchFamily="49" charset="-122"/>
              </a:rPr>
              <a:t>指令将操作数所表示的任务状态段选择符装入到任务寄存器</a:t>
            </a:r>
            <a:r>
              <a:rPr lang="en-US" altLang="zh-CN" sz="2400">
                <a:latin typeface="黑体" panose="02010609060101010101" pitchFamily="49" charset="-122"/>
                <a:ea typeface="黑体" panose="02010609060101010101" pitchFamily="49" charset="-122"/>
              </a:rPr>
              <a:t>TR</a:t>
            </a:r>
            <a:r>
              <a:rPr lang="zh-CN" altLang="en-US" sz="2400">
                <a:latin typeface="黑体" panose="02010609060101010101" pitchFamily="49" charset="-122"/>
                <a:ea typeface="黑体" panose="02010609060101010101" pitchFamily="49" charset="-122"/>
              </a:rPr>
              <a:t>中，并自动将任务状态段描述符装入到内部相应的</a:t>
            </a:r>
            <a:r>
              <a:rPr lang="en-US" altLang="zh-CN" sz="2400">
                <a:latin typeface="黑体" panose="02010609060101010101" pitchFamily="49" charset="-122"/>
                <a:ea typeface="黑体" panose="02010609060101010101" pitchFamily="49" charset="-122"/>
              </a:rPr>
              <a:t>64</a:t>
            </a:r>
            <a:r>
              <a:rPr lang="zh-CN" altLang="en-US" sz="2400">
                <a:latin typeface="黑体" panose="02010609060101010101" pitchFamily="49" charset="-122"/>
                <a:ea typeface="黑体" panose="02010609060101010101" pitchFamily="49" charset="-122"/>
              </a:rPr>
              <a:t>位的描述符寄存器中。每个任务都有自己的任务状态段。</a:t>
            </a:r>
          </a:p>
          <a:p>
            <a:pPr>
              <a:lnSpc>
                <a:spcPct val="150000"/>
              </a:lnSpc>
              <a:buFontTx/>
              <a:buNone/>
            </a:pPr>
            <a:r>
              <a:rPr lang="en-US" altLang="zh-CN" sz="2400" b="1">
                <a:latin typeface="黑体" panose="02010609060101010101" pitchFamily="49" charset="-122"/>
                <a:ea typeface="黑体" panose="02010609060101010101" pitchFamily="49" charset="-122"/>
              </a:rPr>
              <a:t>(11)</a:t>
            </a:r>
            <a:r>
              <a:rPr lang="zh-CN" altLang="en-US" sz="2400" b="1">
                <a:latin typeface="黑体" panose="02010609060101010101" pitchFamily="49" charset="-122"/>
                <a:ea typeface="黑体" panose="02010609060101010101" pitchFamily="49" charset="-122"/>
              </a:rPr>
              <a:t>保存任务状态段寄存器指令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STR  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STR</a:t>
            </a:r>
            <a:r>
              <a:rPr lang="zh-CN" altLang="en-US" sz="2400">
                <a:latin typeface="黑体" panose="02010609060101010101" pitchFamily="49" charset="-122"/>
                <a:ea typeface="黑体" panose="02010609060101010101" pitchFamily="49" charset="-122"/>
              </a:rPr>
              <a:t>指令将任务状态段寄存器</a:t>
            </a:r>
            <a:r>
              <a:rPr lang="en-US" altLang="zh-CN" sz="2400">
                <a:latin typeface="黑体" panose="02010609060101010101" pitchFamily="49" charset="-122"/>
                <a:ea typeface="黑体" panose="02010609060101010101" pitchFamily="49" charset="-122"/>
              </a:rPr>
              <a:t>TR</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位选择符存放到由操作数所表示的双字节寄存器或内存单元中。</a:t>
            </a:r>
          </a:p>
          <a:p>
            <a:pPr>
              <a:lnSpc>
                <a:spcPct val="150000"/>
              </a:lnSpc>
              <a:buFontTx/>
              <a:buNone/>
            </a:pPr>
            <a:r>
              <a:rPr lang="zh-CN" altLang="en-US" sz="2400">
                <a:latin typeface="黑体" panose="02010609060101010101" pitchFamily="49" charset="-122"/>
                <a:ea typeface="黑体" panose="02010609060101010101" pitchFamily="49" charset="-122"/>
              </a:rPr>
              <a:t>在上述指令中，</a:t>
            </a:r>
            <a:r>
              <a:rPr lang="en-US" altLang="zh-CN" sz="2400">
                <a:latin typeface="黑体" panose="02010609060101010101" pitchFamily="49" charset="-122"/>
                <a:ea typeface="黑体" panose="02010609060101010101" pitchFamily="49" charset="-122"/>
              </a:rPr>
              <a:t>LLDT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LTR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SLDT</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STR</a:t>
            </a:r>
            <a:r>
              <a:rPr lang="zh-CN" altLang="en-US" sz="2400">
                <a:latin typeface="黑体" panose="02010609060101010101" pitchFamily="49" charset="-122"/>
                <a:ea typeface="黑体" panose="02010609060101010101" pitchFamily="49" charset="-122"/>
              </a:rPr>
              <a:t>只能在保护模式下使用。</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3310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内容占位符 2"/>
          <p:cNvSpPr>
            <a:spLocks noGrp="1"/>
          </p:cNvSpPr>
          <p:nvPr>
            <p:ph idx="1"/>
          </p:nvPr>
        </p:nvSpPr>
        <p:spPr>
          <a:xfrm>
            <a:off x="1522148" y="714540"/>
            <a:ext cx="8931755" cy="4358697"/>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12</a:t>
            </a:r>
            <a:r>
              <a:rPr lang="zh-CN" altLang="en-US" sz="2400" b="1">
                <a:latin typeface="黑体" panose="02010609060101010101" pitchFamily="49" charset="-122"/>
                <a:ea typeface="黑体" panose="02010609060101010101" pitchFamily="49" charset="-122"/>
              </a:rPr>
              <a:t>．保护属性检查指令</a:t>
            </a:r>
          </a:p>
          <a:p>
            <a:pPr>
              <a:lnSpc>
                <a:spcPct val="150000"/>
              </a:lnSpc>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装入访问权限指令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LAR  r16/r32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LAR</a:t>
            </a:r>
            <a:r>
              <a:rPr lang="zh-CN" altLang="en-US" sz="2400">
                <a:latin typeface="黑体" panose="02010609060101010101" pitchFamily="49" charset="-122"/>
                <a:ea typeface="黑体" panose="02010609060101010101" pitchFamily="49" charset="-122"/>
              </a:rPr>
              <a:t>为装入访问权限指令。对</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位属性，该指令将第二操作数所表示的选择符对应的描述符的第二个双字与</a:t>
            </a:r>
            <a:r>
              <a:rPr lang="en-US" altLang="zh-CN" sz="2400">
                <a:latin typeface="黑体" panose="02010609060101010101" pitchFamily="49" charset="-122"/>
                <a:ea typeface="黑体" panose="02010609060101010101" pitchFamily="49" charset="-122"/>
              </a:rPr>
              <a:t>00F0FF00H</a:t>
            </a:r>
            <a:r>
              <a:rPr lang="zh-CN" altLang="en-US" sz="2400">
                <a:latin typeface="黑体" panose="02010609060101010101" pitchFamily="49" charset="-122"/>
                <a:ea typeface="黑体" panose="02010609060101010101" pitchFamily="49" charset="-122"/>
              </a:rPr>
              <a:t>相</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与</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，取出相应访问权限部分送第一操作数所指定的</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位通用寄存器，并将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；对</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位属性，则与</a:t>
            </a:r>
            <a:r>
              <a:rPr lang="en-US" altLang="zh-CN" sz="2400">
                <a:latin typeface="黑体" panose="02010609060101010101" pitchFamily="49" charset="-122"/>
                <a:ea typeface="黑体" panose="02010609060101010101" pitchFamily="49" charset="-122"/>
              </a:rPr>
              <a:t>0000FF00H</a:t>
            </a:r>
            <a:r>
              <a:rPr lang="zh-CN" altLang="en-US" sz="2400">
                <a:latin typeface="黑体" panose="02010609060101010101" pitchFamily="49" charset="-122"/>
                <a:ea typeface="黑体" panose="02010609060101010101" pitchFamily="49" charset="-122"/>
              </a:rPr>
              <a:t>相</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与</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后，其低字送</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位寄存器。如果描述符的类型为有效的，并且访问是合法的（即</a:t>
            </a:r>
            <a:r>
              <a:rPr lang="en-US" altLang="zh-CN" sz="2400">
                <a:latin typeface="黑体" panose="02010609060101010101" pitchFamily="49" charset="-122"/>
                <a:ea typeface="黑体" panose="02010609060101010101" pitchFamily="49" charset="-122"/>
              </a:rPr>
              <a:t>CPL</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RPL</a:t>
            </a:r>
            <a:r>
              <a:rPr lang="zh-CN" altLang="en-US" sz="2400">
                <a:latin typeface="黑体" panose="02010609060101010101" pitchFamily="49" charset="-122"/>
                <a:ea typeface="黑体" panose="02010609060101010101" pitchFamily="49" charset="-122"/>
              </a:rPr>
              <a:t>均小于等于</a:t>
            </a:r>
            <a:r>
              <a:rPr lang="en-US" altLang="zh-CN" sz="2400">
                <a:latin typeface="黑体" panose="02010609060101010101" pitchFamily="49" charset="-122"/>
                <a:ea typeface="黑体" panose="02010609060101010101" pitchFamily="49" charset="-122"/>
              </a:rPr>
              <a:t>DPL</a:t>
            </a:r>
            <a:r>
              <a:rPr lang="zh-CN" altLang="en-US" sz="2400">
                <a:latin typeface="黑体" panose="02010609060101010101" pitchFamily="49" charset="-122"/>
                <a:ea typeface="黑体" panose="02010609060101010101" pitchFamily="49" charset="-122"/>
              </a:rPr>
              <a:t>），上述操作才是有效的，否则只将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位清</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252227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smtClean="0"/>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148" y="0"/>
            <a:ext cx="9146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3"/>
          <p:cNvSpPr>
            <a:spLocks noChangeArrowheads="1"/>
          </p:cNvSpPr>
          <p:nvPr/>
        </p:nvSpPr>
        <p:spPr bwMode="auto">
          <a:xfrm>
            <a:off x="1522148" y="5843353"/>
            <a:ext cx="9146117" cy="10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a:r>
              <a:rPr lang="en-US" altLang="zh-CN" dirty="0" smtClean="0">
                <a:latin typeface="黑体" panose="02010609060101010101" pitchFamily="49" charset="-122"/>
                <a:ea typeface="黑体" panose="02010609060101010101" pitchFamily="49" charset="-122"/>
                <a:cs typeface="Times New Roman" panose="02020603050405020304" pitchFamily="18" charset="0"/>
              </a:rPr>
              <a:t>8086</a:t>
            </a:r>
            <a:r>
              <a:rPr lang="zh-CN" altLang="en-US" dirty="0">
                <a:latin typeface="黑体" panose="02010609060101010101" pitchFamily="49" charset="-122"/>
                <a:ea typeface="黑体" panose="02010609060101010101" pitchFamily="49" charset="-122"/>
                <a:cs typeface="Times New Roman" panose="02020603050405020304" pitchFamily="18" charset="0"/>
              </a:rPr>
              <a:t>的操作数寻址方式</a:t>
            </a:r>
          </a:p>
          <a:p>
            <a:pPr algn="ctr"/>
            <a:r>
              <a:rPr lang="en-US" altLang="zh-CN" dirty="0">
                <a:latin typeface="黑体" panose="02010609060101010101" pitchFamily="49" charset="-122"/>
                <a:ea typeface="黑体" panose="02010609060101010101" pitchFamily="49" charset="-122"/>
                <a:cs typeface="Times New Roman" panose="02020603050405020304" pitchFamily="18" charset="0"/>
              </a:rPr>
              <a:t>(a)</a:t>
            </a:r>
            <a:r>
              <a:rPr lang="zh-CN" altLang="en-US" dirty="0">
                <a:latin typeface="黑体" panose="02010609060101010101" pitchFamily="49" charset="-122"/>
                <a:ea typeface="黑体" panose="02010609060101010101" pitchFamily="49" charset="-122"/>
                <a:cs typeface="Times New Roman" panose="02020603050405020304" pitchFamily="18" charset="0"/>
              </a:rPr>
              <a:t>立即数寻址  （</a:t>
            </a:r>
            <a:r>
              <a:rPr lang="en-US" altLang="zh-CN" dirty="0">
                <a:latin typeface="黑体" panose="02010609060101010101" pitchFamily="49" charset="-122"/>
                <a:ea typeface="黑体" panose="02010609060101010101" pitchFamily="49" charset="-122"/>
                <a:cs typeface="Times New Roman" panose="02020603050405020304" pitchFamily="18" charset="0"/>
              </a:rPr>
              <a:t>b</a:t>
            </a:r>
            <a:r>
              <a:rPr lang="zh-CN" altLang="en-US" dirty="0">
                <a:latin typeface="黑体" panose="02010609060101010101" pitchFamily="49" charset="-122"/>
                <a:ea typeface="黑体" panose="02010609060101010101" pitchFamily="49" charset="-122"/>
                <a:cs typeface="Times New Roman" panose="02020603050405020304" pitchFamily="18" charset="0"/>
              </a:rPr>
              <a:t>）直接寻址  （</a:t>
            </a:r>
            <a:r>
              <a:rPr lang="en-US" altLang="zh-CN" dirty="0">
                <a:latin typeface="黑体" panose="02010609060101010101" pitchFamily="49" charset="-122"/>
                <a:ea typeface="黑体" panose="02010609060101010101" pitchFamily="49" charset="-122"/>
                <a:cs typeface="Times New Roman" panose="02020603050405020304" pitchFamily="18" charset="0"/>
              </a:rPr>
              <a:t>c</a:t>
            </a:r>
            <a:r>
              <a:rPr lang="zh-CN" altLang="en-US" dirty="0">
                <a:latin typeface="黑体" panose="02010609060101010101" pitchFamily="49" charset="-122"/>
                <a:ea typeface="黑体" panose="02010609060101010101" pitchFamily="49" charset="-122"/>
                <a:cs typeface="Times New Roman" panose="02020603050405020304" pitchFamily="18" charset="0"/>
              </a:rPr>
              <a:t>）寄存器寻址  （</a:t>
            </a:r>
            <a:r>
              <a:rPr lang="en-US" altLang="zh-CN" dirty="0">
                <a:latin typeface="黑体" panose="02010609060101010101" pitchFamily="49" charset="-122"/>
                <a:ea typeface="黑体" panose="02010609060101010101" pitchFamily="49" charset="-122"/>
                <a:cs typeface="Times New Roman" panose="02020603050405020304" pitchFamily="18" charset="0"/>
              </a:rPr>
              <a:t>d</a:t>
            </a:r>
            <a:r>
              <a:rPr lang="zh-CN" altLang="en-US" dirty="0">
                <a:latin typeface="黑体" panose="02010609060101010101" pitchFamily="49" charset="-122"/>
                <a:ea typeface="黑体" panose="02010609060101010101" pitchFamily="49" charset="-122"/>
                <a:cs typeface="Times New Roman" panose="02020603050405020304" pitchFamily="18" charset="0"/>
              </a:rPr>
              <a:t>）寄存器间接寻址</a:t>
            </a:r>
          </a:p>
          <a:p>
            <a:pPr algn="ctr"/>
            <a:r>
              <a:rPr lang="zh-CN" altLang="en-US" dirty="0">
                <a:latin typeface="黑体" panose="02010609060101010101" pitchFamily="49" charset="-122"/>
                <a:ea typeface="黑体" panose="02010609060101010101" pitchFamily="49" charset="-122"/>
                <a:cs typeface="Times New Roman" panose="02020603050405020304" pitchFamily="18" charset="0"/>
              </a:rPr>
              <a:t>（</a:t>
            </a:r>
            <a:r>
              <a:rPr lang="en-US" altLang="zh-CN" dirty="0">
                <a:latin typeface="黑体" panose="02010609060101010101" pitchFamily="49" charset="-122"/>
                <a:ea typeface="黑体" panose="02010609060101010101" pitchFamily="49" charset="-122"/>
                <a:cs typeface="Times New Roman" panose="02020603050405020304" pitchFamily="18" charset="0"/>
              </a:rPr>
              <a:t>e</a:t>
            </a:r>
            <a:r>
              <a:rPr lang="zh-CN" altLang="en-US" dirty="0">
                <a:latin typeface="黑体" panose="02010609060101010101" pitchFamily="49" charset="-122"/>
                <a:ea typeface="黑体" panose="02010609060101010101" pitchFamily="49" charset="-122"/>
                <a:cs typeface="Times New Roman" panose="02020603050405020304" pitchFamily="18" charset="0"/>
              </a:rPr>
              <a:t>）寄存器相对寻址  （</a:t>
            </a:r>
            <a:r>
              <a:rPr lang="en-US" altLang="zh-CN" dirty="0">
                <a:latin typeface="黑体" panose="02010609060101010101" pitchFamily="49" charset="-122"/>
                <a:ea typeface="黑体" panose="02010609060101010101" pitchFamily="49" charset="-122"/>
                <a:cs typeface="Times New Roman" panose="02020603050405020304" pitchFamily="18" charset="0"/>
              </a:rPr>
              <a:t>f</a:t>
            </a:r>
            <a:r>
              <a:rPr lang="zh-CN" altLang="en-US" dirty="0">
                <a:latin typeface="黑体" panose="02010609060101010101" pitchFamily="49" charset="-122"/>
                <a:ea typeface="黑体" panose="02010609060101010101" pitchFamily="49" charset="-122"/>
                <a:cs typeface="Times New Roman" panose="02020603050405020304" pitchFamily="18" charset="0"/>
              </a:rPr>
              <a:t>）基址加变址寻址  （</a:t>
            </a:r>
            <a:r>
              <a:rPr lang="en-US" altLang="zh-CN" dirty="0">
                <a:latin typeface="黑体" panose="02010609060101010101" pitchFamily="49" charset="-122"/>
                <a:ea typeface="黑体" panose="02010609060101010101" pitchFamily="49" charset="-122"/>
                <a:cs typeface="Times New Roman" panose="02020603050405020304" pitchFamily="18" charset="0"/>
              </a:rPr>
              <a:t>g</a:t>
            </a:r>
            <a:r>
              <a:rPr lang="zh-CN" altLang="en-US" dirty="0">
                <a:latin typeface="黑体" panose="02010609060101010101" pitchFamily="49" charset="-122"/>
                <a:ea typeface="黑体" panose="02010609060101010101" pitchFamily="49" charset="-122"/>
                <a:cs typeface="Times New Roman" panose="02020603050405020304" pitchFamily="18" charset="0"/>
              </a:rPr>
              <a:t>）</a:t>
            </a:r>
            <a:r>
              <a:rPr lang="en-US" altLang="zh-CN" dirty="0">
                <a:latin typeface="黑体" panose="02010609060101010101" pitchFamily="49" charset="-122"/>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相对的基址加变址寻址</a:t>
            </a:r>
          </a:p>
        </p:txBody>
      </p:sp>
    </p:spTree>
    <p:extLst>
      <p:ext uri="{BB962C8B-B14F-4D97-AF65-F5344CB8AC3E}">
        <p14:creationId xmlns:p14="http://schemas.microsoft.com/office/powerpoint/2010/main" val="1689917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2"/>
          <p:cNvSpPr>
            <a:spLocks noGrp="1"/>
          </p:cNvSpPr>
          <p:nvPr>
            <p:ph idx="1"/>
          </p:nvPr>
        </p:nvSpPr>
        <p:spPr>
          <a:xfrm>
            <a:off x="2208107" y="785996"/>
            <a:ext cx="7774199" cy="5311416"/>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装入段限制指令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LSL   r16/r32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LSL</a:t>
            </a:r>
            <a:r>
              <a:rPr lang="zh-CN" altLang="en-US" sz="2400">
                <a:latin typeface="黑体" panose="02010609060101010101" pitchFamily="49" charset="-122"/>
                <a:ea typeface="黑体" panose="02010609060101010101" pitchFamily="49" charset="-122"/>
              </a:rPr>
              <a:t>为装入段限制指令。如果该指令的第二操作数所表示的选择符对应的描述符是有效的，并且对它的访问是合法的，就将描述符的段限制送入指令中指定的寄存器中，并将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；否则只将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位清</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，不改变寄存器内容。对于</a:t>
            </a:r>
            <a:r>
              <a:rPr lang="en-US" altLang="zh-CN" sz="2400">
                <a:latin typeface="黑体" panose="02010609060101010101" pitchFamily="49" charset="-122"/>
                <a:ea typeface="黑体" panose="02010609060101010101" pitchFamily="49" charset="-122"/>
              </a:rPr>
              <a:t>LSL</a:t>
            </a:r>
            <a:r>
              <a:rPr lang="zh-CN" altLang="en-US" sz="2400">
                <a:latin typeface="黑体" panose="02010609060101010101" pitchFamily="49" charset="-122"/>
                <a:ea typeface="黑体" panose="02010609060101010101" pitchFamily="49" charset="-122"/>
              </a:rPr>
              <a:t>指令的</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位形式，如果限制单位是页，还要将限制换算成字节（左移</a:t>
            </a:r>
            <a:r>
              <a:rPr lang="en-US" altLang="zh-CN" sz="24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位再与</a:t>
            </a:r>
            <a:r>
              <a:rPr lang="en-US" altLang="zh-CN" sz="2400">
                <a:latin typeface="黑体" panose="02010609060101010101" pitchFamily="49" charset="-122"/>
                <a:ea typeface="黑体" panose="02010609060101010101" pitchFamily="49" charset="-122"/>
              </a:rPr>
              <a:t>00000FFFH</a:t>
            </a:r>
            <a:r>
              <a:rPr lang="zh-CN" altLang="en-US" sz="2400">
                <a:latin typeface="黑体" panose="02010609060101010101" pitchFamily="49" charset="-122"/>
                <a:ea typeface="黑体" panose="02010609060101010101" pitchFamily="49" charset="-122"/>
              </a:rPr>
              <a:t>相</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与</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）装入</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位寄存器。</a:t>
            </a:r>
          </a:p>
          <a:p>
            <a:endParaRPr lang="zh-CN" altLang="en-US" smtClean="0"/>
          </a:p>
          <a:p>
            <a:endParaRPr lang="zh-CN" altLang="en-US" smtClean="0"/>
          </a:p>
        </p:txBody>
      </p:sp>
    </p:spTree>
    <p:extLst>
      <p:ext uri="{BB962C8B-B14F-4D97-AF65-F5344CB8AC3E}">
        <p14:creationId xmlns:p14="http://schemas.microsoft.com/office/powerpoint/2010/main" val="797029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内容占位符 2"/>
          <p:cNvSpPr>
            <a:spLocks noGrp="1"/>
          </p:cNvSpPr>
          <p:nvPr>
            <p:ph idx="1"/>
          </p:nvPr>
        </p:nvSpPr>
        <p:spPr>
          <a:xfrm>
            <a:off x="2236688" y="714541"/>
            <a:ext cx="7788490" cy="5787777"/>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验证段的可读性指令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VERR  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VERR</a:t>
            </a:r>
            <a:r>
              <a:rPr lang="zh-CN" altLang="en-US" sz="2400">
                <a:latin typeface="黑体" panose="02010609060101010101" pitchFamily="49" charset="-122"/>
                <a:ea typeface="黑体" panose="02010609060101010101" pitchFamily="49" charset="-122"/>
              </a:rPr>
              <a:t>指令验证段的可读性。若指令中指出的选择符所对应的段是可读的，并且访问是合法的，则将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；否则将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位清</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验证段的可写性指令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VERW  r16/m16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VERW</a:t>
            </a:r>
            <a:r>
              <a:rPr lang="zh-CN" altLang="en-US" sz="2400">
                <a:latin typeface="黑体" panose="02010609060101010101" pitchFamily="49" charset="-122"/>
                <a:ea typeface="黑体" panose="02010609060101010101" pitchFamily="49" charset="-122"/>
              </a:rPr>
              <a:t>指令验证段的可写性。若指令中指出的选择符所对应的段是可写的，并且访问是合法的，则将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；否则将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位清</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5666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内容占位符 2"/>
          <p:cNvSpPr>
            <a:spLocks noGrp="1"/>
          </p:cNvSpPr>
          <p:nvPr>
            <p:ph idx="1"/>
          </p:nvPr>
        </p:nvSpPr>
        <p:spPr>
          <a:xfrm>
            <a:off x="2022327" y="785995"/>
            <a:ext cx="8431576" cy="5168508"/>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调整选择符的特权级指令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ARPL  r16/m16</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r16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ARPL</a:t>
            </a:r>
            <a:r>
              <a:rPr lang="zh-CN" altLang="en-US" sz="2400">
                <a:latin typeface="黑体" panose="02010609060101010101" pitchFamily="49" charset="-122"/>
                <a:ea typeface="黑体" panose="02010609060101010101" pitchFamily="49" charset="-122"/>
              </a:rPr>
              <a:t>指令用于调整选择符的特权级。</a:t>
            </a:r>
            <a:r>
              <a:rPr lang="en-US" altLang="zh-CN" sz="2400">
                <a:latin typeface="黑体" panose="02010609060101010101" pitchFamily="49" charset="-122"/>
                <a:ea typeface="黑体" panose="02010609060101010101" pitchFamily="49" charset="-122"/>
              </a:rPr>
              <a:t>ARPL</a:t>
            </a:r>
            <a:r>
              <a:rPr lang="zh-CN" altLang="en-US" sz="2400">
                <a:latin typeface="黑体" panose="02010609060101010101" pitchFamily="49" charset="-122"/>
                <a:ea typeface="黑体" panose="02010609060101010101" pitchFamily="49" charset="-122"/>
              </a:rPr>
              <a:t>指令带有两个操作数：第一操作数是一个</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选择符，存放在存储器中；第二操作数也是选择符，存放在寄存器中，该指令将两个选择符的特权级进行比较，若第一选择符的特权级高于第二选择符的特权级，则将第一选择符的特权级降低到与第二选择符的特权级相等。并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；否则只将</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位清</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。使用该指令能有效地防止用户破坏操作系统的数据。</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97542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内容占位符 2"/>
          <p:cNvSpPr>
            <a:spLocks noGrp="1"/>
          </p:cNvSpPr>
          <p:nvPr>
            <p:ph idx="1"/>
          </p:nvPr>
        </p:nvSpPr>
        <p:spPr>
          <a:xfrm>
            <a:off x="1054646" y="765498"/>
            <a:ext cx="10971372" cy="5249490"/>
          </a:xfrm>
        </p:spPr>
        <p:txBody>
          <a:bodyPr/>
          <a:lstStyle/>
          <a:p>
            <a:pPr>
              <a:lnSpc>
                <a:spcPct val="150000"/>
              </a:lnSpc>
              <a:buFontTx/>
              <a:buNone/>
            </a:pPr>
            <a:r>
              <a:rPr lang="en-US" altLang="zh-CN" sz="2400" b="1" dirty="0">
                <a:latin typeface="黑体" panose="02010609060101010101" pitchFamily="49" charset="-122"/>
                <a:ea typeface="黑体" panose="02010609060101010101" pitchFamily="49" charset="-122"/>
              </a:rPr>
              <a:t>13</a:t>
            </a:r>
            <a:r>
              <a:rPr lang="zh-CN" altLang="en-US" sz="2400" b="1" dirty="0">
                <a:latin typeface="黑体" panose="02010609060101010101" pitchFamily="49" charset="-122"/>
                <a:ea typeface="黑体" panose="02010609060101010101" pitchFamily="49" charset="-122"/>
              </a:rPr>
              <a:t>．高级语言指令</a:t>
            </a:r>
          </a:p>
          <a:p>
            <a:pPr>
              <a:lnSpc>
                <a:spcPct val="150000"/>
              </a:lnSpc>
              <a:buFontTx/>
              <a:buNone/>
            </a:pP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指令系统新增了</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个高级语言支持指令：</a:t>
            </a:r>
            <a:r>
              <a:rPr lang="en-US" altLang="zh-CN" sz="2400" dirty="0">
                <a:latin typeface="黑体" panose="02010609060101010101" pitchFamily="49" charset="-122"/>
                <a:ea typeface="黑体" panose="02010609060101010101" pitchFamily="49" charset="-122"/>
              </a:rPr>
              <a:t>BOUND</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ENTER</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LEAVE</a:t>
            </a:r>
            <a:r>
              <a:rPr lang="zh-CN" altLang="en-US"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8118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165867" y="2976725"/>
            <a:ext cx="633670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4800" kern="0" dirty="0">
                <a:solidFill>
                  <a:srgbClr val="0099A9"/>
                </a:solidFill>
                <a:latin typeface="Arial"/>
                <a:ea typeface="微软雅黑"/>
              </a:rPr>
              <a:t>80486/ Pentium</a:t>
            </a:r>
            <a:r>
              <a:rPr lang="zh-CN" altLang="en-US" sz="4800" kern="0" dirty="0">
                <a:solidFill>
                  <a:srgbClr val="0099A9"/>
                </a:solidFill>
                <a:latin typeface="Arial"/>
                <a:ea typeface="微软雅黑"/>
              </a:rPr>
              <a:t>微处理器新增</a:t>
            </a:r>
            <a:r>
              <a:rPr lang="zh-CN" altLang="en-US" sz="4800" kern="0" dirty="0" smtClean="0">
                <a:solidFill>
                  <a:srgbClr val="0099A9"/>
                </a:solidFill>
                <a:latin typeface="Arial"/>
                <a:ea typeface="微软雅黑"/>
              </a:rPr>
              <a:t>指令</a:t>
            </a:r>
            <a:endParaRPr lang="zh-CN" altLang="en-US" sz="4800" kern="0" dirty="0">
              <a:solidFill>
                <a:srgbClr val="0099A9"/>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04</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4" name="组合 53"/>
          <p:cNvGrpSpPr/>
          <p:nvPr/>
        </p:nvGrpSpPr>
        <p:grpSpPr>
          <a:xfrm>
            <a:off x="2524837" y="2227653"/>
            <a:ext cx="1449872" cy="1417567"/>
            <a:chOff x="5710238" y="3049588"/>
            <a:chExt cx="771526" cy="754062"/>
          </a:xfrm>
          <a:solidFill>
            <a:srgbClr val="0099A9"/>
          </a:solidFill>
        </p:grpSpPr>
        <p:sp>
          <p:nvSpPr>
            <p:cNvPr id="55"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6"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7"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8"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Tree>
    <p:extLst>
      <p:ext uri="{BB962C8B-B14F-4D97-AF65-F5344CB8AC3E}">
        <p14:creationId xmlns:p14="http://schemas.microsoft.com/office/powerpoint/2010/main" val="2238025409"/>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内容占位符 2"/>
          <p:cNvSpPr>
            <a:spLocks noGrp="1"/>
          </p:cNvSpPr>
          <p:nvPr>
            <p:ph idx="1"/>
          </p:nvPr>
        </p:nvSpPr>
        <p:spPr>
          <a:xfrm>
            <a:off x="1892434" y="1197546"/>
            <a:ext cx="8574484" cy="5238719"/>
          </a:xfrm>
        </p:spPr>
        <p:txBody>
          <a:bodyPr/>
          <a:lstStyle/>
          <a:p>
            <a:pPr>
              <a:buFontTx/>
              <a:buNone/>
            </a:pP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BSWAP</a:t>
            </a:r>
            <a:r>
              <a:rPr lang="zh-CN" altLang="en-US" sz="2400" dirty="0">
                <a:latin typeface="黑体" panose="02010609060101010101" pitchFamily="49" charset="-122"/>
                <a:ea typeface="黑体" panose="02010609060101010101" pitchFamily="49" charset="-122"/>
              </a:rPr>
              <a:t>双字交换指令</a:t>
            </a:r>
          </a:p>
          <a:p>
            <a:pPr>
              <a:buFontTx/>
              <a:buNone/>
            </a:pPr>
            <a:r>
              <a:rPr lang="zh-CN" altLang="en-US" sz="2400" dirty="0">
                <a:latin typeface="黑体" panose="02010609060101010101" pitchFamily="49" charset="-122"/>
                <a:ea typeface="黑体" panose="02010609060101010101" pitchFamily="49" charset="-122"/>
              </a:rPr>
              <a:t>指令格式：</a:t>
            </a:r>
            <a:r>
              <a:rPr lang="en-US" altLang="zh-CN" sz="2400" dirty="0">
                <a:latin typeface="黑体" panose="02010609060101010101" pitchFamily="49" charset="-122"/>
                <a:ea typeface="黑体" panose="02010609060101010101" pitchFamily="49" charset="-122"/>
              </a:rPr>
              <a:t>BSWAP  r32</a:t>
            </a: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指令将指定的</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位寄存器中双字的第</a:t>
            </a:r>
            <a:r>
              <a:rPr lang="en-US" altLang="zh-CN" sz="2400" dirty="0">
                <a:latin typeface="黑体" panose="02010609060101010101" pitchFamily="49" charset="-122"/>
                <a:ea typeface="黑体" panose="02010609060101010101" pitchFamily="49" charset="-122"/>
              </a:rPr>
              <a:t>31~24</a:t>
            </a:r>
            <a:r>
              <a:rPr lang="zh-CN" altLang="en-US" sz="2400" dirty="0">
                <a:latin typeface="黑体" panose="02010609060101010101" pitchFamily="49" charset="-122"/>
                <a:ea typeface="黑体" panose="02010609060101010101" pitchFamily="49" charset="-122"/>
              </a:rPr>
              <a:t>位与第</a:t>
            </a:r>
            <a:r>
              <a:rPr lang="en-US" altLang="zh-CN" sz="2400" dirty="0">
                <a:latin typeface="黑体" panose="02010609060101010101" pitchFamily="49" charset="-122"/>
                <a:ea typeface="黑体" panose="02010609060101010101" pitchFamily="49" charset="-122"/>
              </a:rPr>
              <a:t>7~0</a:t>
            </a:r>
            <a:r>
              <a:rPr lang="zh-CN" altLang="en-US" sz="2400" dirty="0">
                <a:latin typeface="黑体" panose="02010609060101010101" pitchFamily="49" charset="-122"/>
                <a:ea typeface="黑体" panose="02010609060101010101" pitchFamily="49" charset="-122"/>
              </a:rPr>
              <a:t>位交换，第</a:t>
            </a:r>
            <a:r>
              <a:rPr lang="en-US" altLang="zh-CN" sz="2400" dirty="0">
                <a:latin typeface="黑体" panose="02010609060101010101" pitchFamily="49" charset="-122"/>
                <a:ea typeface="黑体" panose="02010609060101010101" pitchFamily="49" charset="-122"/>
              </a:rPr>
              <a:t>23~16</a:t>
            </a:r>
            <a:r>
              <a:rPr lang="zh-CN" altLang="en-US" sz="2400" dirty="0">
                <a:latin typeface="黑体" panose="02010609060101010101" pitchFamily="49" charset="-122"/>
                <a:ea typeface="黑体" panose="02010609060101010101" pitchFamily="49" charset="-122"/>
              </a:rPr>
              <a:t>位与第</a:t>
            </a:r>
            <a:r>
              <a:rPr lang="en-US" altLang="zh-CN" sz="2400" dirty="0">
                <a:latin typeface="黑体" panose="02010609060101010101" pitchFamily="49" charset="-122"/>
                <a:ea typeface="黑体" panose="02010609060101010101" pitchFamily="49" charset="-122"/>
              </a:rPr>
              <a:t>15~8</a:t>
            </a:r>
            <a:r>
              <a:rPr lang="zh-CN" altLang="en-US" sz="2400" dirty="0">
                <a:latin typeface="黑体" panose="02010609060101010101" pitchFamily="49" charset="-122"/>
                <a:ea typeface="黑体" panose="02010609060101010101" pitchFamily="49" charset="-122"/>
              </a:rPr>
              <a:t>位交换，以此改变数据的存放方式。</a:t>
            </a:r>
          </a:p>
          <a:p>
            <a:pPr>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CMPXCHG</a:t>
            </a:r>
            <a:r>
              <a:rPr lang="zh-CN" altLang="en-US" sz="2400" dirty="0">
                <a:latin typeface="黑体" panose="02010609060101010101" pitchFamily="49" charset="-122"/>
                <a:ea typeface="黑体" panose="02010609060101010101" pitchFamily="49" charset="-122"/>
              </a:rPr>
              <a:t>比较交换指令</a:t>
            </a:r>
          </a:p>
          <a:p>
            <a:pPr>
              <a:buFontTx/>
              <a:buNone/>
            </a:pPr>
            <a:r>
              <a:rPr lang="zh-CN" altLang="en-US" sz="2400" dirty="0">
                <a:latin typeface="黑体" panose="02010609060101010101" pitchFamily="49" charset="-122"/>
                <a:ea typeface="黑体" panose="02010609060101010101" pitchFamily="49" charset="-122"/>
              </a:rPr>
              <a:t>指令格式：</a:t>
            </a:r>
            <a:r>
              <a:rPr lang="en-US" altLang="zh-CN" sz="2400" dirty="0">
                <a:latin typeface="黑体" panose="02010609060101010101" pitchFamily="49" charset="-122"/>
                <a:ea typeface="黑体" panose="02010609060101010101" pitchFamily="49" charset="-122"/>
              </a:rPr>
              <a:t>CMPXCHG  r/m</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a:t>
            </a: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指令将目的寄存器或存储器中的数和累加器中的数比较，如相等，则</a:t>
            </a:r>
            <a:r>
              <a:rPr lang="en-US" altLang="zh-CN" sz="2400" dirty="0">
                <a:latin typeface="黑体" panose="02010609060101010101" pitchFamily="49" charset="-122"/>
                <a:ea typeface="黑体" panose="02010609060101010101" pitchFamily="49" charset="-122"/>
              </a:rPr>
              <a:t>ZF</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，并将源操作数送目的操作数；否则</a:t>
            </a:r>
            <a:r>
              <a:rPr lang="en-US" altLang="zh-CN" sz="2400" dirty="0">
                <a:latin typeface="黑体" panose="02010609060101010101" pitchFamily="49" charset="-122"/>
                <a:ea typeface="黑体" panose="02010609060101010101" pitchFamily="49" charset="-122"/>
              </a:rPr>
              <a:t>ZF</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，并将目的操作数送累加器。</a:t>
            </a:r>
          </a:p>
          <a:p>
            <a:pPr>
              <a:buFontTx/>
              <a:buNone/>
            </a:pPr>
            <a:r>
              <a:rPr lang="zh-CN" altLang="en-US" sz="2400" dirty="0">
                <a:latin typeface="黑体" panose="02010609060101010101" pitchFamily="49" charset="-122"/>
                <a:ea typeface="黑体" panose="02010609060101010101" pitchFamily="49" charset="-122"/>
              </a:rPr>
              <a:t>注意：</a:t>
            </a:r>
          </a:p>
          <a:p>
            <a:pPr>
              <a:buFontTx/>
              <a:buNone/>
            </a:pPr>
            <a:r>
              <a:rPr lang="en-US" altLang="zh-CN" sz="2400" dirty="0">
                <a:latin typeface="黑体" panose="02010609060101010101" pitchFamily="49" charset="-122"/>
                <a:ea typeface="黑体" panose="02010609060101010101" pitchFamily="49" charset="-122"/>
              </a:rPr>
              <a:t>CMPXCHG </a:t>
            </a:r>
            <a:r>
              <a:rPr lang="zh-CN" altLang="en-US" sz="2400" dirty="0">
                <a:latin typeface="黑体" panose="02010609060101010101" pitchFamily="49" charset="-122"/>
                <a:ea typeface="黑体" panose="02010609060101010101" pitchFamily="49" charset="-122"/>
              </a:rPr>
              <a:t>指令前可以加</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LOCK </a:t>
            </a:r>
            <a:r>
              <a:rPr lang="zh-CN" altLang="en-US" sz="2400" dirty="0">
                <a:latin typeface="黑体" panose="02010609060101010101" pitchFamily="49" charset="-122"/>
                <a:ea typeface="黑体" panose="02010609060101010101" pitchFamily="49" charset="-122"/>
              </a:rPr>
              <a:t>前缀。</a:t>
            </a:r>
            <a:r>
              <a:rPr 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操作数为</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位、</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位通用寄存器或存储单元</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5" name="TextBox 13"/>
          <p:cNvSpPr txBox="1"/>
          <p:nvPr/>
        </p:nvSpPr>
        <p:spPr>
          <a:xfrm>
            <a:off x="2687178" y="439873"/>
            <a:ext cx="4128108"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80486</a:t>
            </a:r>
            <a:r>
              <a:rPr lang="zh-CN" altLang="en-US" sz="2700" b="1" dirty="0">
                <a:solidFill>
                  <a:schemeClr val="tx1">
                    <a:lumMod val="65000"/>
                    <a:lumOff val="35000"/>
                  </a:schemeClr>
                </a:solidFill>
                <a:latin typeface="微软雅黑"/>
                <a:ea typeface="微软雅黑"/>
              </a:rPr>
              <a:t>引入的有关的</a:t>
            </a:r>
            <a:r>
              <a:rPr lang="zh-CN" altLang="en-US" sz="2700" b="1" dirty="0" smtClean="0">
                <a:solidFill>
                  <a:schemeClr val="tx1">
                    <a:lumMod val="65000"/>
                    <a:lumOff val="35000"/>
                  </a:schemeClr>
                </a:solidFill>
                <a:latin typeface="微软雅黑"/>
                <a:ea typeface="微软雅黑"/>
              </a:rPr>
              <a:t>指令</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740035" y="333450"/>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6512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内容占位符 2"/>
          <p:cNvSpPr>
            <a:spLocks noGrp="1"/>
          </p:cNvSpPr>
          <p:nvPr>
            <p:ph idx="1"/>
          </p:nvPr>
        </p:nvSpPr>
        <p:spPr>
          <a:xfrm>
            <a:off x="1558702" y="405458"/>
            <a:ext cx="9146117" cy="5382871"/>
          </a:xfrm>
        </p:spPr>
        <p:txBody>
          <a:bodyPr/>
          <a:lstStyle/>
          <a:p>
            <a:pPr>
              <a:lnSpc>
                <a:spcPct val="120000"/>
              </a:lnSpc>
              <a:buFontTx/>
              <a:buNone/>
            </a:pPr>
            <a:r>
              <a:rPr lang="en-US" altLang="zh-CN" sz="2400" dirty="0">
                <a:latin typeface="黑体" panose="02010609060101010101" pitchFamily="49" charset="-122"/>
                <a:ea typeface="黑体" panose="02010609060101010101" pitchFamily="49" charset="-122"/>
              </a:rPr>
              <a:t>(3)XDDD  r/m, r   </a:t>
            </a:r>
            <a:r>
              <a:rPr lang="zh-CN" altLang="en-US" sz="2400" dirty="0">
                <a:latin typeface="黑体" panose="02010609060101010101" pitchFamily="49" charset="-122"/>
                <a:ea typeface="黑体" panose="02010609060101010101" pitchFamily="49" charset="-122"/>
              </a:rPr>
              <a:t>字交换加法指令</a:t>
            </a:r>
          </a:p>
          <a:p>
            <a:pPr>
              <a:lnSpc>
                <a:spcPct val="120000"/>
              </a:lnSpc>
              <a:buFontTx/>
              <a:buNone/>
            </a:pPr>
            <a:r>
              <a:rPr lang="zh-CN" altLang="en-US" sz="2400" dirty="0">
                <a:latin typeface="黑体" panose="02010609060101010101" pitchFamily="49" charset="-122"/>
                <a:ea typeface="黑体" panose="02010609060101010101" pitchFamily="49" charset="-122"/>
              </a:rPr>
              <a:t>指令将源操作数和目的操作数相加，其中，源操作数必须为寄存器，目的操作数可为寄存器或存储器数，结果送入目的操作数处，而目的操作数送源操作数处。</a:t>
            </a:r>
          </a:p>
          <a:p>
            <a:pPr>
              <a:lnSpc>
                <a:spcPct val="120000"/>
              </a:lnSpc>
              <a:buFontTx/>
              <a:buNone/>
            </a:pPr>
            <a:r>
              <a:rPr lang="en-US" altLang="zh-CN" sz="2400" dirty="0">
                <a:latin typeface="黑体" panose="02010609060101010101" pitchFamily="49" charset="-122"/>
                <a:ea typeface="黑体" panose="02010609060101010101" pitchFamily="49" charset="-122"/>
              </a:rPr>
              <a:t> (5)WBINVD Cache</a:t>
            </a:r>
            <a:r>
              <a:rPr lang="zh-CN" altLang="en-US" sz="2400" dirty="0">
                <a:latin typeface="黑体" panose="02010609060101010101" pitchFamily="49" charset="-122"/>
                <a:ea typeface="黑体" panose="02010609060101010101" pitchFamily="49" charset="-122"/>
              </a:rPr>
              <a:t>清除和回写指令</a:t>
            </a:r>
          </a:p>
          <a:p>
            <a:pPr>
              <a:lnSpc>
                <a:spcPct val="120000"/>
              </a:lnSpc>
              <a:buFontTx/>
              <a:buNone/>
            </a:pPr>
            <a:r>
              <a:rPr lang="zh-CN" altLang="en-US" sz="2400" dirty="0">
                <a:latin typeface="黑体" panose="02010609060101010101" pitchFamily="49" charset="-122"/>
                <a:ea typeface="黑体" panose="02010609060101010101" pitchFamily="49" charset="-122"/>
              </a:rPr>
              <a:t>指令将片内</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中的内容清除，并启动一个回写总线周期，使外部电路将外部</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中的数据回写到主存，再清除</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中的内容</a:t>
            </a:r>
          </a:p>
          <a:p>
            <a:pPr>
              <a:lnSpc>
                <a:spcPct val="120000"/>
              </a:lnSpc>
              <a:buFontTx/>
              <a:buNone/>
            </a:pPr>
            <a:r>
              <a:rPr lang="en-US" altLang="zh-CN" sz="2400" dirty="0">
                <a:latin typeface="黑体" panose="02010609060101010101" pitchFamily="49" charset="-122"/>
                <a:ea typeface="黑体" panose="02010609060101010101" pitchFamily="49" charset="-122"/>
              </a:rPr>
              <a:t>(6)INVLPG m  TLB</a:t>
            </a:r>
            <a:r>
              <a:rPr lang="zh-CN" altLang="en-US" sz="2400" dirty="0">
                <a:latin typeface="黑体" panose="02010609060101010101" pitchFamily="49" charset="-122"/>
                <a:ea typeface="黑体" panose="02010609060101010101" pitchFamily="49" charset="-122"/>
              </a:rPr>
              <a:t>项清除指令</a:t>
            </a:r>
          </a:p>
          <a:p>
            <a:pPr>
              <a:lnSpc>
                <a:spcPct val="120000"/>
              </a:lnSpc>
              <a:buFontTx/>
              <a:buNone/>
            </a:pPr>
            <a:r>
              <a:rPr lang="zh-CN" altLang="en-US" sz="2400" dirty="0">
                <a:latin typeface="黑体" panose="02010609060101010101" pitchFamily="49" charset="-122"/>
                <a:ea typeface="黑体" panose="02010609060101010101" pitchFamily="49" charset="-122"/>
              </a:rPr>
              <a:t>指令使转换检测缓冲器</a:t>
            </a:r>
            <a:r>
              <a:rPr lang="en-US" altLang="zh-CN" sz="2400" dirty="0">
                <a:latin typeface="黑体" panose="02010609060101010101" pitchFamily="49" charset="-122"/>
                <a:ea typeface="黑体" panose="02010609060101010101" pitchFamily="49" charset="-122"/>
              </a:rPr>
              <a:t>TLB</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个表项中用</a:t>
            </a:r>
            <a:r>
              <a:rPr lang="en-US" altLang="zh-CN" sz="2400" dirty="0">
                <a:latin typeface="黑体" panose="02010609060101010101" pitchFamily="49" charset="-122"/>
                <a:ea typeface="黑体" panose="02010609060101010101" pitchFamily="49" charset="-122"/>
              </a:rPr>
              <a:t>m</a:t>
            </a:r>
            <a:r>
              <a:rPr lang="zh-CN" altLang="en-US" sz="2400" dirty="0">
                <a:latin typeface="黑体" panose="02010609060101010101" pitchFamily="49" charset="-122"/>
                <a:ea typeface="黑体" panose="02010609060101010101" pitchFamily="49" charset="-122"/>
              </a:rPr>
              <a:t>指出的当前项清除。分页机构为实现从线性地址到物理地址的转换，使用到转换检测缓冲器</a:t>
            </a:r>
            <a:r>
              <a:rPr lang="en-US" altLang="zh-CN" sz="2400" dirty="0">
                <a:latin typeface="黑体" panose="02010609060101010101" pitchFamily="49" charset="-122"/>
                <a:ea typeface="黑体" panose="02010609060101010101" pitchFamily="49" charset="-122"/>
              </a:rPr>
              <a:t>TLB</a:t>
            </a:r>
            <a:r>
              <a:rPr lang="zh-CN" altLang="en-US" sz="2400" dirty="0">
                <a:latin typeface="黑体" panose="02010609060101010101" pitchFamily="49" charset="-122"/>
                <a:ea typeface="黑体" panose="02010609060101010101" pitchFamily="49" charset="-122"/>
              </a:rPr>
              <a:t>，在转换检测缓冲器</a:t>
            </a:r>
            <a:r>
              <a:rPr lang="en-US" altLang="zh-CN" sz="2400" dirty="0">
                <a:latin typeface="黑体" panose="02010609060101010101" pitchFamily="49" charset="-122"/>
                <a:ea typeface="黑体" panose="02010609060101010101" pitchFamily="49" charset="-122"/>
              </a:rPr>
              <a:t>TLB</a:t>
            </a:r>
            <a:r>
              <a:rPr lang="zh-CN" altLang="en-US" sz="2400" dirty="0">
                <a:latin typeface="黑体" panose="02010609060101010101" pitchFamily="49" charset="-122"/>
                <a:ea typeface="黑体" panose="02010609060101010101" pitchFamily="49" charset="-122"/>
              </a:rPr>
              <a:t>中存放了</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个最新的页表项，指令</a:t>
            </a:r>
            <a:r>
              <a:rPr lang="en-US" altLang="zh-CN" sz="2400" dirty="0">
                <a:latin typeface="黑体" panose="02010609060101010101" pitchFamily="49" charset="-122"/>
                <a:ea typeface="黑体" panose="02010609060101010101" pitchFamily="49" charset="-122"/>
              </a:rPr>
              <a:t>INVLPG m</a:t>
            </a:r>
            <a:r>
              <a:rPr lang="zh-CN" altLang="en-US" sz="2400" dirty="0">
                <a:latin typeface="黑体" panose="02010609060101010101" pitchFamily="49" charset="-122"/>
                <a:ea typeface="黑体" panose="02010609060101010101" pitchFamily="49" charset="-122"/>
              </a:rPr>
              <a:t>能修改转换检测缓冲器</a:t>
            </a:r>
            <a:r>
              <a:rPr lang="en-US" altLang="zh-CN" sz="2400" dirty="0">
                <a:latin typeface="黑体" panose="02010609060101010101" pitchFamily="49" charset="-122"/>
                <a:ea typeface="黑体" panose="02010609060101010101" pitchFamily="49" charset="-122"/>
              </a:rPr>
              <a:t>TLB</a:t>
            </a:r>
            <a:r>
              <a:rPr lang="zh-CN" altLang="en-US" sz="2400" dirty="0">
                <a:latin typeface="黑体" panose="02010609060101010101" pitchFamily="49" charset="-122"/>
                <a:ea typeface="黑体" panose="02010609060101010101" pitchFamily="49" charset="-122"/>
              </a:rPr>
              <a:t>。</a:t>
            </a:r>
          </a:p>
          <a:p>
            <a:pPr>
              <a:lnSpc>
                <a:spcPct val="120000"/>
              </a:lnSpc>
              <a:buFontTx/>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5788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内容占位符 2"/>
          <p:cNvSpPr>
            <a:spLocks noGrp="1"/>
          </p:cNvSpPr>
          <p:nvPr>
            <p:ph idx="1"/>
          </p:nvPr>
        </p:nvSpPr>
        <p:spPr>
          <a:xfrm>
            <a:off x="1763227" y="1197546"/>
            <a:ext cx="8717392" cy="5359052"/>
          </a:xfrm>
        </p:spPr>
        <p:txBody>
          <a:bodyPr/>
          <a:lstStyle/>
          <a:p>
            <a:pPr>
              <a:buFontTx/>
              <a:buNone/>
            </a:pPr>
            <a:r>
              <a:rPr lang="en-US" altLang="zh-CN" sz="2400" dirty="0" smtClean="0">
                <a:latin typeface="黑体" panose="02010609060101010101" pitchFamily="49" charset="-122"/>
                <a:ea typeface="黑体" panose="02010609060101010101" pitchFamily="49" charset="-122"/>
              </a:rPr>
              <a:t>Pentium</a:t>
            </a:r>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80486</a:t>
            </a:r>
            <a:r>
              <a:rPr lang="zh-CN" altLang="en-US" sz="2400" dirty="0">
                <a:latin typeface="黑体" panose="02010609060101010101" pitchFamily="49" charset="-122"/>
                <a:ea typeface="黑体" panose="02010609060101010101" pitchFamily="49" charset="-122"/>
              </a:rPr>
              <a:t>基础上增加了</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条处理器专用指令和</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条系统控制指令。</a:t>
            </a:r>
          </a:p>
          <a:p>
            <a:pPr>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CMPXCHG8B  m   8</a:t>
            </a:r>
            <a:r>
              <a:rPr lang="zh-CN" altLang="en-US" sz="2400" dirty="0">
                <a:latin typeface="黑体" panose="02010609060101010101" pitchFamily="49" charset="-122"/>
                <a:ea typeface="黑体" panose="02010609060101010101" pitchFamily="49" charset="-122"/>
              </a:rPr>
              <a:t>字节即</a:t>
            </a:r>
            <a:r>
              <a:rPr lang="en-US" altLang="zh-CN" sz="2400" dirty="0">
                <a:latin typeface="黑体" panose="02010609060101010101" pitchFamily="49" charset="-122"/>
                <a:ea typeface="黑体" panose="02010609060101010101" pitchFamily="49" charset="-122"/>
              </a:rPr>
              <a:t>64</a:t>
            </a:r>
            <a:r>
              <a:rPr lang="zh-CN" altLang="en-US" sz="2400" dirty="0">
                <a:latin typeface="黑体" panose="02010609060101010101" pitchFamily="49" charset="-122"/>
                <a:ea typeface="黑体" panose="02010609060101010101" pitchFamily="49" charset="-122"/>
              </a:rPr>
              <a:t>位比较指令</a:t>
            </a:r>
          </a:p>
          <a:p>
            <a:pPr>
              <a:buFontTx/>
              <a:buNone/>
            </a:pPr>
            <a:r>
              <a:rPr lang="zh-CN" altLang="en-US" sz="2400" dirty="0">
                <a:latin typeface="黑体" panose="02010609060101010101" pitchFamily="49" charset="-122"/>
                <a:ea typeface="黑体" panose="02010609060101010101" pitchFamily="49" charset="-122"/>
              </a:rPr>
              <a:t>与</a:t>
            </a:r>
            <a:r>
              <a:rPr lang="en-US" altLang="zh-CN" sz="2400" dirty="0">
                <a:latin typeface="黑体" panose="02010609060101010101" pitchFamily="49" charset="-122"/>
                <a:ea typeface="黑体" panose="02010609060101010101" pitchFamily="49" charset="-122"/>
              </a:rPr>
              <a:t>80486</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CMPXCHG  r/m, r</a:t>
            </a:r>
            <a:r>
              <a:rPr lang="zh-CN" altLang="en-US" sz="2400" dirty="0">
                <a:latin typeface="黑体" panose="02010609060101010101" pitchFamily="49" charset="-122"/>
                <a:ea typeface="黑体" panose="02010609060101010101" pitchFamily="49" charset="-122"/>
              </a:rPr>
              <a:t>指令类似，将</a:t>
            </a:r>
            <a:r>
              <a:rPr lang="en-US" altLang="zh-CN" sz="2400" dirty="0">
                <a:latin typeface="黑体" panose="02010609060101010101" pitchFamily="49" charset="-122"/>
                <a:ea typeface="黑体" panose="02010609060101010101" pitchFamily="49" charset="-122"/>
              </a:rPr>
              <a:t>EDX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EAX</a:t>
            </a:r>
            <a:r>
              <a:rPr lang="zh-CN" altLang="en-US" sz="2400" dirty="0">
                <a:latin typeface="黑体" panose="02010609060101010101" pitchFamily="49" charset="-122"/>
                <a:ea typeface="黑体" panose="02010609060101010101" pitchFamily="49" charset="-122"/>
              </a:rPr>
              <a:t>中的</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个字节与</a:t>
            </a:r>
            <a:r>
              <a:rPr lang="en-US" altLang="zh-CN" sz="2400" dirty="0">
                <a:latin typeface="黑体" panose="02010609060101010101" pitchFamily="49" charset="-122"/>
                <a:ea typeface="黑体" panose="02010609060101010101" pitchFamily="49" charset="-122"/>
              </a:rPr>
              <a:t>m</a:t>
            </a:r>
            <a:r>
              <a:rPr lang="zh-CN" altLang="en-US" sz="2400" dirty="0">
                <a:latin typeface="黑体" panose="02010609060101010101" pitchFamily="49" charset="-122"/>
                <a:ea typeface="黑体" panose="02010609060101010101" pitchFamily="49" charset="-122"/>
              </a:rPr>
              <a:t>所指的存储器中的</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个字节比较，如相等，则</a:t>
            </a:r>
            <a:r>
              <a:rPr lang="en-US" altLang="zh-CN" sz="2400" dirty="0">
                <a:latin typeface="黑体" panose="02010609060101010101" pitchFamily="49" charset="-122"/>
                <a:ea typeface="黑体" panose="02010609060101010101" pitchFamily="49" charset="-122"/>
              </a:rPr>
              <a:t>ZF</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，并将</a:t>
            </a:r>
            <a:r>
              <a:rPr lang="en-US" altLang="zh-CN" sz="2400" dirty="0">
                <a:latin typeface="黑体" panose="02010609060101010101" pitchFamily="49" charset="-122"/>
                <a:ea typeface="黑体" panose="02010609060101010101" pitchFamily="49" charset="-122"/>
              </a:rPr>
              <a:t>ECX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EBX</a:t>
            </a:r>
            <a:r>
              <a:rPr lang="zh-CN" altLang="en-US" sz="2400" dirty="0">
                <a:latin typeface="黑体" panose="02010609060101010101" pitchFamily="49" charset="-122"/>
                <a:ea typeface="黑体" panose="02010609060101010101" pitchFamily="49" charset="-122"/>
              </a:rPr>
              <a:t>中</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个字节数据送到目的存储单元；否则</a:t>
            </a:r>
            <a:r>
              <a:rPr lang="en-US" altLang="zh-CN" sz="2400" dirty="0">
                <a:latin typeface="黑体" panose="02010609060101010101" pitchFamily="49" charset="-122"/>
                <a:ea typeface="黑体" panose="02010609060101010101" pitchFamily="49" charset="-122"/>
              </a:rPr>
              <a:t>ZF</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，将目的寄存器中</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个字节数据送到</a:t>
            </a:r>
            <a:r>
              <a:rPr lang="en-US" altLang="zh-CN" sz="2400" dirty="0">
                <a:latin typeface="黑体" panose="02010609060101010101" pitchFamily="49" charset="-122"/>
                <a:ea typeface="黑体" panose="02010609060101010101" pitchFamily="49" charset="-122"/>
              </a:rPr>
              <a:t>EDX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EAX</a:t>
            </a:r>
            <a:r>
              <a:rPr lang="zh-CN" altLang="en-US" sz="2400" dirty="0">
                <a:latin typeface="黑体" panose="02010609060101010101" pitchFamily="49" charset="-122"/>
                <a:ea typeface="黑体" panose="02010609060101010101" pitchFamily="49" charset="-122"/>
              </a:rPr>
              <a:t>中。该指令可加</a:t>
            </a:r>
            <a:r>
              <a:rPr lang="en-US" altLang="zh-CN" sz="2400" dirty="0">
                <a:latin typeface="黑体" panose="02010609060101010101" pitchFamily="49" charset="-122"/>
                <a:ea typeface="黑体" panose="02010609060101010101" pitchFamily="49" charset="-122"/>
              </a:rPr>
              <a:t>LOCK</a:t>
            </a:r>
            <a:r>
              <a:rPr lang="zh-CN" altLang="en-US" sz="2400" dirty="0">
                <a:latin typeface="黑体" panose="02010609060101010101" pitchFamily="49" charset="-122"/>
                <a:ea typeface="黑体" panose="02010609060101010101" pitchFamily="49" charset="-122"/>
              </a:rPr>
              <a:t>前缀。</a:t>
            </a:r>
          </a:p>
          <a:p>
            <a:pPr>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RDTSC </a:t>
            </a:r>
            <a:r>
              <a:rPr lang="zh-CN" altLang="en-US" sz="2400" dirty="0">
                <a:latin typeface="黑体" panose="02010609060101010101" pitchFamily="49" charset="-122"/>
                <a:ea typeface="黑体" panose="02010609060101010101" pitchFamily="49" charset="-122"/>
              </a:rPr>
              <a:t>读时钟周期指令</a:t>
            </a:r>
          </a:p>
          <a:p>
            <a:pPr>
              <a:buFontTx/>
              <a:buNone/>
            </a:pPr>
            <a:r>
              <a:rPr lang="zh-CN" altLang="en-US" sz="2400" dirty="0">
                <a:latin typeface="黑体" panose="02010609060101010101" pitchFamily="49" charset="-122"/>
                <a:ea typeface="黑体" panose="02010609060101010101" pitchFamily="49" charset="-122"/>
              </a:rPr>
              <a:t>读取</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中用于记录时钟周期数的</a:t>
            </a:r>
            <a:r>
              <a:rPr lang="en-US" altLang="zh-CN" sz="2400" dirty="0">
                <a:latin typeface="黑体" panose="02010609060101010101" pitchFamily="49" charset="-122"/>
                <a:ea typeface="黑体" panose="02010609060101010101" pitchFamily="49" charset="-122"/>
              </a:rPr>
              <a:t>64</a:t>
            </a:r>
            <a:r>
              <a:rPr lang="zh-CN" altLang="en-US" sz="2400" dirty="0">
                <a:latin typeface="黑体" panose="02010609060101010101" pitchFamily="49" charset="-122"/>
                <a:ea typeface="黑体" panose="02010609060101010101" pitchFamily="49" charset="-122"/>
              </a:rPr>
              <a:t>位计数器的值，并将读取的值送</a:t>
            </a:r>
            <a:r>
              <a:rPr lang="en-US" altLang="zh-CN" sz="2400" dirty="0">
                <a:latin typeface="黑体" panose="02010609060101010101" pitchFamily="49" charset="-122"/>
                <a:ea typeface="黑体" panose="02010609060101010101" pitchFamily="49" charset="-122"/>
              </a:rPr>
              <a:t>EDX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EAX</a:t>
            </a:r>
            <a:r>
              <a:rPr lang="zh-CN" altLang="en-US" sz="2400" dirty="0">
                <a:latin typeface="黑体" panose="02010609060101010101" pitchFamily="49" charset="-122"/>
                <a:ea typeface="黑体" panose="02010609060101010101" pitchFamily="49" charset="-122"/>
              </a:rPr>
              <a:t>，供有些应用软件通过前后两次执行</a:t>
            </a:r>
            <a:r>
              <a:rPr lang="en-US" altLang="zh-CN" sz="2400" dirty="0">
                <a:latin typeface="黑体" panose="02010609060101010101" pitchFamily="49" charset="-122"/>
                <a:ea typeface="黑体" panose="02010609060101010101" pitchFamily="49" charset="-122"/>
              </a:rPr>
              <a:t>RDTSC</a:t>
            </a:r>
            <a:r>
              <a:rPr lang="zh-CN" altLang="en-US" sz="2400" dirty="0">
                <a:latin typeface="黑体" panose="02010609060101010101" pitchFamily="49" charset="-122"/>
                <a:ea typeface="黑体" panose="02010609060101010101" pitchFamily="49" charset="-122"/>
              </a:rPr>
              <a:t>指令来确定执行某段程序需要多少时钟周期。</a:t>
            </a:r>
          </a:p>
          <a:p>
            <a:endParaRPr lang="zh-CN" altLang="en-US" dirty="0" smtClean="0"/>
          </a:p>
        </p:txBody>
      </p:sp>
      <p:sp>
        <p:nvSpPr>
          <p:cNvPr id="3" name="TextBox 13"/>
          <p:cNvSpPr txBox="1"/>
          <p:nvPr/>
        </p:nvSpPr>
        <p:spPr>
          <a:xfrm>
            <a:off x="2687178" y="439873"/>
            <a:ext cx="4128108"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Pentium </a:t>
            </a:r>
            <a:r>
              <a:rPr lang="zh-CN" altLang="en-US" sz="2700" b="1" dirty="0">
                <a:solidFill>
                  <a:schemeClr val="tx1">
                    <a:lumMod val="65000"/>
                    <a:lumOff val="35000"/>
                  </a:schemeClr>
                </a:solidFill>
                <a:latin typeface="微软雅黑"/>
                <a:ea typeface="微软雅黑"/>
              </a:rPr>
              <a:t>引入的有关</a:t>
            </a:r>
            <a:r>
              <a:rPr lang="zh-CN" altLang="en-US" sz="2700" b="1" dirty="0" smtClean="0">
                <a:solidFill>
                  <a:schemeClr val="tx1">
                    <a:lumMod val="65000"/>
                    <a:lumOff val="35000"/>
                  </a:schemeClr>
                </a:solidFill>
                <a:latin typeface="微软雅黑"/>
                <a:ea typeface="微软雅黑"/>
              </a:rPr>
              <a:t>指令</a:t>
            </a:r>
            <a:endParaRPr lang="zh-CN" altLang="en-US" sz="2700" b="1" dirty="0">
              <a:solidFill>
                <a:schemeClr val="tx1">
                  <a:lumMod val="65000"/>
                  <a:lumOff val="35000"/>
                </a:schemeClr>
              </a:solidFill>
              <a:latin typeface="微软雅黑"/>
              <a:ea typeface="微软雅黑"/>
            </a:endParaRPr>
          </a:p>
        </p:txBody>
      </p:sp>
      <p:grpSp>
        <p:nvGrpSpPr>
          <p:cNvPr id="4" name="组合 3"/>
          <p:cNvGrpSpPr/>
          <p:nvPr/>
        </p:nvGrpSpPr>
        <p:grpSpPr>
          <a:xfrm>
            <a:off x="1740035" y="333450"/>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5598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内容占位符 2"/>
          <p:cNvSpPr>
            <a:spLocks noGrp="1"/>
          </p:cNvSpPr>
          <p:nvPr>
            <p:ph idx="1"/>
          </p:nvPr>
        </p:nvSpPr>
        <p:spPr>
          <a:xfrm>
            <a:off x="1807964" y="714540"/>
            <a:ext cx="8574484" cy="523996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(3) CPUID </a:t>
            </a:r>
            <a:r>
              <a:rPr lang="zh-CN" altLang="en-US" sz="2400">
                <a:latin typeface="黑体" panose="02010609060101010101" pitchFamily="49" charset="-122"/>
                <a:ea typeface="黑体" panose="02010609060101010101" pitchFamily="49" charset="-122"/>
              </a:rPr>
              <a:t>读取</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的标识等有关信息</a:t>
            </a:r>
          </a:p>
          <a:p>
            <a:pPr>
              <a:lnSpc>
                <a:spcPct val="150000"/>
              </a:lnSpc>
              <a:buFontTx/>
              <a:buNone/>
            </a:pPr>
            <a:r>
              <a:rPr lang="zh-CN" altLang="en-US" sz="2400">
                <a:latin typeface="黑体" panose="02010609060101010101" pitchFamily="49" charset="-122"/>
                <a:ea typeface="黑体" panose="02010609060101010101" pitchFamily="49" charset="-122"/>
              </a:rPr>
              <a:t>指令用来获得</a:t>
            </a:r>
            <a:r>
              <a:rPr lang="en-US" altLang="zh-CN" sz="2400">
                <a:latin typeface="黑体" panose="02010609060101010101" pitchFamily="49" charset="-122"/>
                <a:ea typeface="黑体" panose="02010609060101010101" pitchFamily="49" charset="-122"/>
              </a:rPr>
              <a:t>Pentium</a:t>
            </a:r>
            <a:r>
              <a:rPr lang="zh-CN" altLang="en-US" sz="2400">
                <a:latin typeface="黑体" panose="02010609060101010101" pitchFamily="49" charset="-122"/>
                <a:ea typeface="黑体" panose="02010609060101010101" pitchFamily="49" charset="-122"/>
              </a:rPr>
              <a:t>处理器的类型等有关信息。在执行此指令前，</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中如为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，则指令执行后，</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ECX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EDX</a:t>
            </a:r>
            <a:r>
              <a:rPr lang="zh-CN" altLang="en-US" sz="2400">
                <a:latin typeface="黑体" panose="02010609060101010101" pitchFamily="49" charset="-122"/>
                <a:ea typeface="黑体" panose="02010609060101010101" pitchFamily="49" charset="-122"/>
              </a:rPr>
              <a:t>中内容合起来为</a:t>
            </a:r>
            <a:r>
              <a:rPr lang="en-US" altLang="zh-CN" sz="2400">
                <a:latin typeface="黑体" panose="02010609060101010101" pitchFamily="49" charset="-122"/>
                <a:ea typeface="黑体" panose="02010609060101010101" pitchFamily="49" charset="-122"/>
              </a:rPr>
              <a:t>Intel</a:t>
            </a:r>
            <a:r>
              <a:rPr lang="zh-CN" altLang="en-US" sz="2400">
                <a:latin typeface="黑体" panose="02010609060101010101" pitchFamily="49" charset="-122"/>
                <a:ea typeface="黑体" panose="02010609060101010101" pitchFamily="49" charset="-122"/>
              </a:rPr>
              <a:t>产品的标识字符串，如此前</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中为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，则指令执行后，在</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ECX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EDX</a:t>
            </a:r>
            <a:r>
              <a:rPr lang="zh-CN" altLang="en-US" sz="2400">
                <a:latin typeface="黑体" panose="02010609060101010101" pitchFamily="49" charset="-122"/>
                <a:ea typeface="黑体" panose="02010609060101010101" pitchFamily="49" charset="-122"/>
              </a:rPr>
              <a:t>中得到</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的级别（如</a:t>
            </a:r>
            <a:r>
              <a:rPr lang="en-US" altLang="zh-CN" sz="2400">
                <a:latin typeface="黑体" panose="02010609060101010101" pitchFamily="49" charset="-122"/>
                <a:ea typeface="黑体" panose="02010609060101010101" pitchFamily="49" charset="-122"/>
              </a:rPr>
              <a:t>PIV</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PIII</a:t>
            </a:r>
            <a:r>
              <a:rPr lang="zh-CN" altLang="en-US" sz="2400">
                <a:latin typeface="黑体" panose="02010609060101010101" pitchFamily="49" charset="-122"/>
                <a:ea typeface="黑体" panose="02010609060101010101" pitchFamily="49" charset="-122"/>
              </a:rPr>
              <a:t>）、工作模式、可设置的断点数等。</a:t>
            </a:r>
          </a:p>
          <a:p>
            <a:pPr>
              <a:lnSpc>
                <a:spcPct val="15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RDMSR </a:t>
            </a:r>
            <a:r>
              <a:rPr lang="zh-CN" altLang="en-US" sz="2400">
                <a:latin typeface="黑体" panose="02010609060101010101" pitchFamily="49" charset="-122"/>
                <a:ea typeface="黑体" panose="02010609060101010101" pitchFamily="49" charset="-122"/>
              </a:rPr>
              <a:t>读取模式专用寄存器的指令</a:t>
            </a:r>
          </a:p>
          <a:p>
            <a:pPr>
              <a:lnSpc>
                <a:spcPct val="150000"/>
              </a:lnSpc>
              <a:buFontTx/>
              <a:buNone/>
            </a:pPr>
            <a:r>
              <a:rPr lang="zh-CN" altLang="en-US" sz="2400">
                <a:latin typeface="黑体" panose="02010609060101010101" pitchFamily="49" charset="-122"/>
                <a:ea typeface="黑体" panose="02010609060101010101" pitchFamily="49" charset="-122"/>
              </a:rPr>
              <a:t>指令读取</a:t>
            </a:r>
            <a:r>
              <a:rPr lang="en-US" altLang="zh-CN" sz="2400">
                <a:latin typeface="黑体" panose="02010609060101010101" pitchFamily="49" charset="-122"/>
                <a:ea typeface="黑体" panose="02010609060101010101" pitchFamily="49" charset="-122"/>
              </a:rPr>
              <a:t>Pentium</a:t>
            </a:r>
            <a:r>
              <a:rPr lang="zh-CN" altLang="en-US" sz="2400">
                <a:latin typeface="黑体" panose="02010609060101010101" pitchFamily="49" charset="-122"/>
                <a:ea typeface="黑体" panose="02010609060101010101" pitchFamily="49" charset="-122"/>
              </a:rPr>
              <a:t>模式专用寄存器中的值。执行指令前，在</a:t>
            </a:r>
            <a:r>
              <a:rPr lang="en-US" altLang="zh-CN" sz="2400">
                <a:latin typeface="黑体" panose="02010609060101010101" pitchFamily="49" charset="-122"/>
                <a:ea typeface="黑体" panose="02010609060101010101" pitchFamily="49" charset="-122"/>
              </a:rPr>
              <a:t>ECX</a:t>
            </a:r>
            <a:r>
              <a:rPr lang="zh-CN" altLang="en-US" sz="2400">
                <a:latin typeface="黑体" panose="02010609060101010101" pitchFamily="49" charset="-122"/>
                <a:ea typeface="黑体" panose="02010609060101010101" pitchFamily="49" charset="-122"/>
              </a:rPr>
              <a:t>中设置寄存器号，可为</a:t>
            </a:r>
            <a:r>
              <a:rPr lang="en-US" altLang="zh-CN" sz="2400">
                <a:latin typeface="黑体" panose="02010609060101010101" pitchFamily="49" charset="-122"/>
                <a:ea typeface="黑体" panose="02010609060101010101" pitchFamily="49" charset="-122"/>
              </a:rPr>
              <a:t>0~14H</a:t>
            </a:r>
            <a:r>
              <a:rPr lang="zh-CN" altLang="en-US" sz="2400">
                <a:latin typeface="黑体" panose="02010609060101010101" pitchFamily="49" charset="-122"/>
                <a:ea typeface="黑体" panose="02010609060101010101" pitchFamily="49" charset="-122"/>
              </a:rPr>
              <a:t>，指令执行后，读取的内容在</a:t>
            </a:r>
            <a:r>
              <a:rPr lang="en-US" altLang="zh-CN" sz="2400">
                <a:latin typeface="黑体" panose="02010609060101010101" pitchFamily="49" charset="-122"/>
                <a:ea typeface="黑体" panose="02010609060101010101" pitchFamily="49" charset="-122"/>
              </a:rPr>
              <a:t>EDX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中。</a:t>
            </a:r>
          </a:p>
          <a:p>
            <a:pPr>
              <a:lnSpc>
                <a:spcPct val="150000"/>
              </a:lnSpc>
            </a:pPr>
            <a:endParaRPr lang="zh-CN" altLang="en-US" smtClean="0"/>
          </a:p>
        </p:txBody>
      </p:sp>
    </p:spTree>
    <p:extLst>
      <p:ext uri="{BB962C8B-B14F-4D97-AF65-F5344CB8AC3E}">
        <p14:creationId xmlns:p14="http://schemas.microsoft.com/office/powerpoint/2010/main" val="1746369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内容占位符 2"/>
          <p:cNvSpPr>
            <a:spLocks noGrp="1"/>
          </p:cNvSpPr>
          <p:nvPr>
            <p:ph idx="1"/>
          </p:nvPr>
        </p:nvSpPr>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WRMSR </a:t>
            </a:r>
            <a:r>
              <a:rPr lang="zh-CN" altLang="en-US" sz="2400">
                <a:latin typeface="黑体" panose="02010609060101010101" pitchFamily="49" charset="-122"/>
                <a:ea typeface="黑体" panose="02010609060101010101" pitchFamily="49" charset="-122"/>
              </a:rPr>
              <a:t>写入模式专用寄存器的指令</a:t>
            </a:r>
          </a:p>
          <a:p>
            <a:pPr>
              <a:lnSpc>
                <a:spcPct val="150000"/>
              </a:lnSpc>
              <a:buFontTx/>
              <a:buNone/>
            </a:pPr>
            <a:r>
              <a:rPr lang="zh-CN" altLang="en-US" sz="2400">
                <a:latin typeface="黑体" panose="02010609060101010101" pitchFamily="49" charset="-122"/>
                <a:ea typeface="黑体" panose="02010609060101010101" pitchFamily="49" charset="-122"/>
              </a:rPr>
              <a:t>指令将</a:t>
            </a:r>
            <a:r>
              <a:rPr lang="en-US" altLang="zh-CN" sz="2400">
                <a:latin typeface="黑体" panose="02010609060101010101" pitchFamily="49" charset="-122"/>
                <a:ea typeface="黑体" panose="02010609060101010101" pitchFamily="49" charset="-122"/>
              </a:rPr>
              <a:t>EDX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中</a:t>
            </a:r>
            <a:r>
              <a:rPr lang="en-US" altLang="zh-CN" sz="2400">
                <a:latin typeface="黑体" panose="02010609060101010101" pitchFamily="49" charset="-122"/>
                <a:ea typeface="黑体" panose="02010609060101010101" pitchFamily="49" charset="-122"/>
              </a:rPr>
              <a:t>64</a:t>
            </a:r>
            <a:r>
              <a:rPr lang="zh-CN" altLang="en-US" sz="2400">
                <a:latin typeface="黑体" panose="02010609060101010101" pitchFamily="49" charset="-122"/>
                <a:ea typeface="黑体" panose="02010609060101010101" pitchFamily="49" charset="-122"/>
              </a:rPr>
              <a:t>位数写入模式专用寄存器，此前，</a:t>
            </a:r>
            <a:r>
              <a:rPr lang="en-US" altLang="zh-CN" sz="2400">
                <a:latin typeface="黑体" panose="02010609060101010101" pitchFamily="49" charset="-122"/>
                <a:ea typeface="黑体" panose="02010609060101010101" pitchFamily="49" charset="-122"/>
              </a:rPr>
              <a:t>ECX</a:t>
            </a:r>
            <a:r>
              <a:rPr lang="zh-CN" altLang="en-US" sz="2400">
                <a:latin typeface="黑体" panose="02010609060101010101" pitchFamily="49" charset="-122"/>
                <a:ea typeface="黑体" panose="02010609060101010101" pitchFamily="49" charset="-122"/>
              </a:rPr>
              <a:t>中先设置模式专用寄存器号，可为</a:t>
            </a:r>
            <a:r>
              <a:rPr lang="en-US" altLang="zh-CN" sz="2400">
                <a:latin typeface="黑体" panose="02010609060101010101" pitchFamily="49" charset="-122"/>
                <a:ea typeface="黑体" panose="02010609060101010101" pitchFamily="49" charset="-122"/>
              </a:rPr>
              <a:t>0~14H</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RSM  </a:t>
            </a:r>
            <a:r>
              <a:rPr lang="zh-CN" altLang="en-US" sz="2400">
                <a:latin typeface="黑体" panose="02010609060101010101" pitchFamily="49" charset="-122"/>
                <a:ea typeface="黑体" panose="02010609060101010101" pitchFamily="49" charset="-122"/>
              </a:rPr>
              <a:t>复位到系统管理模式</a:t>
            </a:r>
          </a:p>
          <a:p>
            <a:pPr>
              <a:lnSpc>
                <a:spcPct val="15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）写控制寄存器</a:t>
            </a:r>
            <a:r>
              <a:rPr lang="en-US" altLang="zh-CN" sz="2400">
                <a:latin typeface="黑体" panose="02010609060101010101" pitchFamily="49" charset="-122"/>
                <a:ea typeface="黑体" panose="02010609060101010101" pitchFamily="49" charset="-122"/>
              </a:rPr>
              <a:t>CR</a:t>
            </a:r>
            <a:r>
              <a:rPr lang="en-US" altLang="zh-CN" sz="2400" baseline="-25000">
                <a:latin typeface="黑体" panose="02010609060101010101" pitchFamily="49" charset="-122"/>
                <a:ea typeface="黑体" panose="02010609060101010101" pitchFamily="49" charset="-122"/>
              </a:rPr>
              <a:t>4 </a:t>
            </a:r>
            <a:r>
              <a:rPr lang="zh-CN" altLang="en-US" sz="2400">
                <a:latin typeface="黑体" panose="02010609060101010101" pitchFamily="49" charset="-122"/>
                <a:ea typeface="黑体" panose="02010609060101010101" pitchFamily="49" charset="-122"/>
              </a:rPr>
              <a:t>内容</a:t>
            </a:r>
          </a:p>
          <a:p>
            <a:endParaRPr lang="zh-CN" altLang="en-US" smtClean="0"/>
          </a:p>
        </p:txBody>
      </p:sp>
    </p:spTree>
    <p:extLst>
      <p:ext uri="{BB962C8B-B14F-4D97-AF65-F5344CB8AC3E}">
        <p14:creationId xmlns:p14="http://schemas.microsoft.com/office/powerpoint/2010/main" val="379703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846734" y="1053530"/>
            <a:ext cx="8498233" cy="5378107"/>
          </a:xfrm>
        </p:spPr>
        <p:txBody>
          <a:bodyPr/>
          <a:lstStyle/>
          <a:p>
            <a:pPr marL="0" indent="0">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、立即寻址方式</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操作数作为指令的一部分，在直接指令中给出。</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例</a:t>
            </a:r>
            <a:r>
              <a:rPr lang="en-US" sz="2400" dirty="0">
                <a:latin typeface="黑体" panose="02010609060101010101" pitchFamily="49" charset="-122"/>
                <a:ea typeface="黑体" panose="02010609060101010101" pitchFamily="49" charset="-122"/>
              </a:rPr>
              <a:t> </a:t>
            </a:r>
            <a:endParaRPr lang="en-US" sz="2400" dirty="0" smtClean="0">
              <a:latin typeface="黑体" panose="02010609060101010101" pitchFamily="49" charset="-122"/>
              <a:ea typeface="黑体" panose="02010609060101010101" pitchFamily="49" charset="-122"/>
            </a:endParaRPr>
          </a:p>
          <a:p>
            <a:pPr marL="0" indent="0">
              <a:buNone/>
            </a:pPr>
            <a:r>
              <a:rPr lang="en-US" altLang="zh-CN" sz="2400" dirty="0" smtClean="0">
                <a:latin typeface="黑体" panose="02010609060101010101" pitchFamily="49" charset="-122"/>
                <a:ea typeface="黑体" panose="02010609060101010101" pitchFamily="49" charset="-122"/>
              </a:rPr>
              <a:t>MOV  </a:t>
            </a:r>
            <a:r>
              <a:rPr lang="en-US" altLang="zh-CN" sz="2400" dirty="0">
                <a:latin typeface="黑体" panose="02010609060101010101" pitchFamily="49" charset="-122"/>
                <a:ea typeface="黑体" panose="02010609060101010101" pitchFamily="49" charset="-122"/>
              </a:rPr>
              <a:t>AX, 0A7FH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AX←0A7FH</a:t>
            </a:r>
            <a:r>
              <a:rPr lang="zh-CN" altLang="en-US" sz="2400" dirty="0">
                <a:latin typeface="黑体" panose="02010609060101010101" pitchFamily="49" charset="-122"/>
                <a:ea typeface="黑体" panose="02010609060101010101" pitchFamily="49" charset="-122"/>
              </a:rPr>
              <a:t>，执行后，</a:t>
            </a:r>
            <a:r>
              <a:rPr lang="en-US" altLang="zh-CN" sz="2400" dirty="0">
                <a:latin typeface="黑体" panose="02010609060101010101" pitchFamily="49" charset="-122"/>
                <a:ea typeface="黑体" panose="02010609060101010101" pitchFamily="49" charset="-122"/>
              </a:rPr>
              <a:t>AH=0AH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AL=7FH</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AL, 5H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AL←5H</a:t>
            </a:r>
            <a:endParaRPr lang="zh-CN" altLang="en-US" sz="2400" dirty="0">
              <a:latin typeface="黑体" panose="02010609060101010101" pitchFamily="49" charset="-122"/>
              <a:ea typeface="黑体" panose="02010609060101010101" pitchFamily="49" charset="-122"/>
            </a:endParaRPr>
          </a:p>
          <a:p>
            <a:pPr eaLnBrk="1" hangingPunct="1">
              <a:buFontTx/>
              <a:buNone/>
            </a:pPr>
            <a:r>
              <a:rPr lang="zh-CN" altLang="en-US" sz="2400" dirty="0">
                <a:latin typeface="黑体" panose="02010609060101010101" pitchFamily="49" charset="-122"/>
                <a:ea typeface="黑体" panose="02010609060101010101" pitchFamily="49" charset="-122"/>
              </a:rPr>
              <a:t>立即寻址方式主要是用于给寄存器或存储单元赋</a:t>
            </a:r>
            <a:r>
              <a:rPr lang="zh-CN" altLang="en-US" sz="2400" dirty="0" smtClean="0">
                <a:latin typeface="黑体" panose="02010609060101010101" pitchFamily="49" charset="-122"/>
                <a:ea typeface="黑体" panose="02010609060101010101" pitchFamily="49" charset="-122"/>
              </a:rPr>
              <a:t>初值</a:t>
            </a:r>
            <a:endParaRPr lang="en-US" altLang="zh-CN" sz="2400" dirty="0" smtClean="0">
              <a:latin typeface="黑体" panose="02010609060101010101" pitchFamily="49" charset="-122"/>
              <a:ea typeface="黑体" panose="02010609060101010101" pitchFamily="49" charset="-122"/>
            </a:endParaRPr>
          </a:p>
          <a:p>
            <a:pPr eaLnBrk="1" hangingPunct="1">
              <a:lnSpc>
                <a:spcPct val="90000"/>
              </a:lnSpc>
              <a:buFontTx/>
              <a:buNone/>
            </a:pP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寄存器寻址</a:t>
            </a:r>
            <a:endParaRPr lang="en-US" altLang="zh-CN" sz="2400" dirty="0">
              <a:latin typeface="黑体" panose="02010609060101010101" pitchFamily="49" charset="-122"/>
              <a:ea typeface="黑体" panose="02010609060101010101" pitchFamily="49" charset="-122"/>
            </a:endParaRP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寄存器寻址是指操作数包含在</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内部的寄存器中</a:t>
            </a:r>
            <a:endParaRPr lang="en-US" altLang="zh-CN" sz="2400" dirty="0">
              <a:latin typeface="黑体" panose="02010609060101010101" pitchFamily="49" charset="-122"/>
              <a:ea typeface="黑体" panose="02010609060101010101" pitchFamily="49" charset="-122"/>
            </a:endParaRPr>
          </a:p>
          <a:p>
            <a:pPr>
              <a:buFontTx/>
              <a:buNone/>
            </a:pPr>
            <a:r>
              <a:rPr lang="zh-CN" altLang="en-US" sz="2400" b="1" dirty="0">
                <a:latin typeface="黑体" panose="02010609060101010101" pitchFamily="49" charset="-122"/>
                <a:ea typeface="黑体" panose="02010609060101010101" pitchFamily="49" charset="-122"/>
              </a:rPr>
              <a:t>例</a:t>
            </a:r>
            <a:r>
              <a:rPr lang="en-US" altLang="zh-CN" sz="2400" b="1" dirty="0">
                <a:latin typeface="黑体" panose="02010609060101010101" pitchFamily="49" charset="-122"/>
                <a:ea typeface="黑体" panose="02010609060101010101" pitchFamily="49" charset="-122"/>
              </a:rPr>
              <a:t> </a:t>
            </a:r>
          </a:p>
          <a:p>
            <a:pPr>
              <a:buFontTx/>
              <a:buNone/>
            </a:pPr>
            <a:r>
              <a:rPr lang="en-US" altLang="zh-CN" sz="2400" dirty="0">
                <a:latin typeface="黑体" panose="02010609060101010101" pitchFamily="49" charset="-122"/>
                <a:ea typeface="黑体" panose="02010609060101010101" pitchFamily="49" charset="-122"/>
              </a:rPr>
              <a:t>MOV  AH, </a:t>
            </a:r>
            <a:r>
              <a:rPr lang="en-US" altLang="zh-CN" sz="2400" dirty="0" smtClean="0">
                <a:latin typeface="黑体" panose="02010609060101010101" pitchFamily="49" charset="-122"/>
                <a:ea typeface="黑体" panose="02010609060101010101" pitchFamily="49" charset="-122"/>
              </a:rPr>
              <a:t>AL</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95265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内容占位符 2"/>
          <p:cNvSpPr>
            <a:spLocks noGrp="1"/>
          </p:cNvSpPr>
          <p:nvPr>
            <p:ph idx="1"/>
          </p:nvPr>
        </p:nvSpPr>
        <p:spPr>
          <a:xfrm>
            <a:off x="2093780" y="643087"/>
            <a:ext cx="8249897" cy="5097055"/>
          </a:xfrm>
        </p:spPr>
        <p:txBody>
          <a:bodyPr/>
          <a:lstStyle/>
          <a:p>
            <a:pPr>
              <a:lnSpc>
                <a:spcPct val="150000"/>
              </a:lnSpc>
              <a:buFontTx/>
              <a:buNone/>
            </a:pPr>
            <a:r>
              <a:rPr lang="zh-CN" altLang="en-US" sz="2400" b="1" dirty="0">
                <a:latin typeface="黑体" panose="02010609060101010101" pitchFamily="49" charset="-122"/>
                <a:ea typeface="黑体" panose="02010609060101010101" pitchFamily="49" charset="-122"/>
              </a:rPr>
              <a:t>例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MOV  CR</a:t>
            </a:r>
            <a:r>
              <a:rPr lang="en-US" altLang="zh-CN" sz="2400" baseline="-250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r32                </a:t>
            </a:r>
          </a:p>
          <a:p>
            <a:pPr>
              <a:lnSpc>
                <a:spcPct val="150000"/>
              </a:lnSpc>
              <a:buFontTx/>
              <a:buNone/>
            </a:pPr>
            <a:r>
              <a:rPr lang="zh-CN" altLang="en-US" sz="2400" dirty="0">
                <a:latin typeface="黑体" panose="02010609060101010101" pitchFamily="49" charset="-122"/>
                <a:ea typeface="黑体" panose="02010609060101010101" pitchFamily="49" charset="-122"/>
              </a:rPr>
              <a:t>；将</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位寄存器中的内容送控制寄存器</a:t>
            </a:r>
            <a:r>
              <a:rPr lang="en-US" altLang="zh-CN" sz="2400" dirty="0">
                <a:latin typeface="黑体" panose="02010609060101010101" pitchFamily="49" charset="-122"/>
                <a:ea typeface="黑体" panose="02010609060101010101" pitchFamily="49" charset="-122"/>
              </a:rPr>
              <a:t>CR</a:t>
            </a:r>
            <a:r>
              <a:rPr lang="en-US" altLang="zh-CN" sz="2400" baseline="-25000" dirty="0">
                <a:latin typeface="黑体" panose="02010609060101010101" pitchFamily="49" charset="-122"/>
                <a:ea typeface="黑体" panose="02010609060101010101" pitchFamily="49" charset="-122"/>
              </a:rPr>
              <a:t>4</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）读控制寄存器</a:t>
            </a:r>
            <a:r>
              <a:rPr lang="en-US" altLang="zh-CN" sz="2400" dirty="0">
                <a:latin typeface="黑体" panose="02010609060101010101" pitchFamily="49" charset="-122"/>
                <a:ea typeface="黑体" panose="02010609060101010101" pitchFamily="49" charset="-122"/>
              </a:rPr>
              <a:t>CR</a:t>
            </a:r>
            <a:r>
              <a:rPr lang="en-US" altLang="zh-CN" sz="2400" baseline="-25000" dirty="0">
                <a:latin typeface="黑体" panose="02010609060101010101" pitchFamily="49" charset="-122"/>
                <a:ea typeface="黑体" panose="02010609060101010101" pitchFamily="49" charset="-122"/>
              </a:rPr>
              <a:t>4 </a:t>
            </a:r>
            <a:r>
              <a:rPr lang="zh-CN" altLang="en-US" sz="2400" dirty="0">
                <a:latin typeface="黑体" panose="02010609060101010101" pitchFamily="49" charset="-122"/>
                <a:ea typeface="黑体" panose="02010609060101010101" pitchFamily="49" charset="-122"/>
              </a:rPr>
              <a:t>内容</a:t>
            </a:r>
          </a:p>
          <a:p>
            <a:pPr>
              <a:lnSpc>
                <a:spcPct val="150000"/>
              </a:lnSpc>
              <a:buFontTx/>
              <a:buNone/>
            </a:pPr>
            <a:r>
              <a:rPr lang="zh-CN" altLang="en-US" sz="2400" b="1" dirty="0">
                <a:latin typeface="黑体" panose="02010609060101010101" pitchFamily="49" charset="-122"/>
                <a:ea typeface="黑体" panose="02010609060101010101" pitchFamily="49" charset="-122"/>
              </a:rPr>
              <a:t>例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MOV  r32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CR</a:t>
            </a:r>
            <a:r>
              <a:rPr lang="en-US" altLang="zh-CN" sz="2400" baseline="-25000" dirty="0">
                <a:latin typeface="黑体" panose="02010609060101010101" pitchFamily="49" charset="-122"/>
                <a:ea typeface="黑体" panose="02010609060101010101" pitchFamily="49" charset="-122"/>
              </a:rPr>
              <a:t>4</a:t>
            </a:r>
            <a:r>
              <a:rPr lang="en-US" altLang="zh-CN" sz="2400" dirty="0">
                <a:latin typeface="黑体" panose="02010609060101010101" pitchFamily="49" charset="-122"/>
                <a:ea typeface="黑体" panose="02010609060101010101" pitchFamily="49" charset="-122"/>
              </a:rPr>
              <a:t>               </a:t>
            </a:r>
          </a:p>
          <a:p>
            <a:pPr>
              <a:lnSpc>
                <a:spcPct val="150000"/>
              </a:lnSpc>
              <a:buFontTx/>
              <a:buNone/>
            </a:pPr>
            <a:r>
              <a:rPr lang="zh-CN" altLang="en-US" sz="2400" dirty="0">
                <a:latin typeface="黑体" panose="02010609060101010101" pitchFamily="49" charset="-122"/>
                <a:ea typeface="黑体" panose="02010609060101010101" pitchFamily="49" charset="-122"/>
              </a:rPr>
              <a:t>；将</a:t>
            </a:r>
            <a:r>
              <a:rPr lang="en-US" altLang="zh-CN" sz="2400" dirty="0">
                <a:latin typeface="黑体" panose="02010609060101010101" pitchFamily="49" charset="-122"/>
                <a:ea typeface="黑体" panose="02010609060101010101" pitchFamily="49" charset="-122"/>
              </a:rPr>
              <a:t>CR</a:t>
            </a:r>
            <a:r>
              <a:rPr lang="en-US" altLang="zh-CN" sz="2400" baseline="-250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中的内容送</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位寄存器</a:t>
            </a:r>
            <a:r>
              <a:rPr lang="en-US" altLang="zh-CN" sz="2400" dirty="0">
                <a:latin typeface="黑体" panose="02010609060101010101" pitchFamily="49" charset="-122"/>
                <a:ea typeface="黑体" panose="02010609060101010101" pitchFamily="49" charset="-122"/>
              </a:rPr>
              <a:t>R32</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smtClean="0">
                <a:latin typeface="黑体" panose="02010609060101010101" pitchFamily="49" charset="-122"/>
                <a:ea typeface="黑体" panose="02010609060101010101" pitchFamily="49" charset="-122"/>
              </a:rPr>
              <a:t>以上</a:t>
            </a:r>
            <a:r>
              <a:rPr lang="zh-CN" altLang="en-US" sz="2400" dirty="0">
                <a:latin typeface="黑体" panose="02010609060101010101" pitchFamily="49" charset="-122"/>
                <a:ea typeface="黑体" panose="02010609060101010101" pitchFamily="49" charset="-122"/>
              </a:rPr>
              <a:t>指令，前</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条为处理器专用指令，后</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条为系统控制指令。</a:t>
            </a:r>
          </a:p>
          <a:p>
            <a:endParaRPr lang="zh-CN" altLang="en-US" dirty="0" smtClean="0"/>
          </a:p>
        </p:txBody>
      </p:sp>
    </p:spTree>
    <p:extLst>
      <p:ext uri="{BB962C8B-B14F-4D97-AF65-F5344CB8AC3E}">
        <p14:creationId xmlns:p14="http://schemas.microsoft.com/office/powerpoint/2010/main" val="170513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a:xfrm>
            <a:off x="2308143" y="1"/>
            <a:ext cx="7774199" cy="676432"/>
          </a:xfrm>
        </p:spPr>
        <p:txBody>
          <a:bodyPr/>
          <a:lstStyle/>
          <a:p>
            <a:r>
              <a:rPr lang="zh-CN" altLang="en-US" b="1" smtClean="0"/>
              <a:t>小</a:t>
            </a:r>
            <a:r>
              <a:rPr lang="en-US" b="1" smtClean="0"/>
              <a:t>  </a:t>
            </a:r>
            <a:r>
              <a:rPr lang="zh-CN" altLang="en-US" b="1" smtClean="0"/>
              <a:t>结</a:t>
            </a:r>
            <a:endParaRPr lang="zh-CN" altLang="en-US" smtClean="0"/>
          </a:p>
        </p:txBody>
      </p:sp>
      <p:sp>
        <p:nvSpPr>
          <p:cNvPr id="165891" name="内容占位符 2"/>
          <p:cNvSpPr>
            <a:spLocks noGrp="1"/>
          </p:cNvSpPr>
          <p:nvPr>
            <p:ph idx="1"/>
          </p:nvPr>
        </p:nvSpPr>
        <p:spPr>
          <a:xfrm>
            <a:off x="1879418" y="785995"/>
            <a:ext cx="8217214" cy="5644868"/>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本章首先介绍了</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指令系统中的数据类型、指令格式，在此基础上，较详细地介绍了</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微处理器的</a:t>
            </a:r>
            <a:r>
              <a:rPr lang="en-US" altLang="zh-CN" sz="2400">
                <a:latin typeface="黑体" panose="02010609060101010101" pitchFamily="49" charset="-122"/>
                <a:ea typeface="黑体" panose="02010609060101010101" pitchFamily="49" charset="-122"/>
              </a:rPr>
              <a:t>13</a:t>
            </a:r>
            <a:r>
              <a:rPr lang="zh-CN" altLang="en-US" sz="2400">
                <a:latin typeface="黑体" panose="02010609060101010101" pitchFamily="49" charset="-122"/>
                <a:ea typeface="黑体" panose="02010609060101010101" pitchFamily="49" charset="-122"/>
              </a:rPr>
              <a:t>种寻址方式，包括</a:t>
            </a:r>
            <a:r>
              <a:rPr lang="en-US" altLang="zh-CN" sz="2400">
                <a:latin typeface="黑体" panose="02010609060101010101" pitchFamily="49" charset="-122"/>
                <a:ea typeface="黑体" panose="02010609060101010101" pitchFamily="49" charset="-122"/>
              </a:rPr>
              <a:t>9</a:t>
            </a:r>
            <a:r>
              <a:rPr lang="zh-CN" altLang="en-US" sz="2400">
                <a:latin typeface="黑体" panose="02010609060101010101" pitchFamily="49" charset="-122"/>
                <a:ea typeface="黑体" panose="02010609060101010101" pitchFamily="49" charset="-122"/>
              </a:rPr>
              <a:t>种操作数寻址方式和</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种程序转移地址的寻址方式。然后，详细地讲解了</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的指令系统及它们的一些使用实例。</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的指令系统包括基本的数据传送类指令、算术运算指令、逻辑运算指令、移位和循环指令、位操作指令等。同时本章对</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微处理器的寻址方式和指令系统进行了介绍，重点讲述了</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指令的区别以及</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新增指令的功能。另外，对</a:t>
            </a:r>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Pentium</a:t>
            </a:r>
            <a:r>
              <a:rPr lang="zh-CN" altLang="en-US" sz="2400">
                <a:latin typeface="黑体" panose="02010609060101010101" pitchFamily="49" charset="-122"/>
                <a:ea typeface="黑体" panose="02010609060101010101" pitchFamily="49" charset="-122"/>
              </a:rPr>
              <a:t>微处理器引入的有关指令做了简单介绍。</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25324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702718" y="333450"/>
            <a:ext cx="8503031" cy="5259017"/>
          </a:xfrm>
        </p:spPr>
        <p:txBody>
          <a:bodyPr/>
          <a:lstStyle/>
          <a:p>
            <a:pPr marL="0" indent="0">
              <a:buNone/>
            </a:pPr>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、存储器寻址</a:t>
            </a:r>
            <a:endParaRPr lang="en-US" altLang="zh-CN" sz="2400" dirty="0" smtClean="0">
              <a:latin typeface="黑体" panose="02010609060101010101" pitchFamily="49" charset="-122"/>
              <a:ea typeface="黑体" panose="02010609060101010101" pitchFamily="49" charset="-122"/>
            </a:endParaRPr>
          </a:p>
          <a:p>
            <a:pPr marL="0" indent="0">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）直接寻址</a:t>
            </a:r>
            <a:r>
              <a:rPr lang="zh-CN" altLang="en-US" sz="2400" dirty="0">
                <a:latin typeface="黑体" panose="02010609060101010101" pitchFamily="49" charset="-122"/>
                <a:ea typeface="黑体" panose="02010609060101010101" pitchFamily="49" charset="-122"/>
              </a:rPr>
              <a:t>方式</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 有效地址只包含偏移量一种成分。 </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MOV  </a:t>
            </a:r>
            <a:r>
              <a:rPr lang="en-US" altLang="zh-CN" sz="2400" dirty="0">
                <a:latin typeface="黑体" panose="02010609060101010101" pitchFamily="49" charset="-122"/>
                <a:ea typeface="黑体" panose="02010609060101010101" pitchFamily="49" charset="-122"/>
              </a:rPr>
              <a:t>AX,[2000H]</a:t>
            </a:r>
            <a:endParaRPr lang="zh-CN" altLang="en-US" sz="2400" dirty="0">
              <a:latin typeface="黑体" panose="02010609060101010101" pitchFamily="49" charset="-122"/>
              <a:ea typeface="黑体" panose="02010609060101010101" pitchFamily="49" charset="-122"/>
            </a:endParaRPr>
          </a:p>
          <a:p>
            <a:pPr eaLnBrk="1" hangingPunct="1">
              <a:buFontTx/>
              <a:buNone/>
            </a:pPr>
            <a:r>
              <a:rPr lang="zh-CN" altLang="en-US" sz="2400" dirty="0">
                <a:latin typeface="黑体" panose="02010609060101010101" pitchFamily="49" charset="-122"/>
                <a:ea typeface="黑体" panose="02010609060101010101" pitchFamily="49" charset="-122"/>
              </a:rPr>
              <a:t>直接寻址一般多用于存取某个存储器单元中的操作数，比如从一个存储单元取操作数，或者将一个操作数存入某个存储器单元。</a:t>
            </a:r>
            <a:endParaRPr lang="en-US" altLang="zh-CN" sz="2400" dirty="0">
              <a:latin typeface="黑体" panose="02010609060101010101" pitchFamily="49" charset="-122"/>
              <a:ea typeface="黑体" panose="02010609060101010101" pitchFamily="49" charset="-122"/>
            </a:endParaRPr>
          </a:p>
          <a:p>
            <a:pPr eaLnBrk="1" hangingPunct="1">
              <a:lnSpc>
                <a:spcPct val="90000"/>
              </a:lnSpc>
              <a:buFontTx/>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）寄存器</a:t>
            </a:r>
            <a:r>
              <a:rPr lang="zh-CN" altLang="en-US" sz="2400" dirty="0">
                <a:latin typeface="黑体" panose="02010609060101010101" pitchFamily="49" charset="-122"/>
                <a:ea typeface="黑体" panose="02010609060101010101" pitchFamily="49" charset="-122"/>
              </a:rPr>
              <a:t>间接寻址方式</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 有效地址只包含在基址寄存器或变址寄存器中。</a:t>
            </a:r>
            <a:br>
              <a:rPr lang="zh-CN" altLang="en-US"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这些寄存器可以是</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BP</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a:t>
            </a:r>
            <a:r>
              <a:rPr lang="zh-CN" altLang="en-US" sz="2400" dirty="0">
                <a:latin typeface="黑体" panose="02010609060101010101" pitchFamily="49" charset="-122"/>
                <a:ea typeface="黑体" panose="02010609060101010101" pitchFamily="49" charset="-122"/>
              </a:rPr>
              <a:t>之一</a:t>
            </a:r>
            <a:endParaRPr lang="en-US" altLang="zh-CN" sz="2400" dirty="0">
              <a:latin typeface="黑体" panose="02010609060101010101" pitchFamily="49" charset="-122"/>
              <a:ea typeface="黑体" panose="02010609060101010101" pitchFamily="49" charset="-122"/>
            </a:endParaRPr>
          </a:p>
          <a:p>
            <a:pPr marL="457200" indent="-457200" eaLnBrk="1" hangingPunct="1">
              <a:lnSpc>
                <a:spcPct val="90000"/>
              </a:lnSpc>
              <a:buFontTx/>
              <a:buAutoNum type="arabicParenR"/>
            </a:pPr>
            <a:r>
              <a:rPr lang="zh-CN" altLang="en-US" sz="2400" dirty="0" smtClean="0">
                <a:latin typeface="黑体" panose="02010609060101010101" pitchFamily="49" charset="-122"/>
                <a:ea typeface="黑体" panose="02010609060101010101" pitchFamily="49" charset="-122"/>
              </a:rPr>
              <a:t>以</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a:t>
            </a:r>
            <a:r>
              <a:rPr lang="zh-CN" altLang="en-US" sz="2400" dirty="0">
                <a:latin typeface="黑体" panose="02010609060101010101" pitchFamily="49" charset="-122"/>
                <a:ea typeface="黑体" panose="02010609060101010101" pitchFamily="49" charset="-122"/>
              </a:rPr>
              <a:t>进行寄存器间接寻址（</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a:t>
            </a:r>
            <a:r>
              <a:rPr lang="zh-CN" altLang="en-US" sz="2400" dirty="0">
                <a:latin typeface="黑体" panose="02010609060101010101" pitchFamily="49" charset="-122"/>
                <a:ea typeface="黑体" panose="02010609060101010101" pitchFamily="49" charset="-122"/>
              </a:rPr>
              <a:t>作为地址指针）的方式，隐含的段寄存器为数据段寄存器</a:t>
            </a:r>
            <a:r>
              <a:rPr lang="en-US" altLang="zh-CN" sz="2400" dirty="0">
                <a:latin typeface="黑体" panose="02010609060101010101" pitchFamily="49" charset="-122"/>
                <a:ea typeface="黑体" panose="02010609060101010101" pitchFamily="49" charset="-122"/>
              </a:rPr>
              <a:t>DS </a:t>
            </a:r>
            <a:r>
              <a:rPr lang="zh-CN" altLang="en-US" sz="2400" dirty="0">
                <a:latin typeface="黑体" panose="02010609060101010101" pitchFamily="49" charset="-122"/>
                <a:ea typeface="黑体" panose="02010609060101010101" pitchFamily="49" charset="-122"/>
              </a:rPr>
              <a:t/>
            </a:r>
            <a:br>
              <a:rPr lang="zh-CN" altLang="en-US" sz="2400" dirty="0">
                <a:latin typeface="黑体" panose="02010609060101010101" pitchFamily="49" charset="-122"/>
                <a:ea typeface="黑体" panose="02010609060101010101" pitchFamily="49" charset="-122"/>
              </a:rPr>
            </a:b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en-US" sz="2400" b="1" dirty="0" smtClean="0">
              <a:latin typeface="黑体" panose="02010609060101010101" pitchFamily="49" charset="-122"/>
              <a:ea typeface="黑体" panose="02010609060101010101" pitchFamily="49" charset="-122"/>
            </a:endParaRPr>
          </a:p>
          <a:p>
            <a:pPr marL="0" indent="0" eaLnBrk="1" hangingPunct="1">
              <a:lnSpc>
                <a:spcPct val="90000"/>
              </a:lnSpc>
              <a:buNone/>
            </a:pPr>
            <a:r>
              <a:rPr lang="en-US" altLang="zh-CN" sz="2400" b="1" dirty="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MOV  </a:t>
            </a:r>
            <a:r>
              <a:rPr lang="en-US" altLang="zh-CN" sz="2400" dirty="0">
                <a:latin typeface="黑体" panose="02010609060101010101" pitchFamily="49" charset="-122"/>
                <a:ea typeface="黑体" panose="02010609060101010101" pitchFamily="49" charset="-122"/>
              </a:rPr>
              <a:t>AX, [BX]                   </a:t>
            </a:r>
            <a:r>
              <a:rPr lang="zh-CN" altLang="en-US" sz="2400" dirty="0">
                <a:latin typeface="黑体" panose="02010609060101010101" pitchFamily="49" charset="-122"/>
                <a:ea typeface="黑体" panose="02010609060101010101" pitchFamily="49" charset="-122"/>
              </a:rPr>
              <a:t>；物理地址</a:t>
            </a:r>
            <a:r>
              <a:rPr lang="en-US" altLang="zh-CN" sz="2400" dirty="0">
                <a:latin typeface="黑体" panose="02010609060101010101" pitchFamily="49" charset="-122"/>
                <a:ea typeface="黑体" panose="02010609060101010101" pitchFamily="49" charset="-122"/>
              </a:rPr>
              <a:t>=DS×16+BX</a:t>
            </a:r>
            <a:endParaRPr lang="zh-CN" altLang="en-US" sz="2400" dirty="0">
              <a:latin typeface="黑体" panose="02010609060101010101" pitchFamily="49" charset="-122"/>
              <a:ea typeface="黑体" panose="02010609060101010101" pitchFamily="49" charset="-122"/>
            </a:endParaRPr>
          </a:p>
          <a:p>
            <a:pPr marL="0" indent="0">
              <a:buNone/>
            </a:pPr>
            <a:r>
              <a:rPr lang="fr-FR" altLang="zh-CN" sz="2400" dirty="0" smtClean="0">
                <a:latin typeface="黑体" panose="02010609060101010101" pitchFamily="49" charset="-122"/>
                <a:ea typeface="黑体" panose="02010609060101010101" pitchFamily="49" charset="-122"/>
              </a:rPr>
              <a:t>  MOV  </a:t>
            </a:r>
            <a:r>
              <a:rPr lang="fr-FR" altLang="zh-CN" sz="2400" dirty="0">
                <a:latin typeface="黑体" panose="02010609060101010101" pitchFamily="49" charset="-122"/>
                <a:ea typeface="黑体" panose="02010609060101010101" pitchFamily="49" charset="-122"/>
              </a:rPr>
              <a:t>BX, [SI]                   </a:t>
            </a:r>
            <a:r>
              <a:rPr lang="zh-CN" altLang="en-US" sz="2400" dirty="0">
                <a:latin typeface="黑体" panose="02010609060101010101" pitchFamily="49" charset="-122"/>
                <a:ea typeface="黑体" panose="02010609060101010101" pitchFamily="49" charset="-122"/>
              </a:rPr>
              <a:t>；物理地址</a:t>
            </a:r>
            <a:r>
              <a:rPr lang="fr-FR" altLang="zh-CN" sz="2400" dirty="0">
                <a:latin typeface="黑体" panose="02010609060101010101" pitchFamily="49" charset="-122"/>
                <a:ea typeface="黑体" panose="02010609060101010101" pitchFamily="49" charset="-122"/>
              </a:rPr>
              <a:t>=DS×16+SI</a:t>
            </a:r>
            <a:endParaRPr lang="zh-CN" altLang="en-US" sz="2400" dirty="0">
              <a:latin typeface="黑体" panose="02010609060101010101" pitchFamily="49" charset="-122"/>
              <a:ea typeface="黑体" panose="02010609060101010101" pitchFamily="49" charset="-122"/>
            </a:endParaRPr>
          </a:p>
          <a:p>
            <a:pPr marL="0" indent="0">
              <a:buNone/>
            </a:pPr>
            <a:r>
              <a:rPr lang="fr-FR" altLang="zh-CN" sz="2400" dirty="0" smtClean="0">
                <a:latin typeface="黑体" panose="02010609060101010101" pitchFamily="49" charset="-122"/>
                <a:ea typeface="黑体" panose="02010609060101010101" pitchFamily="49" charset="-122"/>
              </a:rPr>
              <a:t>  MOV  </a:t>
            </a:r>
            <a:r>
              <a:rPr lang="fr-FR" altLang="zh-CN" sz="2400" dirty="0">
                <a:latin typeface="黑体" panose="02010609060101010101" pitchFamily="49" charset="-122"/>
                <a:ea typeface="黑体" panose="02010609060101010101" pitchFamily="49" charset="-122"/>
              </a:rPr>
              <a:t>[DI], DX                   </a:t>
            </a:r>
            <a:r>
              <a:rPr lang="zh-CN" altLang="en-US" sz="2400" dirty="0">
                <a:latin typeface="黑体" panose="02010609060101010101" pitchFamily="49" charset="-122"/>
                <a:ea typeface="黑体" panose="02010609060101010101" pitchFamily="49" charset="-122"/>
              </a:rPr>
              <a:t>；物理地址</a:t>
            </a:r>
            <a:r>
              <a:rPr lang="fr-FR" altLang="zh-CN" sz="2400" dirty="0">
                <a:latin typeface="黑体" panose="02010609060101010101" pitchFamily="49" charset="-122"/>
                <a:ea typeface="黑体" panose="02010609060101010101" pitchFamily="49" charset="-122"/>
              </a:rPr>
              <a:t>=DS×16+DI</a:t>
            </a:r>
            <a:endParaRPr lang="zh-CN" altLang="en-US" sz="2400" dirty="0">
              <a:latin typeface="黑体" panose="02010609060101010101" pitchFamily="49" charset="-122"/>
              <a:ea typeface="黑体" panose="02010609060101010101" pitchFamily="49" charset="-122"/>
            </a:endParaRPr>
          </a:p>
          <a:p>
            <a:pPr eaLnBrk="1" hangingPunct="1">
              <a:lnSpc>
                <a:spcPct val="90000"/>
              </a:lnSpc>
              <a:buFontTx/>
              <a:buNone/>
            </a:pPr>
            <a:endParaRPr lang="en-US" altLang="zh-CN" sz="24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864598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1879418" y="928903"/>
            <a:ext cx="8503030" cy="5168508"/>
          </a:xfrm>
        </p:spPr>
        <p:txBody>
          <a:bodyPr/>
          <a:lstStyle/>
          <a:p>
            <a:pPr>
              <a:buFontTx/>
              <a:buNone/>
            </a:pPr>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以</a:t>
            </a:r>
            <a:r>
              <a:rPr lang="en-US" altLang="zh-CN" sz="2400" dirty="0">
                <a:latin typeface="黑体" panose="02010609060101010101" pitchFamily="49" charset="-122"/>
                <a:ea typeface="黑体" panose="02010609060101010101" pitchFamily="49" charset="-122"/>
              </a:rPr>
              <a:t>BP</a:t>
            </a:r>
            <a:r>
              <a:rPr lang="zh-CN" altLang="en-US" sz="2400" dirty="0">
                <a:latin typeface="黑体" panose="02010609060101010101" pitchFamily="49" charset="-122"/>
                <a:ea typeface="黑体" panose="02010609060101010101" pitchFamily="49" charset="-122"/>
              </a:rPr>
              <a:t>进行寄存器间接寻址（</a:t>
            </a:r>
            <a:r>
              <a:rPr lang="en-US" altLang="zh-CN" sz="2400" dirty="0">
                <a:latin typeface="黑体" panose="02010609060101010101" pitchFamily="49" charset="-122"/>
                <a:ea typeface="黑体" panose="02010609060101010101" pitchFamily="49" charset="-122"/>
              </a:rPr>
              <a:t>BP</a:t>
            </a:r>
            <a:r>
              <a:rPr lang="zh-CN" altLang="en-US" sz="2400" dirty="0">
                <a:latin typeface="黑体" panose="02010609060101010101" pitchFamily="49" charset="-122"/>
                <a:ea typeface="黑体" panose="02010609060101010101" pitchFamily="49" charset="-122"/>
              </a:rPr>
              <a:t>作为地址指针）的方式</a:t>
            </a:r>
          </a:p>
          <a:p>
            <a:pPr>
              <a:buFontTx/>
              <a:buNone/>
            </a:pPr>
            <a:r>
              <a:rPr lang="zh-CN" altLang="en-US" sz="2400" dirty="0">
                <a:latin typeface="黑体" panose="02010609060101010101" pitchFamily="49" charset="-122"/>
                <a:ea typeface="黑体" panose="02010609060101010101" pitchFamily="49" charset="-122"/>
              </a:rPr>
              <a:t>隐含的段寄存器为堆栈段寄存器</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，操作数存放在堆栈段区域，将堆栈段寄存器</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的内容左移</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位，再加上基址寄存器</a:t>
            </a:r>
            <a:r>
              <a:rPr lang="en-US" altLang="zh-CN" sz="2400" dirty="0">
                <a:latin typeface="黑体" panose="02010609060101010101" pitchFamily="49" charset="-122"/>
                <a:ea typeface="黑体" panose="02010609060101010101" pitchFamily="49" charset="-122"/>
              </a:rPr>
              <a:t>BP</a:t>
            </a:r>
            <a:r>
              <a:rPr lang="zh-CN" altLang="en-US" sz="2400" dirty="0">
                <a:latin typeface="黑体" panose="02010609060101010101" pitchFamily="49" charset="-122"/>
                <a:ea typeface="黑体" panose="02010609060101010101" pitchFamily="49" charset="-122"/>
              </a:rPr>
              <a:t>的内容，即为操作数的物理地址。</a:t>
            </a:r>
          </a:p>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en-US" sz="2400" b="1" dirty="0" smtClean="0">
              <a:latin typeface="黑体" panose="02010609060101010101" pitchFamily="49" charset="-122"/>
              <a:ea typeface="黑体" panose="02010609060101010101" pitchFamily="49" charset="-122"/>
            </a:endParaRPr>
          </a:p>
          <a:p>
            <a:pPr>
              <a:buFontTx/>
              <a:buNone/>
            </a:pPr>
            <a:r>
              <a:rPr lang="en-US" altLang="zh-CN" sz="2400" dirty="0" smtClean="0">
                <a:latin typeface="黑体" panose="02010609060101010101" pitchFamily="49" charset="-122"/>
                <a:ea typeface="黑体" panose="02010609060101010101" pitchFamily="49" charset="-122"/>
              </a:rPr>
              <a:t>MOV  </a:t>
            </a:r>
            <a:r>
              <a:rPr lang="en-US" altLang="zh-CN" sz="2400" dirty="0">
                <a:latin typeface="黑体" panose="02010609060101010101" pitchFamily="49" charset="-122"/>
                <a:ea typeface="黑体" panose="02010609060101010101" pitchFamily="49" charset="-122"/>
              </a:rPr>
              <a:t>[BP], BX                </a:t>
            </a:r>
            <a:r>
              <a:rPr lang="zh-CN" altLang="en-US" sz="2400" dirty="0">
                <a:latin typeface="黑体" panose="02010609060101010101" pitchFamily="49" charset="-122"/>
                <a:ea typeface="黑体" panose="02010609060101010101" pitchFamily="49" charset="-122"/>
              </a:rPr>
              <a:t>；物理地址</a:t>
            </a:r>
            <a:r>
              <a:rPr lang="en-US" altLang="zh-CN" sz="2400" dirty="0">
                <a:latin typeface="黑体" panose="02010609060101010101" pitchFamily="49" charset="-122"/>
                <a:ea typeface="黑体" panose="02010609060101010101" pitchFamily="49" charset="-122"/>
              </a:rPr>
              <a:t>=SS×16+BP</a:t>
            </a: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无论用</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a:t>
            </a:r>
            <a:r>
              <a:rPr lang="zh-CN" altLang="en-US" sz="2400" dirty="0">
                <a:latin typeface="黑体" panose="02010609060101010101" pitchFamily="49" charset="-122"/>
                <a:ea typeface="黑体" panose="02010609060101010101" pitchFamily="49" charset="-122"/>
              </a:rPr>
              <a:t>或者</a:t>
            </a:r>
            <a:r>
              <a:rPr lang="en-US" altLang="zh-CN" sz="2400" dirty="0">
                <a:latin typeface="黑体" panose="02010609060101010101" pitchFamily="49" charset="-122"/>
                <a:ea typeface="黑体" panose="02010609060101010101" pitchFamily="49" charset="-122"/>
              </a:rPr>
              <a:t>BP</a:t>
            </a:r>
            <a:r>
              <a:rPr lang="zh-CN" altLang="en-US" sz="2400" dirty="0">
                <a:latin typeface="黑体" panose="02010609060101010101" pitchFamily="49" charset="-122"/>
                <a:ea typeface="黑体" panose="02010609060101010101" pitchFamily="49" charset="-122"/>
              </a:rPr>
              <a:t>作为间接寄存器，都允许段超越，即可以使用上面所提到的约定以外的其它段寄存器。</a:t>
            </a:r>
          </a:p>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AX, ES:[BX]             </a:t>
            </a:r>
            <a:r>
              <a:rPr lang="zh-CN" altLang="en-US" sz="2400" dirty="0">
                <a:latin typeface="黑体" panose="02010609060101010101" pitchFamily="49" charset="-122"/>
                <a:ea typeface="黑体" panose="02010609060101010101" pitchFamily="49" charset="-122"/>
              </a:rPr>
              <a:t>；物理地址</a:t>
            </a:r>
            <a:r>
              <a:rPr lang="en-US" altLang="zh-CN" sz="2400" dirty="0">
                <a:latin typeface="黑体" panose="02010609060101010101" pitchFamily="49" charset="-122"/>
                <a:ea typeface="黑体" panose="02010609060101010101" pitchFamily="49" charset="-122"/>
              </a:rPr>
              <a:t>=ES×16+BX</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MOV  DS:[BP], DX             </a:t>
            </a:r>
            <a:r>
              <a:rPr lang="zh-CN" altLang="en-US" sz="2400" dirty="0">
                <a:latin typeface="黑体" panose="02010609060101010101" pitchFamily="49" charset="-122"/>
                <a:ea typeface="黑体" panose="02010609060101010101" pitchFamily="49" charset="-122"/>
              </a:rPr>
              <a:t>；物理地址</a:t>
            </a:r>
            <a:r>
              <a:rPr lang="en-US" altLang="zh-CN" sz="2400" dirty="0">
                <a:latin typeface="黑体" panose="02010609060101010101" pitchFamily="49" charset="-122"/>
                <a:ea typeface="黑体" panose="02010609060101010101" pitchFamily="49" charset="-122"/>
              </a:rPr>
              <a:t>=DS×16+BP</a:t>
            </a:r>
            <a:endParaRPr lang="zh-CN" altLang="en-US" sz="2400" dirty="0">
              <a:latin typeface="黑体" panose="02010609060101010101" pitchFamily="49" charset="-122"/>
              <a:ea typeface="黑体" panose="02010609060101010101" pitchFamily="49" charset="-122"/>
            </a:endParaRPr>
          </a:p>
          <a:p>
            <a:endParaRPr lang="en-US" altLang="zh-CN" dirty="0" smtClean="0"/>
          </a:p>
          <a:p>
            <a:endParaRPr lang="zh-CN" altLang="en-US" dirty="0" smtClean="0"/>
          </a:p>
        </p:txBody>
      </p:sp>
    </p:spTree>
    <p:extLst>
      <p:ext uri="{BB962C8B-B14F-4D97-AF65-F5344CB8AC3E}">
        <p14:creationId xmlns:p14="http://schemas.microsoft.com/office/powerpoint/2010/main" val="1362907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208107" y="857449"/>
            <a:ext cx="7774199" cy="5239963"/>
          </a:xfrm>
        </p:spPr>
        <p:txBody>
          <a:bodyPr/>
          <a:lstStyle/>
          <a:p>
            <a:pPr>
              <a:lnSpc>
                <a:spcPct val="150000"/>
              </a:lnSpc>
              <a:buFontTx/>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）相对寄存器寻址</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smtClean="0">
                <a:latin typeface="黑体" panose="02010609060101010101" pitchFamily="49" charset="-122"/>
                <a:ea typeface="黑体" panose="02010609060101010101" pitchFamily="49" charset="-122"/>
              </a:rPr>
              <a:t>是在寄存器间接寻址基础上加上位移量，位移量可以是正的也可以是负的。</a:t>
            </a:r>
            <a:endParaRPr lang="en-US" altLang="zh-CN" sz="2400" dirty="0" smtClean="0">
              <a:latin typeface="黑体" panose="02010609060101010101" pitchFamily="49" charset="-122"/>
              <a:ea typeface="黑体" panose="02010609060101010101" pitchFamily="49" charset="-122"/>
            </a:endParaRPr>
          </a:p>
          <a:p>
            <a:pPr>
              <a:lnSpc>
                <a:spcPct val="150000"/>
              </a:lnSpc>
              <a:buFontTx/>
              <a:buNone/>
            </a:pPr>
            <a:r>
              <a:rPr lang="zh-CN" altLang="en-US" sz="2400" b="1" dirty="0" smtClean="0">
                <a:latin typeface="黑体" panose="02010609060101010101" pitchFamily="49" charset="-122"/>
                <a:ea typeface="黑体" panose="02010609060101010101" pitchFamily="49" charset="-122"/>
              </a:rPr>
              <a:t>例</a:t>
            </a:r>
            <a:r>
              <a:rPr lang="en-US" sz="2400" b="1" dirty="0" smtClean="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MOV  </a:t>
            </a:r>
            <a:r>
              <a:rPr lang="en-US" altLang="zh-CN" sz="2400" dirty="0">
                <a:latin typeface="黑体" panose="02010609060101010101" pitchFamily="49" charset="-122"/>
                <a:ea typeface="黑体" panose="02010609060101010101" pitchFamily="49" charset="-122"/>
              </a:rPr>
              <a:t>AX, 3003H[SI]</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假设</a:t>
            </a:r>
            <a:r>
              <a:rPr lang="en-US" altLang="zh-CN" sz="2400" dirty="0">
                <a:latin typeface="黑体" panose="02010609060101010101" pitchFamily="49" charset="-122"/>
                <a:ea typeface="黑体" panose="02010609060101010101" pitchFamily="49" charset="-122"/>
              </a:rPr>
              <a:t>DS=3000H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SI=2000H</a:t>
            </a:r>
            <a:r>
              <a:rPr lang="zh-CN" altLang="en-US" sz="2400" dirty="0">
                <a:latin typeface="黑体" panose="02010609060101010101" pitchFamily="49" charset="-122"/>
                <a:ea typeface="黑体" panose="02010609060101010101" pitchFamily="49" charset="-122"/>
              </a:rPr>
              <a:t>，指令中的</a:t>
            </a:r>
            <a:r>
              <a:rPr lang="en-US" altLang="zh-CN" sz="2400" dirty="0">
                <a:latin typeface="黑体" panose="02010609060101010101" pitchFamily="49" charset="-122"/>
                <a:ea typeface="黑体" panose="02010609060101010101" pitchFamily="49" charset="-122"/>
              </a:rPr>
              <a:t>3003H</a:t>
            </a:r>
            <a:r>
              <a:rPr lang="zh-CN" altLang="en-US" sz="2400" dirty="0">
                <a:latin typeface="黑体" panose="02010609060101010101" pitchFamily="49" charset="-122"/>
                <a:ea typeface="黑体" panose="02010609060101010101" pitchFamily="49" charset="-122"/>
              </a:rPr>
              <a:t>即为位移量</a:t>
            </a:r>
            <a:r>
              <a:rPr lang="en-US" altLang="zh-CN" sz="2400" dirty="0">
                <a:latin typeface="黑体" panose="02010609060101010101" pitchFamily="49" charset="-122"/>
                <a:ea typeface="黑体" panose="02010609060101010101" pitchFamily="49" charset="-122"/>
              </a:rPr>
              <a:t>DISP</a:t>
            </a:r>
            <a:r>
              <a:rPr lang="zh-CN" altLang="en-US" sz="2400" dirty="0">
                <a:latin typeface="黑体" panose="02010609060101010101" pitchFamily="49" charset="-122"/>
                <a:ea typeface="黑体" panose="02010609060101010101" pitchFamily="49" charset="-122"/>
              </a:rPr>
              <a:t>。指令操作的存储器物理地址</a:t>
            </a:r>
            <a:r>
              <a:rPr lang="en-US" altLang="zh-CN" sz="2400" dirty="0">
                <a:latin typeface="黑体" panose="02010609060101010101" pitchFamily="49" charset="-122"/>
                <a:ea typeface="黑体" panose="02010609060101010101" pitchFamily="49" charset="-122"/>
              </a:rPr>
              <a:t>=3000H×10H+EA=30000H+2000H+3003H=35003H.</a:t>
            </a:r>
            <a:endParaRPr lang="zh-CN" altLang="en-US" sz="2400" dirty="0">
              <a:latin typeface="黑体" panose="02010609060101010101" pitchFamily="49" charset="-122"/>
              <a:ea typeface="黑体" panose="02010609060101010101" pitchFamily="49" charset="-122"/>
            </a:endParaRPr>
          </a:p>
          <a:p>
            <a:endParaRPr lang="zh-CN" altLang="en-US" dirty="0" smtClean="0"/>
          </a:p>
        </p:txBody>
      </p:sp>
    </p:spTree>
    <p:extLst>
      <p:ext uri="{BB962C8B-B14F-4D97-AF65-F5344CB8AC3E}">
        <p14:creationId xmlns:p14="http://schemas.microsoft.com/office/powerpoint/2010/main" val="1446509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2208107" y="857449"/>
            <a:ext cx="7774199" cy="5239963"/>
          </a:xfrm>
        </p:spPr>
        <p:txBody>
          <a:bodyPr/>
          <a:lstStyle/>
          <a:p>
            <a:pPr>
              <a:lnSpc>
                <a:spcPct val="150000"/>
              </a:lnSpc>
              <a:buFontTx/>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）基址、变址</a:t>
            </a:r>
            <a:r>
              <a:rPr lang="zh-CN" altLang="en-US" sz="2400" dirty="0">
                <a:latin typeface="黑体" panose="02010609060101010101" pitchFamily="49" charset="-122"/>
                <a:ea typeface="黑体" panose="02010609060101010101" pitchFamily="49" charset="-122"/>
              </a:rPr>
              <a:t>寻址</a:t>
            </a:r>
          </a:p>
          <a:p>
            <a:pPr>
              <a:lnSpc>
                <a:spcPct val="150000"/>
              </a:lnSpc>
              <a:buFontTx/>
              <a:buNone/>
            </a:pPr>
            <a:r>
              <a:rPr lang="zh-CN" altLang="en-US" sz="2400" dirty="0" smtClean="0">
                <a:latin typeface="黑体" panose="02010609060101010101" pitchFamily="49" charset="-122"/>
                <a:ea typeface="黑体" panose="02010609060101010101" pitchFamily="49" charset="-122"/>
              </a:rPr>
              <a:t>基址变址</a:t>
            </a:r>
            <a:r>
              <a:rPr lang="zh-CN" altLang="en-US" sz="2400" dirty="0">
                <a:latin typeface="黑体" panose="02010609060101010101" pitchFamily="49" charset="-122"/>
                <a:ea typeface="黑体" panose="02010609060101010101" pitchFamily="49" charset="-122"/>
              </a:rPr>
              <a:t>寻址方式是</a:t>
            </a:r>
            <a:r>
              <a:rPr lang="zh-CN" altLang="en-US" sz="2400" dirty="0" smtClean="0">
                <a:latin typeface="黑体" panose="02010609060101010101" pitchFamily="49" charset="-122"/>
                <a:ea typeface="黑体" panose="02010609060101010101" pitchFamily="49" charset="-122"/>
              </a:rPr>
              <a:t>用基址寄存器</a:t>
            </a:r>
            <a:r>
              <a:rPr lang="en-US" altLang="zh-CN" sz="2400" dirty="0" smtClean="0">
                <a:latin typeface="黑体" panose="02010609060101010101" pitchFamily="49" charset="-122"/>
                <a:ea typeface="黑体" panose="02010609060101010101" pitchFamily="49" charset="-122"/>
              </a:rPr>
              <a:t>BX,BP</a:t>
            </a:r>
            <a:r>
              <a:rPr lang="zh-CN" altLang="en-US" sz="2400" dirty="0" smtClean="0">
                <a:latin typeface="黑体" panose="02010609060101010101" pitchFamily="49" charset="-122"/>
                <a:ea typeface="黑体" panose="02010609060101010101" pitchFamily="49" charset="-122"/>
              </a:rPr>
              <a:t>和变址寄存器</a:t>
            </a:r>
            <a:r>
              <a:rPr lang="en-US" altLang="zh-CN" sz="2400" dirty="0" smtClean="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a:t>
            </a:r>
            <a:r>
              <a:rPr lang="zh-CN" altLang="en-US" sz="2400" dirty="0">
                <a:latin typeface="黑体" panose="02010609060101010101" pitchFamily="49" charset="-122"/>
                <a:ea typeface="黑体" panose="02010609060101010101" pitchFamily="49" charset="-122"/>
              </a:rPr>
              <a:t>变址寄存器进行的间接寻址。</a:t>
            </a:r>
            <a:endParaRPr lang="en-US" altLang="zh-CN" sz="2400" dirty="0">
              <a:latin typeface="黑体" panose="02010609060101010101" pitchFamily="49" charset="-122"/>
              <a:ea typeface="黑体" panose="02010609060101010101" pitchFamily="49" charset="-122"/>
            </a:endParaRPr>
          </a:p>
          <a:p>
            <a:pPr>
              <a:lnSpc>
                <a:spcPct val="150000"/>
              </a:lnSpc>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MOV  </a:t>
            </a:r>
            <a:r>
              <a:rPr lang="en-US" altLang="zh-CN" sz="2400" dirty="0">
                <a:latin typeface="黑体" panose="02010609060101010101" pitchFamily="49" charset="-122"/>
                <a:ea typeface="黑体" panose="02010609060101010101" pitchFamily="49" charset="-122"/>
              </a:rPr>
              <a:t>AX, </a:t>
            </a:r>
            <a:r>
              <a:rPr lang="en-US" altLang="zh-CN" sz="2400" dirty="0" smtClean="0">
                <a:latin typeface="黑体" panose="02010609060101010101" pitchFamily="49" charset="-122"/>
                <a:ea typeface="黑体" panose="02010609060101010101" pitchFamily="49" charset="-122"/>
              </a:rPr>
              <a:t>[SI+BX]</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假设</a:t>
            </a:r>
            <a:r>
              <a:rPr lang="en-US" altLang="zh-CN" sz="2400" dirty="0">
                <a:latin typeface="黑体" panose="02010609060101010101" pitchFamily="49" charset="-122"/>
                <a:ea typeface="黑体" panose="02010609060101010101" pitchFamily="49" charset="-122"/>
              </a:rPr>
              <a:t>DS=3000H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SI=2000H</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BX=1000H</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指令操作的存储器物理地址</a:t>
            </a:r>
            <a:r>
              <a:rPr lang="en-US" altLang="zh-CN" sz="2400" dirty="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3000H×10H+EA=30000H+1000H+3003H=34003H</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endParaRPr lang="zh-CN" altLang="en-US" dirty="0" smtClean="0"/>
          </a:p>
        </p:txBody>
      </p:sp>
    </p:spTree>
    <p:extLst>
      <p:ext uri="{BB962C8B-B14F-4D97-AF65-F5344CB8AC3E}">
        <p14:creationId xmlns:p14="http://schemas.microsoft.com/office/powerpoint/2010/main" val="441824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1807964" y="714541"/>
            <a:ext cx="8574484" cy="5168509"/>
          </a:xfrm>
        </p:spPr>
        <p:txBody>
          <a:bodyPr/>
          <a:lstStyle/>
          <a:p>
            <a:pPr>
              <a:lnSpc>
                <a:spcPct val="150000"/>
              </a:lnSpc>
              <a:buFontTx/>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）相对的基址</a:t>
            </a:r>
            <a:r>
              <a:rPr lang="zh-CN" altLang="en-US" sz="2400" dirty="0">
                <a:latin typeface="黑体" panose="02010609060101010101" pitchFamily="49" charset="-122"/>
                <a:ea typeface="黑体" panose="02010609060101010101" pitchFamily="49" charset="-122"/>
              </a:rPr>
              <a:t>、变址寻址</a:t>
            </a:r>
          </a:p>
          <a:p>
            <a:pPr>
              <a:lnSpc>
                <a:spcPct val="150000"/>
              </a:lnSpc>
              <a:buFontTx/>
              <a:buNone/>
            </a:pPr>
            <a:r>
              <a:rPr lang="zh-CN" altLang="en-US" sz="2400" dirty="0">
                <a:latin typeface="黑体" panose="02010609060101010101" pitchFamily="49" charset="-122"/>
                <a:ea typeface="黑体" panose="02010609060101010101" pitchFamily="49" charset="-122"/>
              </a:rPr>
              <a:t>将基址寻址方式和变址寻址方式联合起来的寻址方式称为基址、变址寻址方式。这种寻址方式，操作数在存储单元中，其物理地址由段寄存器内容左移</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位加上一个基址寄存器和一个变址寄存器，再加上</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位或</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位位移量。</a:t>
            </a:r>
          </a:p>
          <a:p>
            <a:pPr>
              <a:lnSpc>
                <a:spcPct val="150000"/>
              </a:lnSpc>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fr-FR" altLang="zh-CN" sz="2400" dirty="0">
                <a:latin typeface="黑体" panose="02010609060101010101" pitchFamily="49" charset="-122"/>
                <a:ea typeface="黑体" panose="02010609060101010101" pitchFamily="49" charset="-122"/>
              </a:rPr>
              <a:t>MOV  AX, MASK[BX][SI]</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假设</a:t>
            </a:r>
            <a:r>
              <a:rPr lang="fr-FR" sz="2400" dirty="0">
                <a:latin typeface="黑体" panose="02010609060101010101" pitchFamily="49" charset="-122"/>
                <a:ea typeface="黑体" panose="02010609060101010101" pitchFamily="49" charset="-122"/>
              </a:rPr>
              <a:t> </a:t>
            </a:r>
            <a:r>
              <a:rPr lang="fr-FR" altLang="zh-CN" sz="2400" dirty="0">
                <a:latin typeface="黑体" panose="02010609060101010101" pitchFamily="49" charset="-122"/>
                <a:ea typeface="黑体" panose="02010609060101010101" pitchFamily="49" charset="-122"/>
              </a:rPr>
              <a:t>MASK=64H</a:t>
            </a:r>
            <a:r>
              <a:rPr lang="zh-CN" altLang="en-US" sz="2400" dirty="0">
                <a:latin typeface="黑体" panose="02010609060101010101" pitchFamily="49" charset="-122"/>
                <a:ea typeface="黑体" panose="02010609060101010101" pitchFamily="49" charset="-122"/>
              </a:rPr>
              <a:t>，</a:t>
            </a:r>
            <a:r>
              <a:rPr lang="fr-FR" altLang="zh-CN" sz="2400" dirty="0">
                <a:latin typeface="黑体" panose="02010609060101010101" pitchFamily="49" charset="-122"/>
                <a:ea typeface="黑体" panose="02010609060101010101" pitchFamily="49" charset="-122"/>
              </a:rPr>
              <a:t>BX=A500H</a:t>
            </a:r>
            <a:r>
              <a:rPr lang="zh-CN" altLang="en-US" sz="2400" dirty="0">
                <a:latin typeface="黑体" panose="02010609060101010101" pitchFamily="49" charset="-122"/>
                <a:ea typeface="黑体" panose="02010609060101010101" pitchFamily="49" charset="-122"/>
              </a:rPr>
              <a:t>，</a:t>
            </a:r>
            <a:r>
              <a:rPr lang="fr-FR" altLang="zh-CN" sz="2400" dirty="0">
                <a:latin typeface="黑体" panose="02010609060101010101" pitchFamily="49" charset="-122"/>
                <a:ea typeface="黑体" panose="02010609060101010101" pitchFamily="49" charset="-122"/>
              </a:rPr>
              <a:t>SI=2200H</a:t>
            </a:r>
            <a:r>
              <a:rPr lang="zh-CN" altLang="en-US" sz="2400" dirty="0">
                <a:latin typeface="黑体" panose="02010609060101010101" pitchFamily="49" charset="-122"/>
                <a:ea typeface="黑体" panose="02010609060101010101" pitchFamily="49" charset="-122"/>
              </a:rPr>
              <a:t>，</a:t>
            </a:r>
            <a:r>
              <a:rPr lang="fr-FR" altLang="zh-CN" sz="2400" dirty="0">
                <a:latin typeface="黑体" panose="02010609060101010101" pitchFamily="49" charset="-122"/>
                <a:ea typeface="黑体" panose="02010609060101010101" pitchFamily="49" charset="-122"/>
              </a:rPr>
              <a:t>DS=6000H</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物理地址</a:t>
            </a:r>
            <a:r>
              <a:rPr lang="fr-FR" altLang="zh-CN" sz="2400" dirty="0">
                <a:latin typeface="黑体" panose="02010609060101010101" pitchFamily="49" charset="-122"/>
                <a:ea typeface="黑体" panose="02010609060101010101" pitchFamily="49" charset="-122"/>
              </a:rPr>
              <a:t>=DS×10H+EA=6000H×10H+A500H+2200H+64H=6C764H</a:t>
            </a:r>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5422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2206774" y="621482"/>
            <a:ext cx="7774199" cy="5097055"/>
          </a:xfrm>
        </p:spPr>
        <p:txBody>
          <a:bodyPr/>
          <a:lstStyle/>
          <a:p>
            <a:pPr>
              <a:lnSpc>
                <a:spcPct val="150000"/>
              </a:lnSpc>
              <a:buFontTx/>
              <a:buNone/>
            </a:pP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．程序寻址方式</a:t>
            </a:r>
          </a:p>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）直接寻址方式</a:t>
            </a:r>
          </a:p>
          <a:p>
            <a:pPr>
              <a:lnSpc>
                <a:spcPct val="150000"/>
              </a:lnSpc>
              <a:buFontTx/>
              <a:buNone/>
            </a:pPr>
            <a:r>
              <a:rPr lang="zh-CN" altLang="en-US" sz="2400" dirty="0">
                <a:latin typeface="黑体" panose="02010609060101010101" pitchFamily="49" charset="-122"/>
                <a:ea typeface="黑体" panose="02010609060101010101" pitchFamily="49" charset="-122"/>
              </a:rPr>
              <a:t>段内直接寻址方式也称为相对寻址方式，是指把指令本身提供的位移量加到指令指针寄存器中，形成有效目标地址的寻址方式。</a:t>
            </a:r>
          </a:p>
          <a:p>
            <a:pPr>
              <a:lnSpc>
                <a:spcPct val="150000"/>
              </a:lnSpc>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JMP   1000H	             </a:t>
            </a:r>
            <a:r>
              <a:rPr lang="zh-CN" altLang="en-US" sz="2400" dirty="0">
                <a:latin typeface="黑体" panose="02010609060101010101" pitchFamily="49" charset="-122"/>
                <a:ea typeface="黑体" panose="02010609060101010101" pitchFamily="49" charset="-122"/>
              </a:rPr>
              <a:t>；转移地址在指令中给出</a:t>
            </a:r>
          </a:p>
          <a:p>
            <a:pPr>
              <a:lnSpc>
                <a:spcPct val="150000"/>
              </a:lnSpc>
              <a:buFontTx/>
              <a:buNone/>
            </a:pPr>
            <a:r>
              <a:rPr lang="en-US" altLang="zh-CN" sz="2400" dirty="0">
                <a:latin typeface="黑体" panose="02010609060101010101" pitchFamily="49" charset="-122"/>
                <a:ea typeface="黑体" panose="02010609060101010101" pitchFamily="49" charset="-122"/>
              </a:rPr>
              <a:t>CALL  1000H	             </a:t>
            </a:r>
            <a:r>
              <a:rPr lang="zh-CN" altLang="en-US" sz="2400" dirty="0">
                <a:latin typeface="黑体" panose="02010609060101010101" pitchFamily="49" charset="-122"/>
                <a:ea typeface="黑体" panose="02010609060101010101" pitchFamily="49" charset="-122"/>
              </a:rPr>
              <a:t>；调用地址在指令中给出</a:t>
            </a:r>
          </a:p>
          <a:p>
            <a:endParaRPr lang="zh-CN" altLang="en-US" dirty="0" smtClean="0"/>
          </a:p>
        </p:txBody>
      </p:sp>
    </p:spTree>
    <p:extLst>
      <p:ext uri="{BB962C8B-B14F-4D97-AF65-F5344CB8AC3E}">
        <p14:creationId xmlns:p14="http://schemas.microsoft.com/office/powerpoint/2010/main" val="2498576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六边形 213"/>
          <p:cNvSpPr/>
          <p:nvPr/>
        </p:nvSpPr>
        <p:spPr>
          <a:xfrm>
            <a:off x="975099" y="549474"/>
            <a:ext cx="5468138" cy="108709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5" name="组合 214"/>
          <p:cNvGrpSpPr/>
          <p:nvPr/>
        </p:nvGrpSpPr>
        <p:grpSpPr>
          <a:xfrm>
            <a:off x="539930" y="333450"/>
            <a:ext cx="1556037" cy="1556600"/>
            <a:chOff x="304800" y="673100"/>
            <a:chExt cx="4000500" cy="4000500"/>
          </a:xfrm>
          <a:effectLst>
            <a:outerShdw blurRad="444500" dist="254000" dir="6840000" algn="tr" rotWithShape="0">
              <a:prstClr val="black">
                <a:alpha val="50000"/>
              </a:prstClr>
            </a:outerShdw>
          </a:effectLst>
        </p:grpSpPr>
        <p:sp>
          <p:nvSpPr>
            <p:cNvPr id="21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17" name="椭圆 2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18" name="矩形 217"/>
          <p:cNvSpPr/>
          <p:nvPr/>
        </p:nvSpPr>
        <p:spPr>
          <a:xfrm>
            <a:off x="2238688" y="671292"/>
            <a:ext cx="4133962" cy="784826"/>
          </a:xfrm>
          <a:prstGeom prst="rect">
            <a:avLst/>
          </a:prstGeom>
        </p:spPr>
        <p:txBody>
          <a:bodyPr wrap="square" lIns="121917" tIns="60958" rIns="121917" bIns="60958">
            <a:spAutoFit/>
          </a:bodyPr>
          <a:lstStyle/>
          <a:p>
            <a:pPr defTabSz="1245625" fontAlgn="auto">
              <a:spcBef>
                <a:spcPts val="0"/>
              </a:spcBef>
              <a:spcAft>
                <a:spcPts val="0"/>
              </a:spcAft>
              <a:defRPr/>
            </a:pPr>
            <a:r>
              <a:rPr lang="zh-CN" altLang="en-US" sz="43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本章主要内容录</a:t>
            </a:r>
            <a:endParaRPr lang="zh-CN" altLang="en-US" sz="43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65795" y="559400"/>
            <a:ext cx="1100988" cy="1101386"/>
            <a:chOff x="304800" y="673100"/>
            <a:chExt cx="4000500" cy="4000500"/>
          </a:xfrm>
          <a:effectLst>
            <a:outerShdw blurRad="444500" dist="254000" dir="6840000" algn="tr" rotWithShape="0">
              <a:prstClr val="black">
                <a:alpha val="50000"/>
              </a:prstClr>
            </a:outerShdw>
          </a:effectLst>
        </p:grpSpPr>
        <p:sp>
          <p:nvSpPr>
            <p:cNvPr id="22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2" name="椭圆 2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87" name="组合 86"/>
          <p:cNvGrpSpPr/>
          <p:nvPr/>
        </p:nvGrpSpPr>
        <p:grpSpPr>
          <a:xfrm>
            <a:off x="1788454" y="2362219"/>
            <a:ext cx="1602304" cy="1850640"/>
            <a:chOff x="789153" y="2729597"/>
            <a:chExt cx="1202093" cy="1388087"/>
          </a:xfrm>
        </p:grpSpPr>
        <p:grpSp>
          <p:nvGrpSpPr>
            <p:cNvPr id="88" name="组合 87"/>
            <p:cNvGrpSpPr/>
            <p:nvPr/>
          </p:nvGrpSpPr>
          <p:grpSpPr>
            <a:xfrm>
              <a:off x="789153" y="2729597"/>
              <a:ext cx="1202093" cy="1388087"/>
              <a:chOff x="3273692" y="1099961"/>
              <a:chExt cx="1202093" cy="1388087"/>
            </a:xfrm>
          </p:grpSpPr>
          <p:sp>
            <p:nvSpPr>
              <p:cNvPr id="90"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1"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2"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6103"/>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89" name="TextBox 88"/>
            <p:cNvSpPr txBox="1"/>
            <p:nvPr/>
          </p:nvSpPr>
          <p:spPr>
            <a:xfrm>
              <a:off x="913109" y="2889012"/>
              <a:ext cx="418935" cy="277020"/>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0</a:t>
              </a:r>
              <a:r>
                <a:rPr lang="en-US" altLang="zh-CN" dirty="0" smtClean="0">
                  <a:solidFill>
                    <a:schemeClr val="bg1"/>
                  </a:solidFill>
                  <a:latin typeface="微软雅黑" pitchFamily="34" charset="-122"/>
                  <a:ea typeface="微软雅黑" pitchFamily="34" charset="-122"/>
                </a:rPr>
                <a:t>1</a:t>
              </a:r>
              <a:endParaRPr lang="zh-CN" altLang="en-US" dirty="0">
                <a:solidFill>
                  <a:schemeClr val="bg1"/>
                </a:solidFill>
                <a:latin typeface="微软雅黑" pitchFamily="34" charset="-122"/>
                <a:ea typeface="微软雅黑" pitchFamily="34" charset="-122"/>
              </a:endParaRPr>
            </a:p>
          </p:txBody>
        </p:sp>
      </p:grpSp>
      <p:grpSp>
        <p:nvGrpSpPr>
          <p:cNvPr id="93" name="组合 92"/>
          <p:cNvGrpSpPr/>
          <p:nvPr/>
        </p:nvGrpSpPr>
        <p:grpSpPr>
          <a:xfrm>
            <a:off x="4164295" y="2362219"/>
            <a:ext cx="1602304" cy="1850640"/>
            <a:chOff x="789153" y="2729597"/>
            <a:chExt cx="1202093" cy="1388087"/>
          </a:xfrm>
        </p:grpSpPr>
        <p:grpSp>
          <p:nvGrpSpPr>
            <p:cNvPr id="95" name="组合 94"/>
            <p:cNvGrpSpPr/>
            <p:nvPr/>
          </p:nvGrpSpPr>
          <p:grpSpPr>
            <a:xfrm>
              <a:off x="789153" y="2729597"/>
              <a:ext cx="1202093" cy="1388087"/>
              <a:chOff x="3273692" y="1099961"/>
              <a:chExt cx="1202093" cy="1388087"/>
            </a:xfrm>
          </p:grpSpPr>
          <p:sp>
            <p:nvSpPr>
              <p:cNvPr id="97"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8"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9"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F69F1E"/>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96" name="TextBox 95"/>
            <p:cNvSpPr txBox="1"/>
            <p:nvPr/>
          </p:nvSpPr>
          <p:spPr>
            <a:xfrm>
              <a:off x="905132" y="2922828"/>
              <a:ext cx="363966"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2</a:t>
              </a:r>
              <a:endParaRPr lang="zh-CN" altLang="en-US" dirty="0">
                <a:solidFill>
                  <a:schemeClr val="bg1"/>
                </a:solidFill>
                <a:latin typeface="微软雅黑" pitchFamily="34" charset="-122"/>
                <a:ea typeface="微软雅黑" pitchFamily="34" charset="-122"/>
              </a:endParaRPr>
            </a:p>
          </p:txBody>
        </p:sp>
      </p:grpSp>
      <p:grpSp>
        <p:nvGrpSpPr>
          <p:cNvPr id="100" name="组合 99"/>
          <p:cNvGrpSpPr/>
          <p:nvPr/>
        </p:nvGrpSpPr>
        <p:grpSpPr>
          <a:xfrm>
            <a:off x="6585279" y="2362219"/>
            <a:ext cx="1602304" cy="1850640"/>
            <a:chOff x="789153" y="2729597"/>
            <a:chExt cx="1202093" cy="1388087"/>
          </a:xfrm>
        </p:grpSpPr>
        <p:grpSp>
          <p:nvGrpSpPr>
            <p:cNvPr id="101" name="组合 100"/>
            <p:cNvGrpSpPr/>
            <p:nvPr/>
          </p:nvGrpSpPr>
          <p:grpSpPr>
            <a:xfrm>
              <a:off x="789153" y="2729597"/>
              <a:ext cx="1202093" cy="1388087"/>
              <a:chOff x="3273692" y="1099961"/>
              <a:chExt cx="1202093" cy="1388087"/>
            </a:xfrm>
          </p:grpSpPr>
          <p:sp>
            <p:nvSpPr>
              <p:cNvPr id="103"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4"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5"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5E66"/>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2" name="TextBox 101"/>
            <p:cNvSpPr txBox="1"/>
            <p:nvPr/>
          </p:nvSpPr>
          <p:spPr>
            <a:xfrm>
              <a:off x="898499" y="2922828"/>
              <a:ext cx="367789"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grpSp>
      <p:grpSp>
        <p:nvGrpSpPr>
          <p:cNvPr id="106" name="组合 105"/>
          <p:cNvGrpSpPr/>
          <p:nvPr/>
        </p:nvGrpSpPr>
        <p:grpSpPr>
          <a:xfrm>
            <a:off x="9143990" y="2361850"/>
            <a:ext cx="1602304" cy="1850640"/>
            <a:chOff x="789153" y="2729597"/>
            <a:chExt cx="1202093" cy="1388087"/>
          </a:xfrm>
        </p:grpSpPr>
        <p:grpSp>
          <p:nvGrpSpPr>
            <p:cNvPr id="107" name="组合 106"/>
            <p:cNvGrpSpPr/>
            <p:nvPr/>
          </p:nvGrpSpPr>
          <p:grpSpPr>
            <a:xfrm>
              <a:off x="789153" y="2729597"/>
              <a:ext cx="1202093" cy="1388087"/>
              <a:chOff x="3273692" y="1099961"/>
              <a:chExt cx="1202093" cy="1388087"/>
            </a:xfrm>
          </p:grpSpPr>
          <p:sp>
            <p:nvSpPr>
              <p:cNvPr id="109"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0"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1"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0099A9"/>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8" name="TextBox 107"/>
            <p:cNvSpPr txBox="1"/>
            <p:nvPr/>
          </p:nvSpPr>
          <p:spPr>
            <a:xfrm>
              <a:off x="938290" y="2889012"/>
              <a:ext cx="360220"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4</a:t>
              </a:r>
              <a:endParaRPr lang="zh-CN" altLang="en-US" dirty="0">
                <a:solidFill>
                  <a:schemeClr val="bg1"/>
                </a:solidFill>
                <a:latin typeface="微软雅黑" pitchFamily="34" charset="-122"/>
                <a:ea typeface="微软雅黑" pitchFamily="34" charset="-122"/>
              </a:endParaRPr>
            </a:p>
          </p:txBody>
        </p:sp>
      </p:grpSp>
      <p:sp>
        <p:nvSpPr>
          <p:cNvPr id="112" name="Freeform 21"/>
          <p:cNvSpPr>
            <a:spLocks noEditPoints="1"/>
          </p:cNvSpPr>
          <p:nvPr/>
        </p:nvSpPr>
        <p:spPr bwMode="auto">
          <a:xfrm>
            <a:off x="2261165" y="3022954"/>
            <a:ext cx="615868" cy="637704"/>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tx1"/>
          </a:solidFill>
          <a:ln>
            <a:noFill/>
          </a:ln>
        </p:spPr>
        <p:txBody>
          <a:bodyPr vert="horz" wrap="square" lIns="121890" tIns="60945" rIns="121890" bIns="6094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nvGrpSpPr>
          <p:cNvPr id="113" name="组合 112"/>
          <p:cNvGrpSpPr/>
          <p:nvPr/>
        </p:nvGrpSpPr>
        <p:grpSpPr>
          <a:xfrm>
            <a:off x="4637005" y="2994764"/>
            <a:ext cx="600979" cy="649377"/>
            <a:chOff x="2782033" y="2877344"/>
            <a:chExt cx="571561" cy="617451"/>
          </a:xfrm>
          <a:solidFill>
            <a:srgbClr val="777777"/>
          </a:solidFill>
        </p:grpSpPr>
        <p:sp>
          <p:nvSpPr>
            <p:cNvPr id="114"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5"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6" name="组合 115"/>
          <p:cNvGrpSpPr/>
          <p:nvPr/>
        </p:nvGrpSpPr>
        <p:grpSpPr>
          <a:xfrm>
            <a:off x="7057989" y="3051105"/>
            <a:ext cx="625377" cy="625609"/>
            <a:chOff x="5699322" y="3963624"/>
            <a:chExt cx="132182" cy="132201"/>
          </a:xfrm>
          <a:solidFill>
            <a:schemeClr val="tx1"/>
          </a:solidFill>
        </p:grpSpPr>
        <p:sp>
          <p:nvSpPr>
            <p:cNvPr id="117"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8"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9" name="组合 118"/>
          <p:cNvGrpSpPr/>
          <p:nvPr/>
        </p:nvGrpSpPr>
        <p:grpSpPr>
          <a:xfrm>
            <a:off x="9680423" y="3027449"/>
            <a:ext cx="647261" cy="632839"/>
            <a:chOff x="5710238" y="3049588"/>
            <a:chExt cx="771526" cy="754062"/>
          </a:xfrm>
          <a:solidFill>
            <a:schemeClr val="tx1"/>
          </a:solidFill>
        </p:grpSpPr>
        <p:sp>
          <p:nvSpPr>
            <p:cNvPr id="120"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1"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2"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3"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
        <p:nvSpPr>
          <p:cNvPr id="124" name="Rectangle 4"/>
          <p:cNvSpPr txBox="1">
            <a:spLocks noChangeArrowheads="1"/>
          </p:cNvSpPr>
          <p:nvPr/>
        </p:nvSpPr>
        <p:spPr bwMode="auto">
          <a:xfrm>
            <a:off x="1270670" y="4370643"/>
            <a:ext cx="2304255"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400" kern="0" dirty="0" smtClean="0">
                <a:solidFill>
                  <a:schemeClr val="accent6"/>
                </a:solidFill>
                <a:latin typeface="Arial"/>
                <a:ea typeface="微软雅黑"/>
              </a:rPr>
              <a:t>8086/8088</a:t>
            </a:r>
            <a:r>
              <a:rPr lang="zh-CN" altLang="en-US" sz="2400" kern="0" dirty="0" smtClean="0">
                <a:solidFill>
                  <a:schemeClr val="accent6"/>
                </a:solidFill>
                <a:latin typeface="Arial"/>
                <a:ea typeface="微软雅黑"/>
              </a:rPr>
              <a:t>指令系统概述</a:t>
            </a:r>
            <a:endParaRPr lang="zh-CN" altLang="en-US" sz="2400" kern="0" dirty="0">
              <a:solidFill>
                <a:schemeClr val="accent6"/>
              </a:solidFill>
              <a:latin typeface="Arial"/>
              <a:ea typeface="微软雅黑"/>
            </a:endParaRPr>
          </a:p>
        </p:txBody>
      </p:sp>
      <p:sp>
        <p:nvSpPr>
          <p:cNvPr id="125" name="Rectangle 4"/>
          <p:cNvSpPr txBox="1">
            <a:spLocks noChangeArrowheads="1"/>
          </p:cNvSpPr>
          <p:nvPr/>
        </p:nvSpPr>
        <p:spPr bwMode="auto">
          <a:xfrm>
            <a:off x="3954245" y="4578306"/>
            <a:ext cx="2163320"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400" kern="0" dirty="0">
                <a:solidFill>
                  <a:srgbClr val="F69F1E"/>
                </a:solidFill>
                <a:latin typeface="Arial"/>
                <a:ea typeface="微软雅黑"/>
              </a:rPr>
              <a:t>8086/8088</a:t>
            </a:r>
            <a:r>
              <a:rPr lang="zh-CN" altLang="en-US" sz="2400" kern="0" dirty="0">
                <a:solidFill>
                  <a:srgbClr val="F69F1E"/>
                </a:solidFill>
                <a:latin typeface="Arial"/>
                <a:ea typeface="微软雅黑"/>
              </a:rPr>
              <a:t>的寻址方式和指令系统</a:t>
            </a:r>
          </a:p>
        </p:txBody>
      </p:sp>
      <p:sp>
        <p:nvSpPr>
          <p:cNvPr id="126" name="Rectangle 4"/>
          <p:cNvSpPr txBox="1">
            <a:spLocks noChangeArrowheads="1"/>
          </p:cNvSpPr>
          <p:nvPr/>
        </p:nvSpPr>
        <p:spPr bwMode="auto">
          <a:xfrm>
            <a:off x="6388657" y="4444742"/>
            <a:ext cx="2352787"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400" kern="0" dirty="0">
                <a:solidFill>
                  <a:srgbClr val="EA5E66"/>
                </a:solidFill>
                <a:latin typeface="Arial"/>
                <a:ea typeface="微软雅黑"/>
              </a:rPr>
              <a:t>80386</a:t>
            </a:r>
            <a:r>
              <a:rPr lang="zh-CN" altLang="en-US" sz="2400" kern="0" dirty="0">
                <a:solidFill>
                  <a:srgbClr val="EA5E66"/>
                </a:solidFill>
                <a:latin typeface="Arial"/>
                <a:ea typeface="微软雅黑"/>
              </a:rPr>
              <a:t>的寻址方式和指令系统</a:t>
            </a:r>
          </a:p>
        </p:txBody>
      </p:sp>
      <p:sp>
        <p:nvSpPr>
          <p:cNvPr id="127" name="Rectangle 4"/>
          <p:cNvSpPr txBox="1">
            <a:spLocks noChangeArrowheads="1"/>
          </p:cNvSpPr>
          <p:nvPr/>
        </p:nvSpPr>
        <p:spPr bwMode="auto">
          <a:xfrm>
            <a:off x="8867839" y="4562526"/>
            <a:ext cx="236634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400" kern="0" dirty="0">
                <a:solidFill>
                  <a:srgbClr val="0099A9"/>
                </a:solidFill>
                <a:latin typeface="Arial"/>
                <a:ea typeface="微软雅黑"/>
              </a:rPr>
              <a:t>80486/ Pentium</a:t>
            </a:r>
            <a:r>
              <a:rPr lang="zh-CN" altLang="en-US" sz="2400" kern="0" dirty="0">
                <a:solidFill>
                  <a:srgbClr val="0099A9"/>
                </a:solidFill>
                <a:latin typeface="Arial"/>
                <a:ea typeface="微软雅黑"/>
              </a:rPr>
              <a:t>微处理器新增</a:t>
            </a:r>
            <a:r>
              <a:rPr lang="zh-CN" altLang="en-US" sz="2400" kern="0" dirty="0" smtClean="0">
                <a:solidFill>
                  <a:srgbClr val="0099A9"/>
                </a:solidFill>
                <a:latin typeface="Arial"/>
                <a:ea typeface="微软雅黑"/>
              </a:rPr>
              <a:t>指令</a:t>
            </a:r>
            <a:endParaRPr lang="zh-CN" altLang="en-US" sz="2800" kern="0" dirty="0">
              <a:solidFill>
                <a:srgbClr val="0099A9"/>
              </a:solidFill>
              <a:latin typeface="Arial"/>
              <a:ea typeface="微软雅黑"/>
            </a:endParaRPr>
          </a:p>
        </p:txBody>
      </p:sp>
      <p:grpSp>
        <p:nvGrpSpPr>
          <p:cNvPr id="132" name="组合 131"/>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4" name="椭圆 1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9" name="组合 13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24" name="椭圆 2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25" name="组合 22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27" name="椭圆 2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28" name="组合 22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229" name="同心圆 2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0" name="椭圆 2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1" name="组合 23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232" name="同心圆 2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3" name="椭圆 2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4" name="组合 23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235" name="同心圆 2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6" name="椭圆 2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7" name="组合 23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238" name="同心圆 2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39" name="椭圆 2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0" name="组合 23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241" name="同心圆 2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2" name="椭圆 2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3" name="组合 24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244" name="同心圆 2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45" name="椭圆 2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6" name="组合 24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8" name="椭圆 2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9" name="组合 24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250" name="同心圆 2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1" name="椭圆 2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52" name="组合 25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253" name="同心圆 2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4" name="椭圆 2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255" name="TextBox 25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220236380"/>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14:bounceEnd="55000">
                                          <p:cBhvr additive="base">
                                            <p:cTn id="7" dur="2000" fill="hold"/>
                                            <p:tgtEl>
                                              <p:spTgt spid="215"/>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14:presetBounceEnd="55000">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14:bounceEnd="55000">
                                          <p:cBhvr additive="base">
                                            <p:cTn id="11" dur="2000" fill="hold"/>
                                            <p:tgtEl>
                                              <p:spTgt spid="220"/>
                                            </p:tgtEl>
                                            <p:attrNameLst>
                                              <p:attrName>ppt_x</p:attrName>
                                            </p:attrNameLst>
                                          </p:cBhvr>
                                          <p:tavLst>
                                            <p:tav tm="0">
                                              <p:val>
                                                <p:strVal val="#ppt_x"/>
                                              </p:val>
                                            </p:tav>
                                            <p:tav tm="100000">
                                              <p:val>
                                                <p:strVal val="#ppt_x"/>
                                              </p:val>
                                            </p:tav>
                                          </p:tavLst>
                                        </p:anim>
                                        <p:anim calcmode="lin" valueType="num" p14:bounceEnd="55000">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6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6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9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4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par>
                                    <p:cTn id="64" presetID="31" presetClass="entr" presetSubtype="0" fill="hold"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1000" fill="hold"/>
                                            <p:tgtEl>
                                              <p:spTgt spid="106"/>
                                            </p:tgtEl>
                                            <p:attrNameLst>
                                              <p:attrName>ppt_w</p:attrName>
                                            </p:attrNameLst>
                                          </p:cBhvr>
                                          <p:tavLst>
                                            <p:tav tm="0">
                                              <p:val>
                                                <p:fltVal val="0"/>
                                              </p:val>
                                            </p:tav>
                                            <p:tav tm="100000">
                                              <p:val>
                                                <p:strVal val="#ppt_w"/>
                                              </p:val>
                                            </p:tav>
                                          </p:tavLst>
                                        </p:anim>
                                        <p:anim calcmode="lin" valueType="num">
                                          <p:cBhvr>
                                            <p:cTn id="67" dur="1000" fill="hold"/>
                                            <p:tgtEl>
                                              <p:spTgt spid="106"/>
                                            </p:tgtEl>
                                            <p:attrNameLst>
                                              <p:attrName>ppt_h</p:attrName>
                                            </p:attrNameLst>
                                          </p:cBhvr>
                                          <p:tavLst>
                                            <p:tav tm="0">
                                              <p:val>
                                                <p:fltVal val="0"/>
                                              </p:val>
                                            </p:tav>
                                            <p:tav tm="100000">
                                              <p:val>
                                                <p:strVal val="#ppt_h"/>
                                              </p:val>
                                            </p:tav>
                                          </p:tavLst>
                                        </p:anim>
                                        <p:anim calcmode="lin" valueType="num">
                                          <p:cBhvr>
                                            <p:cTn id="68" dur="1000" fill="hold"/>
                                            <p:tgtEl>
                                              <p:spTgt spid="106"/>
                                            </p:tgtEl>
                                            <p:attrNameLst>
                                              <p:attrName>style.rotation</p:attrName>
                                            </p:attrNameLst>
                                          </p:cBhvr>
                                          <p:tavLst>
                                            <p:tav tm="0">
                                              <p:val>
                                                <p:fltVal val="90"/>
                                              </p:val>
                                            </p:tav>
                                            <p:tav tm="100000">
                                              <p:val>
                                                <p:fltVal val="0"/>
                                              </p:val>
                                            </p:tav>
                                          </p:tavLst>
                                        </p:anim>
                                        <p:animEffect transition="in" filter="fade">
                                          <p:cBhvr>
                                            <p:cTn id="69" dur="1000"/>
                                            <p:tgtEl>
                                              <p:spTgt spid="106"/>
                                            </p:tgtEl>
                                          </p:cBhvr>
                                        </p:animEffect>
                                      </p:childTnLst>
                                    </p:cTn>
                                  </p:par>
                                </p:childTnLst>
                              </p:cTn>
                            </p:par>
                            <p:par>
                              <p:cTn id="70" fill="hold">
                                <p:stCondLst>
                                  <p:cond delay="9400"/>
                                </p:stCondLst>
                                <p:childTnLst>
                                  <p:par>
                                    <p:cTn id="71" presetID="10" presetClass="entr" presetSubtype="0"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Effect transition="in" filter="fade">
                                          <p:cBhvr>
                                            <p:cTn id="73" dur="500"/>
                                            <p:tgtEl>
                                              <p:spTgt spid="11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wipe(left)">
                                          <p:cBhvr>
                                            <p:cTn id="76" dur="700"/>
                                            <p:tgtEl>
                                              <p:spTgt spid="127"/>
                                            </p:tgtEl>
                                          </p:cBhvr>
                                        </p:animEffect>
                                      </p:childTnLst>
                                    </p:cTn>
                                  </p:par>
                                </p:childTnLst>
                              </p:cTn>
                            </p:par>
                            <p:par>
                              <p:cTn id="77" fill="hold">
                                <p:stCondLst>
                                  <p:cond delay="10100"/>
                                </p:stCondLst>
                                <p:childTnLst>
                                  <p:par>
                                    <p:cTn id="78" presetID="23" presetClass="entr" presetSubtype="528" fill="hold" nodeType="afterEffect">
                                      <p:stCondLst>
                                        <p:cond delay="0"/>
                                      </p:stCondLst>
                                      <p:childTnLst>
                                        <p:set>
                                          <p:cBhvr>
                                            <p:cTn id="79" dur="1" fill="hold">
                                              <p:stCondLst>
                                                <p:cond delay="0"/>
                                              </p:stCondLst>
                                            </p:cTn>
                                            <p:tgtEl>
                                              <p:spTgt spid="132"/>
                                            </p:tgtEl>
                                            <p:attrNameLst>
                                              <p:attrName>style.visibility</p:attrName>
                                            </p:attrNameLst>
                                          </p:cBhvr>
                                          <p:to>
                                            <p:strVal val="visible"/>
                                          </p:to>
                                        </p:set>
                                        <p:anim calcmode="lin" valueType="num">
                                          <p:cBhvr>
                                            <p:cTn id="80" dur="500" fill="hold"/>
                                            <p:tgtEl>
                                              <p:spTgt spid="132"/>
                                            </p:tgtEl>
                                            <p:attrNameLst>
                                              <p:attrName>ppt_w</p:attrName>
                                            </p:attrNameLst>
                                          </p:cBhvr>
                                          <p:tavLst>
                                            <p:tav tm="0">
                                              <p:val>
                                                <p:fltVal val="0"/>
                                              </p:val>
                                            </p:tav>
                                            <p:tav tm="100000">
                                              <p:val>
                                                <p:strVal val="#ppt_w"/>
                                              </p:val>
                                            </p:tav>
                                          </p:tavLst>
                                        </p:anim>
                                        <p:anim calcmode="lin" valueType="num">
                                          <p:cBhvr>
                                            <p:cTn id="81" dur="500" fill="hold"/>
                                            <p:tgtEl>
                                              <p:spTgt spid="132"/>
                                            </p:tgtEl>
                                            <p:attrNameLst>
                                              <p:attrName>ppt_h</p:attrName>
                                            </p:attrNameLst>
                                          </p:cBhvr>
                                          <p:tavLst>
                                            <p:tav tm="0">
                                              <p:val>
                                                <p:fltVal val="0"/>
                                              </p:val>
                                            </p:tav>
                                            <p:tav tm="100000">
                                              <p:val>
                                                <p:strVal val="#ppt_h"/>
                                              </p:val>
                                            </p:tav>
                                          </p:tavLst>
                                        </p:anim>
                                        <p:anim calcmode="lin" valueType="num">
                                          <p:cBhvr>
                                            <p:cTn id="82" dur="500" fill="hold"/>
                                            <p:tgtEl>
                                              <p:spTgt spid="132"/>
                                            </p:tgtEl>
                                            <p:attrNameLst>
                                              <p:attrName>ppt_x</p:attrName>
                                            </p:attrNameLst>
                                          </p:cBhvr>
                                          <p:tavLst>
                                            <p:tav tm="0">
                                              <p:val>
                                                <p:fltVal val="0.5"/>
                                              </p:val>
                                            </p:tav>
                                            <p:tav tm="100000">
                                              <p:val>
                                                <p:strVal val="#ppt_x"/>
                                              </p:val>
                                            </p:tav>
                                          </p:tavLst>
                                        </p:anim>
                                        <p:anim calcmode="lin" valueType="num">
                                          <p:cBhvr>
                                            <p:cTn id="83" dur="500" fill="hold"/>
                                            <p:tgtEl>
                                              <p:spTgt spid="132"/>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139"/>
                                            </p:tgtEl>
                                            <p:attrNameLst>
                                              <p:attrName>style.visibility</p:attrName>
                                            </p:attrNameLst>
                                          </p:cBhvr>
                                          <p:to>
                                            <p:strVal val="visible"/>
                                          </p:to>
                                        </p:set>
                                        <p:anim calcmode="lin" valueType="num">
                                          <p:cBhvr>
                                            <p:cTn id="86" dur="500" fill="hold"/>
                                            <p:tgtEl>
                                              <p:spTgt spid="139"/>
                                            </p:tgtEl>
                                            <p:attrNameLst>
                                              <p:attrName>ppt_w</p:attrName>
                                            </p:attrNameLst>
                                          </p:cBhvr>
                                          <p:tavLst>
                                            <p:tav tm="0">
                                              <p:val>
                                                <p:fltVal val="0"/>
                                              </p:val>
                                            </p:tav>
                                            <p:tav tm="100000">
                                              <p:val>
                                                <p:strVal val="#ppt_w"/>
                                              </p:val>
                                            </p:tav>
                                          </p:tavLst>
                                        </p:anim>
                                        <p:anim calcmode="lin" valueType="num">
                                          <p:cBhvr>
                                            <p:cTn id="87" dur="500" fill="hold"/>
                                            <p:tgtEl>
                                              <p:spTgt spid="139"/>
                                            </p:tgtEl>
                                            <p:attrNameLst>
                                              <p:attrName>ppt_h</p:attrName>
                                            </p:attrNameLst>
                                          </p:cBhvr>
                                          <p:tavLst>
                                            <p:tav tm="0">
                                              <p:val>
                                                <p:fltVal val="0"/>
                                              </p:val>
                                            </p:tav>
                                            <p:tav tm="100000">
                                              <p:val>
                                                <p:strVal val="#ppt_h"/>
                                              </p:val>
                                            </p:tav>
                                          </p:tavLst>
                                        </p:anim>
                                        <p:anim calcmode="lin" valueType="num">
                                          <p:cBhvr>
                                            <p:cTn id="88" dur="500" fill="hold"/>
                                            <p:tgtEl>
                                              <p:spTgt spid="139"/>
                                            </p:tgtEl>
                                            <p:attrNameLst>
                                              <p:attrName>ppt_x</p:attrName>
                                            </p:attrNameLst>
                                          </p:cBhvr>
                                          <p:tavLst>
                                            <p:tav tm="0">
                                              <p:val>
                                                <p:fltVal val="0.5"/>
                                              </p:val>
                                            </p:tav>
                                            <p:tav tm="100000">
                                              <p:val>
                                                <p:strVal val="#ppt_x"/>
                                              </p:val>
                                            </p:tav>
                                          </p:tavLst>
                                        </p:anim>
                                        <p:anim calcmode="lin" valueType="num">
                                          <p:cBhvr>
                                            <p:cTn id="89" dur="500" fill="hold"/>
                                            <p:tgtEl>
                                              <p:spTgt spid="1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700"/>
                                      </p:stCondLst>
                                      <p:childTnLst>
                                        <p:set>
                                          <p:cBhvr>
                                            <p:cTn id="91" dur="1" fill="hold">
                                              <p:stCondLst>
                                                <p:cond delay="0"/>
                                              </p:stCondLst>
                                            </p:cTn>
                                            <p:tgtEl>
                                              <p:spTgt spid="142"/>
                                            </p:tgtEl>
                                            <p:attrNameLst>
                                              <p:attrName>style.visibility</p:attrName>
                                            </p:attrNameLst>
                                          </p:cBhvr>
                                          <p:to>
                                            <p:strVal val="visible"/>
                                          </p:to>
                                        </p:set>
                                        <p:anim calcmode="lin" valueType="num">
                                          <p:cBhvr>
                                            <p:cTn id="92" dur="500" fill="hold"/>
                                            <p:tgtEl>
                                              <p:spTgt spid="142"/>
                                            </p:tgtEl>
                                            <p:attrNameLst>
                                              <p:attrName>ppt_w</p:attrName>
                                            </p:attrNameLst>
                                          </p:cBhvr>
                                          <p:tavLst>
                                            <p:tav tm="0">
                                              <p:val>
                                                <p:fltVal val="0"/>
                                              </p:val>
                                            </p:tav>
                                            <p:tav tm="100000">
                                              <p:val>
                                                <p:strVal val="#ppt_w"/>
                                              </p:val>
                                            </p:tav>
                                          </p:tavLst>
                                        </p:anim>
                                        <p:anim calcmode="lin" valueType="num">
                                          <p:cBhvr>
                                            <p:cTn id="93" dur="500" fill="hold"/>
                                            <p:tgtEl>
                                              <p:spTgt spid="142"/>
                                            </p:tgtEl>
                                            <p:attrNameLst>
                                              <p:attrName>ppt_h</p:attrName>
                                            </p:attrNameLst>
                                          </p:cBhvr>
                                          <p:tavLst>
                                            <p:tav tm="0">
                                              <p:val>
                                                <p:fltVal val="0"/>
                                              </p:val>
                                            </p:tav>
                                            <p:tav tm="100000">
                                              <p:val>
                                                <p:strVal val="#ppt_h"/>
                                              </p:val>
                                            </p:tav>
                                          </p:tavLst>
                                        </p:anim>
                                        <p:anim calcmode="lin" valueType="num">
                                          <p:cBhvr>
                                            <p:cTn id="94" dur="500" fill="hold"/>
                                            <p:tgtEl>
                                              <p:spTgt spid="142"/>
                                            </p:tgtEl>
                                            <p:attrNameLst>
                                              <p:attrName>ppt_x</p:attrName>
                                            </p:attrNameLst>
                                          </p:cBhvr>
                                          <p:tavLst>
                                            <p:tav tm="0">
                                              <p:val>
                                                <p:fltVal val="0.5"/>
                                              </p:val>
                                            </p:tav>
                                            <p:tav tm="100000">
                                              <p:val>
                                                <p:strVal val="#ppt_x"/>
                                              </p:val>
                                            </p:tav>
                                          </p:tavLst>
                                        </p:anim>
                                        <p:anim calcmode="lin" valueType="num">
                                          <p:cBhvr>
                                            <p:cTn id="95" dur="500" fill="hold"/>
                                            <p:tgtEl>
                                              <p:spTgt spid="1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300"/>
                                      </p:stCondLst>
                                      <p:childTnLst>
                                        <p:set>
                                          <p:cBhvr>
                                            <p:cTn id="97" dur="1" fill="hold">
                                              <p:stCondLst>
                                                <p:cond delay="0"/>
                                              </p:stCondLst>
                                            </p:cTn>
                                            <p:tgtEl>
                                              <p:spTgt spid="225"/>
                                            </p:tgtEl>
                                            <p:attrNameLst>
                                              <p:attrName>style.visibility</p:attrName>
                                            </p:attrNameLst>
                                          </p:cBhvr>
                                          <p:to>
                                            <p:strVal val="visible"/>
                                          </p:to>
                                        </p:set>
                                        <p:anim calcmode="lin" valueType="num">
                                          <p:cBhvr>
                                            <p:cTn id="98" dur="500" fill="hold"/>
                                            <p:tgtEl>
                                              <p:spTgt spid="225"/>
                                            </p:tgtEl>
                                            <p:attrNameLst>
                                              <p:attrName>ppt_w</p:attrName>
                                            </p:attrNameLst>
                                          </p:cBhvr>
                                          <p:tavLst>
                                            <p:tav tm="0">
                                              <p:val>
                                                <p:fltVal val="0"/>
                                              </p:val>
                                            </p:tav>
                                            <p:tav tm="100000">
                                              <p:val>
                                                <p:strVal val="#ppt_w"/>
                                              </p:val>
                                            </p:tav>
                                          </p:tavLst>
                                        </p:anim>
                                        <p:anim calcmode="lin" valueType="num">
                                          <p:cBhvr>
                                            <p:cTn id="99" dur="500" fill="hold"/>
                                            <p:tgtEl>
                                              <p:spTgt spid="225"/>
                                            </p:tgtEl>
                                            <p:attrNameLst>
                                              <p:attrName>ppt_h</p:attrName>
                                            </p:attrNameLst>
                                          </p:cBhvr>
                                          <p:tavLst>
                                            <p:tav tm="0">
                                              <p:val>
                                                <p:fltVal val="0"/>
                                              </p:val>
                                            </p:tav>
                                            <p:tav tm="100000">
                                              <p:val>
                                                <p:strVal val="#ppt_h"/>
                                              </p:val>
                                            </p:tav>
                                          </p:tavLst>
                                        </p:anim>
                                        <p:anim calcmode="lin" valueType="num">
                                          <p:cBhvr>
                                            <p:cTn id="100" dur="500" fill="hold"/>
                                            <p:tgtEl>
                                              <p:spTgt spid="225"/>
                                            </p:tgtEl>
                                            <p:attrNameLst>
                                              <p:attrName>ppt_x</p:attrName>
                                            </p:attrNameLst>
                                          </p:cBhvr>
                                          <p:tavLst>
                                            <p:tav tm="0">
                                              <p:val>
                                                <p:fltVal val="0.5"/>
                                              </p:val>
                                            </p:tav>
                                            <p:tav tm="100000">
                                              <p:val>
                                                <p:strVal val="#ppt_x"/>
                                              </p:val>
                                            </p:tav>
                                          </p:tavLst>
                                        </p:anim>
                                        <p:anim calcmode="lin" valueType="num">
                                          <p:cBhvr>
                                            <p:cTn id="101" dur="500" fill="hold"/>
                                            <p:tgtEl>
                                              <p:spTgt spid="22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100"/>
                                      </p:stCondLst>
                                      <p:childTnLst>
                                        <p:set>
                                          <p:cBhvr>
                                            <p:cTn id="103" dur="1" fill="hold">
                                              <p:stCondLst>
                                                <p:cond delay="0"/>
                                              </p:stCondLst>
                                            </p:cTn>
                                            <p:tgtEl>
                                              <p:spTgt spid="228"/>
                                            </p:tgtEl>
                                            <p:attrNameLst>
                                              <p:attrName>style.visibility</p:attrName>
                                            </p:attrNameLst>
                                          </p:cBhvr>
                                          <p:to>
                                            <p:strVal val="visible"/>
                                          </p:to>
                                        </p:set>
                                        <p:anim calcmode="lin" valueType="num">
                                          <p:cBhvr>
                                            <p:cTn id="104" dur="500" fill="hold"/>
                                            <p:tgtEl>
                                              <p:spTgt spid="228"/>
                                            </p:tgtEl>
                                            <p:attrNameLst>
                                              <p:attrName>ppt_w</p:attrName>
                                            </p:attrNameLst>
                                          </p:cBhvr>
                                          <p:tavLst>
                                            <p:tav tm="0">
                                              <p:val>
                                                <p:fltVal val="0"/>
                                              </p:val>
                                            </p:tav>
                                            <p:tav tm="100000">
                                              <p:val>
                                                <p:strVal val="#ppt_w"/>
                                              </p:val>
                                            </p:tav>
                                          </p:tavLst>
                                        </p:anim>
                                        <p:anim calcmode="lin" valueType="num">
                                          <p:cBhvr>
                                            <p:cTn id="105" dur="500" fill="hold"/>
                                            <p:tgtEl>
                                              <p:spTgt spid="228"/>
                                            </p:tgtEl>
                                            <p:attrNameLst>
                                              <p:attrName>ppt_h</p:attrName>
                                            </p:attrNameLst>
                                          </p:cBhvr>
                                          <p:tavLst>
                                            <p:tav tm="0">
                                              <p:val>
                                                <p:fltVal val="0"/>
                                              </p:val>
                                            </p:tav>
                                            <p:tav tm="100000">
                                              <p:val>
                                                <p:strVal val="#ppt_h"/>
                                              </p:val>
                                            </p:tav>
                                          </p:tavLst>
                                        </p:anim>
                                        <p:anim calcmode="lin" valueType="num">
                                          <p:cBhvr>
                                            <p:cTn id="106" dur="500" fill="hold"/>
                                            <p:tgtEl>
                                              <p:spTgt spid="228"/>
                                            </p:tgtEl>
                                            <p:attrNameLst>
                                              <p:attrName>ppt_x</p:attrName>
                                            </p:attrNameLst>
                                          </p:cBhvr>
                                          <p:tavLst>
                                            <p:tav tm="0">
                                              <p:val>
                                                <p:fltVal val="0.5"/>
                                              </p:val>
                                            </p:tav>
                                            <p:tav tm="100000">
                                              <p:val>
                                                <p:strVal val="#ppt_x"/>
                                              </p:val>
                                            </p:tav>
                                          </p:tavLst>
                                        </p:anim>
                                        <p:anim calcmode="lin" valueType="num">
                                          <p:cBhvr>
                                            <p:cTn id="107" dur="500" fill="hold"/>
                                            <p:tgtEl>
                                              <p:spTgt spid="22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231"/>
                                            </p:tgtEl>
                                            <p:attrNameLst>
                                              <p:attrName>style.visibility</p:attrName>
                                            </p:attrNameLst>
                                          </p:cBhvr>
                                          <p:to>
                                            <p:strVal val="visible"/>
                                          </p:to>
                                        </p:set>
                                        <p:anim calcmode="lin" valueType="num">
                                          <p:cBhvr>
                                            <p:cTn id="110" dur="500" fill="hold"/>
                                            <p:tgtEl>
                                              <p:spTgt spid="231"/>
                                            </p:tgtEl>
                                            <p:attrNameLst>
                                              <p:attrName>ppt_w</p:attrName>
                                            </p:attrNameLst>
                                          </p:cBhvr>
                                          <p:tavLst>
                                            <p:tav tm="0">
                                              <p:val>
                                                <p:fltVal val="0"/>
                                              </p:val>
                                            </p:tav>
                                            <p:tav tm="100000">
                                              <p:val>
                                                <p:strVal val="#ppt_w"/>
                                              </p:val>
                                            </p:tav>
                                          </p:tavLst>
                                        </p:anim>
                                        <p:anim calcmode="lin" valueType="num">
                                          <p:cBhvr>
                                            <p:cTn id="111" dur="500" fill="hold"/>
                                            <p:tgtEl>
                                              <p:spTgt spid="231"/>
                                            </p:tgtEl>
                                            <p:attrNameLst>
                                              <p:attrName>ppt_h</p:attrName>
                                            </p:attrNameLst>
                                          </p:cBhvr>
                                          <p:tavLst>
                                            <p:tav tm="0">
                                              <p:val>
                                                <p:fltVal val="0"/>
                                              </p:val>
                                            </p:tav>
                                            <p:tav tm="100000">
                                              <p:val>
                                                <p:strVal val="#ppt_h"/>
                                              </p:val>
                                            </p:tav>
                                          </p:tavLst>
                                        </p:anim>
                                        <p:anim calcmode="lin" valueType="num">
                                          <p:cBhvr>
                                            <p:cTn id="112" dur="500" fill="hold"/>
                                            <p:tgtEl>
                                              <p:spTgt spid="231"/>
                                            </p:tgtEl>
                                            <p:attrNameLst>
                                              <p:attrName>ppt_x</p:attrName>
                                            </p:attrNameLst>
                                          </p:cBhvr>
                                          <p:tavLst>
                                            <p:tav tm="0">
                                              <p:val>
                                                <p:fltVal val="0.5"/>
                                              </p:val>
                                            </p:tav>
                                            <p:tav tm="100000">
                                              <p:val>
                                                <p:strVal val="#ppt_x"/>
                                              </p:val>
                                            </p:tav>
                                          </p:tavLst>
                                        </p:anim>
                                        <p:anim calcmode="lin" valueType="num">
                                          <p:cBhvr>
                                            <p:cTn id="113" dur="500" fill="hold"/>
                                            <p:tgtEl>
                                              <p:spTgt spid="23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300"/>
                                      </p:stCondLst>
                                      <p:childTnLst>
                                        <p:set>
                                          <p:cBhvr>
                                            <p:cTn id="115" dur="1" fill="hold">
                                              <p:stCondLst>
                                                <p:cond delay="0"/>
                                              </p:stCondLst>
                                            </p:cTn>
                                            <p:tgtEl>
                                              <p:spTgt spid="234"/>
                                            </p:tgtEl>
                                            <p:attrNameLst>
                                              <p:attrName>style.visibility</p:attrName>
                                            </p:attrNameLst>
                                          </p:cBhvr>
                                          <p:to>
                                            <p:strVal val="visible"/>
                                          </p:to>
                                        </p:set>
                                        <p:anim calcmode="lin" valueType="num">
                                          <p:cBhvr>
                                            <p:cTn id="116" dur="500" fill="hold"/>
                                            <p:tgtEl>
                                              <p:spTgt spid="234"/>
                                            </p:tgtEl>
                                            <p:attrNameLst>
                                              <p:attrName>ppt_w</p:attrName>
                                            </p:attrNameLst>
                                          </p:cBhvr>
                                          <p:tavLst>
                                            <p:tav tm="0">
                                              <p:val>
                                                <p:fltVal val="0"/>
                                              </p:val>
                                            </p:tav>
                                            <p:tav tm="100000">
                                              <p:val>
                                                <p:strVal val="#ppt_w"/>
                                              </p:val>
                                            </p:tav>
                                          </p:tavLst>
                                        </p:anim>
                                        <p:anim calcmode="lin" valueType="num">
                                          <p:cBhvr>
                                            <p:cTn id="117" dur="500" fill="hold"/>
                                            <p:tgtEl>
                                              <p:spTgt spid="234"/>
                                            </p:tgtEl>
                                            <p:attrNameLst>
                                              <p:attrName>ppt_h</p:attrName>
                                            </p:attrNameLst>
                                          </p:cBhvr>
                                          <p:tavLst>
                                            <p:tav tm="0">
                                              <p:val>
                                                <p:fltVal val="0"/>
                                              </p:val>
                                            </p:tav>
                                            <p:tav tm="100000">
                                              <p:val>
                                                <p:strVal val="#ppt_h"/>
                                              </p:val>
                                            </p:tav>
                                          </p:tavLst>
                                        </p:anim>
                                        <p:anim calcmode="lin" valueType="num">
                                          <p:cBhvr>
                                            <p:cTn id="118" dur="500" fill="hold"/>
                                            <p:tgtEl>
                                              <p:spTgt spid="234"/>
                                            </p:tgtEl>
                                            <p:attrNameLst>
                                              <p:attrName>ppt_x</p:attrName>
                                            </p:attrNameLst>
                                          </p:cBhvr>
                                          <p:tavLst>
                                            <p:tav tm="0">
                                              <p:val>
                                                <p:fltVal val="0.5"/>
                                              </p:val>
                                            </p:tav>
                                            <p:tav tm="100000">
                                              <p:val>
                                                <p:strVal val="#ppt_x"/>
                                              </p:val>
                                            </p:tav>
                                          </p:tavLst>
                                        </p:anim>
                                        <p:anim calcmode="lin" valueType="num">
                                          <p:cBhvr>
                                            <p:cTn id="119" dur="500" fill="hold"/>
                                            <p:tgtEl>
                                              <p:spTgt spid="234"/>
                                            </p:tgtEl>
                                            <p:attrNameLst>
                                              <p:attrName>ppt_y</p:attrName>
                                            </p:attrNameLst>
                                          </p:cBhvr>
                                          <p:tavLst>
                                            <p:tav tm="0">
                                              <p:val>
                                                <p:fltVal val="0.5"/>
                                              </p:val>
                                            </p:tav>
                                            <p:tav tm="100000">
                                              <p:val>
                                                <p:strVal val="#ppt_y"/>
                                              </p:val>
                                            </p:tav>
                                          </p:tavLst>
                                        </p:anim>
                                      </p:childTnLst>
                                    </p:cTn>
                                  </p:par>
                                  <p:par>
                                    <p:cTn id="120" presetID="23" presetClass="entr" presetSubtype="528" fill="hold" nodeType="withEffect">
                                      <p:stCondLst>
                                        <p:cond delay="300"/>
                                      </p:stCondLst>
                                      <p:childTnLst>
                                        <p:set>
                                          <p:cBhvr>
                                            <p:cTn id="121" dur="1" fill="hold">
                                              <p:stCondLst>
                                                <p:cond delay="0"/>
                                              </p:stCondLst>
                                            </p:cTn>
                                            <p:tgtEl>
                                              <p:spTgt spid="237"/>
                                            </p:tgtEl>
                                            <p:attrNameLst>
                                              <p:attrName>style.visibility</p:attrName>
                                            </p:attrNameLst>
                                          </p:cBhvr>
                                          <p:to>
                                            <p:strVal val="visible"/>
                                          </p:to>
                                        </p:set>
                                        <p:anim calcmode="lin" valueType="num">
                                          <p:cBhvr>
                                            <p:cTn id="122" dur="500" fill="hold"/>
                                            <p:tgtEl>
                                              <p:spTgt spid="237"/>
                                            </p:tgtEl>
                                            <p:attrNameLst>
                                              <p:attrName>ppt_w</p:attrName>
                                            </p:attrNameLst>
                                          </p:cBhvr>
                                          <p:tavLst>
                                            <p:tav tm="0">
                                              <p:val>
                                                <p:fltVal val="0"/>
                                              </p:val>
                                            </p:tav>
                                            <p:tav tm="100000">
                                              <p:val>
                                                <p:strVal val="#ppt_w"/>
                                              </p:val>
                                            </p:tav>
                                          </p:tavLst>
                                        </p:anim>
                                        <p:anim calcmode="lin" valueType="num">
                                          <p:cBhvr>
                                            <p:cTn id="123" dur="500" fill="hold"/>
                                            <p:tgtEl>
                                              <p:spTgt spid="237"/>
                                            </p:tgtEl>
                                            <p:attrNameLst>
                                              <p:attrName>ppt_h</p:attrName>
                                            </p:attrNameLst>
                                          </p:cBhvr>
                                          <p:tavLst>
                                            <p:tav tm="0">
                                              <p:val>
                                                <p:fltVal val="0"/>
                                              </p:val>
                                            </p:tav>
                                            <p:tav tm="100000">
                                              <p:val>
                                                <p:strVal val="#ppt_h"/>
                                              </p:val>
                                            </p:tav>
                                          </p:tavLst>
                                        </p:anim>
                                        <p:anim calcmode="lin" valueType="num">
                                          <p:cBhvr>
                                            <p:cTn id="124" dur="500" fill="hold"/>
                                            <p:tgtEl>
                                              <p:spTgt spid="237"/>
                                            </p:tgtEl>
                                            <p:attrNameLst>
                                              <p:attrName>ppt_x</p:attrName>
                                            </p:attrNameLst>
                                          </p:cBhvr>
                                          <p:tavLst>
                                            <p:tav tm="0">
                                              <p:val>
                                                <p:fltVal val="0.5"/>
                                              </p:val>
                                            </p:tav>
                                            <p:tav tm="100000">
                                              <p:val>
                                                <p:strVal val="#ppt_x"/>
                                              </p:val>
                                            </p:tav>
                                          </p:tavLst>
                                        </p:anim>
                                        <p:anim calcmode="lin" valueType="num">
                                          <p:cBhvr>
                                            <p:cTn id="125" dur="500" fill="hold"/>
                                            <p:tgtEl>
                                              <p:spTgt spid="237"/>
                                            </p:tgtEl>
                                            <p:attrNameLst>
                                              <p:attrName>ppt_y</p:attrName>
                                            </p:attrNameLst>
                                          </p:cBhvr>
                                          <p:tavLst>
                                            <p:tav tm="0">
                                              <p:val>
                                                <p:fltVal val="0.5"/>
                                              </p:val>
                                            </p:tav>
                                            <p:tav tm="100000">
                                              <p:val>
                                                <p:strVal val="#ppt_y"/>
                                              </p:val>
                                            </p:tav>
                                          </p:tavLst>
                                        </p:anim>
                                      </p:childTnLst>
                                    </p:cTn>
                                  </p:par>
                                  <p:par>
                                    <p:cTn id="126" presetID="23" presetClass="entr" presetSubtype="528" fill="hold" nodeType="withEffect">
                                      <p:stCondLst>
                                        <p:cond delay="600"/>
                                      </p:stCondLst>
                                      <p:childTnLst>
                                        <p:set>
                                          <p:cBhvr>
                                            <p:cTn id="127" dur="1" fill="hold">
                                              <p:stCondLst>
                                                <p:cond delay="0"/>
                                              </p:stCondLst>
                                            </p:cTn>
                                            <p:tgtEl>
                                              <p:spTgt spid="240"/>
                                            </p:tgtEl>
                                            <p:attrNameLst>
                                              <p:attrName>style.visibility</p:attrName>
                                            </p:attrNameLst>
                                          </p:cBhvr>
                                          <p:to>
                                            <p:strVal val="visible"/>
                                          </p:to>
                                        </p:set>
                                        <p:anim calcmode="lin" valueType="num">
                                          <p:cBhvr>
                                            <p:cTn id="128" dur="500" fill="hold"/>
                                            <p:tgtEl>
                                              <p:spTgt spid="240"/>
                                            </p:tgtEl>
                                            <p:attrNameLst>
                                              <p:attrName>ppt_w</p:attrName>
                                            </p:attrNameLst>
                                          </p:cBhvr>
                                          <p:tavLst>
                                            <p:tav tm="0">
                                              <p:val>
                                                <p:fltVal val="0"/>
                                              </p:val>
                                            </p:tav>
                                            <p:tav tm="100000">
                                              <p:val>
                                                <p:strVal val="#ppt_w"/>
                                              </p:val>
                                            </p:tav>
                                          </p:tavLst>
                                        </p:anim>
                                        <p:anim calcmode="lin" valueType="num">
                                          <p:cBhvr>
                                            <p:cTn id="129" dur="500" fill="hold"/>
                                            <p:tgtEl>
                                              <p:spTgt spid="240"/>
                                            </p:tgtEl>
                                            <p:attrNameLst>
                                              <p:attrName>ppt_h</p:attrName>
                                            </p:attrNameLst>
                                          </p:cBhvr>
                                          <p:tavLst>
                                            <p:tav tm="0">
                                              <p:val>
                                                <p:fltVal val="0"/>
                                              </p:val>
                                            </p:tav>
                                            <p:tav tm="100000">
                                              <p:val>
                                                <p:strVal val="#ppt_h"/>
                                              </p:val>
                                            </p:tav>
                                          </p:tavLst>
                                        </p:anim>
                                        <p:anim calcmode="lin" valueType="num">
                                          <p:cBhvr>
                                            <p:cTn id="130" dur="500" fill="hold"/>
                                            <p:tgtEl>
                                              <p:spTgt spid="240"/>
                                            </p:tgtEl>
                                            <p:attrNameLst>
                                              <p:attrName>ppt_x</p:attrName>
                                            </p:attrNameLst>
                                          </p:cBhvr>
                                          <p:tavLst>
                                            <p:tav tm="0">
                                              <p:val>
                                                <p:fltVal val="0.5"/>
                                              </p:val>
                                            </p:tav>
                                            <p:tav tm="100000">
                                              <p:val>
                                                <p:strVal val="#ppt_x"/>
                                              </p:val>
                                            </p:tav>
                                          </p:tavLst>
                                        </p:anim>
                                        <p:anim calcmode="lin" valueType="num">
                                          <p:cBhvr>
                                            <p:cTn id="131" dur="500" fill="hold"/>
                                            <p:tgtEl>
                                              <p:spTgt spid="240"/>
                                            </p:tgtEl>
                                            <p:attrNameLst>
                                              <p:attrName>ppt_y</p:attrName>
                                            </p:attrNameLst>
                                          </p:cBhvr>
                                          <p:tavLst>
                                            <p:tav tm="0">
                                              <p:val>
                                                <p:fltVal val="0.5"/>
                                              </p:val>
                                            </p:tav>
                                            <p:tav tm="100000">
                                              <p:val>
                                                <p:strVal val="#ppt_y"/>
                                              </p:val>
                                            </p:tav>
                                          </p:tavLst>
                                        </p:anim>
                                      </p:childTnLst>
                                    </p:cTn>
                                  </p:par>
                                  <p:par>
                                    <p:cTn id="132" presetID="23" presetClass="entr" presetSubtype="528" fill="hold" nodeType="withEffect">
                                      <p:stCondLst>
                                        <p:cond delay="600"/>
                                      </p:stCondLst>
                                      <p:childTnLst>
                                        <p:set>
                                          <p:cBhvr>
                                            <p:cTn id="133" dur="1" fill="hold">
                                              <p:stCondLst>
                                                <p:cond delay="0"/>
                                              </p:stCondLst>
                                            </p:cTn>
                                            <p:tgtEl>
                                              <p:spTgt spid="243"/>
                                            </p:tgtEl>
                                            <p:attrNameLst>
                                              <p:attrName>style.visibility</p:attrName>
                                            </p:attrNameLst>
                                          </p:cBhvr>
                                          <p:to>
                                            <p:strVal val="visible"/>
                                          </p:to>
                                        </p:set>
                                        <p:anim calcmode="lin" valueType="num">
                                          <p:cBhvr>
                                            <p:cTn id="134" dur="500" fill="hold"/>
                                            <p:tgtEl>
                                              <p:spTgt spid="243"/>
                                            </p:tgtEl>
                                            <p:attrNameLst>
                                              <p:attrName>ppt_w</p:attrName>
                                            </p:attrNameLst>
                                          </p:cBhvr>
                                          <p:tavLst>
                                            <p:tav tm="0">
                                              <p:val>
                                                <p:fltVal val="0"/>
                                              </p:val>
                                            </p:tav>
                                            <p:tav tm="100000">
                                              <p:val>
                                                <p:strVal val="#ppt_w"/>
                                              </p:val>
                                            </p:tav>
                                          </p:tavLst>
                                        </p:anim>
                                        <p:anim calcmode="lin" valueType="num">
                                          <p:cBhvr>
                                            <p:cTn id="135" dur="500" fill="hold"/>
                                            <p:tgtEl>
                                              <p:spTgt spid="243"/>
                                            </p:tgtEl>
                                            <p:attrNameLst>
                                              <p:attrName>ppt_h</p:attrName>
                                            </p:attrNameLst>
                                          </p:cBhvr>
                                          <p:tavLst>
                                            <p:tav tm="0">
                                              <p:val>
                                                <p:fltVal val="0"/>
                                              </p:val>
                                            </p:tav>
                                            <p:tav tm="100000">
                                              <p:val>
                                                <p:strVal val="#ppt_h"/>
                                              </p:val>
                                            </p:tav>
                                          </p:tavLst>
                                        </p:anim>
                                        <p:anim calcmode="lin" valueType="num">
                                          <p:cBhvr>
                                            <p:cTn id="136" dur="500" fill="hold"/>
                                            <p:tgtEl>
                                              <p:spTgt spid="243"/>
                                            </p:tgtEl>
                                            <p:attrNameLst>
                                              <p:attrName>ppt_x</p:attrName>
                                            </p:attrNameLst>
                                          </p:cBhvr>
                                          <p:tavLst>
                                            <p:tav tm="0">
                                              <p:val>
                                                <p:fltVal val="0.5"/>
                                              </p:val>
                                            </p:tav>
                                            <p:tav tm="100000">
                                              <p:val>
                                                <p:strVal val="#ppt_x"/>
                                              </p:val>
                                            </p:tav>
                                          </p:tavLst>
                                        </p:anim>
                                        <p:anim calcmode="lin" valueType="num">
                                          <p:cBhvr>
                                            <p:cTn id="137" dur="500" fill="hold"/>
                                            <p:tgtEl>
                                              <p:spTgt spid="243"/>
                                            </p:tgtEl>
                                            <p:attrNameLst>
                                              <p:attrName>ppt_y</p:attrName>
                                            </p:attrNameLst>
                                          </p:cBhvr>
                                          <p:tavLst>
                                            <p:tav tm="0">
                                              <p:val>
                                                <p:fltVal val="0.5"/>
                                              </p:val>
                                            </p:tav>
                                            <p:tav tm="100000">
                                              <p:val>
                                                <p:strVal val="#ppt_y"/>
                                              </p:val>
                                            </p:tav>
                                          </p:tavLst>
                                        </p:anim>
                                      </p:childTnLst>
                                    </p:cTn>
                                  </p:par>
                                  <p:par>
                                    <p:cTn id="138" presetID="23" presetClass="entr" presetSubtype="528" fill="hold" nodeType="withEffect">
                                      <p:stCondLst>
                                        <p:cond delay="300"/>
                                      </p:stCondLst>
                                      <p:childTnLst>
                                        <p:set>
                                          <p:cBhvr>
                                            <p:cTn id="139" dur="1" fill="hold">
                                              <p:stCondLst>
                                                <p:cond delay="0"/>
                                              </p:stCondLst>
                                            </p:cTn>
                                            <p:tgtEl>
                                              <p:spTgt spid="246"/>
                                            </p:tgtEl>
                                            <p:attrNameLst>
                                              <p:attrName>style.visibility</p:attrName>
                                            </p:attrNameLst>
                                          </p:cBhvr>
                                          <p:to>
                                            <p:strVal val="visible"/>
                                          </p:to>
                                        </p:set>
                                        <p:anim calcmode="lin" valueType="num">
                                          <p:cBhvr>
                                            <p:cTn id="140" dur="500" fill="hold"/>
                                            <p:tgtEl>
                                              <p:spTgt spid="246"/>
                                            </p:tgtEl>
                                            <p:attrNameLst>
                                              <p:attrName>ppt_w</p:attrName>
                                            </p:attrNameLst>
                                          </p:cBhvr>
                                          <p:tavLst>
                                            <p:tav tm="0">
                                              <p:val>
                                                <p:fltVal val="0"/>
                                              </p:val>
                                            </p:tav>
                                            <p:tav tm="100000">
                                              <p:val>
                                                <p:strVal val="#ppt_w"/>
                                              </p:val>
                                            </p:tav>
                                          </p:tavLst>
                                        </p:anim>
                                        <p:anim calcmode="lin" valueType="num">
                                          <p:cBhvr>
                                            <p:cTn id="141" dur="500" fill="hold"/>
                                            <p:tgtEl>
                                              <p:spTgt spid="246"/>
                                            </p:tgtEl>
                                            <p:attrNameLst>
                                              <p:attrName>ppt_h</p:attrName>
                                            </p:attrNameLst>
                                          </p:cBhvr>
                                          <p:tavLst>
                                            <p:tav tm="0">
                                              <p:val>
                                                <p:fltVal val="0"/>
                                              </p:val>
                                            </p:tav>
                                            <p:tav tm="100000">
                                              <p:val>
                                                <p:strVal val="#ppt_h"/>
                                              </p:val>
                                            </p:tav>
                                          </p:tavLst>
                                        </p:anim>
                                        <p:anim calcmode="lin" valueType="num">
                                          <p:cBhvr>
                                            <p:cTn id="142" dur="500" fill="hold"/>
                                            <p:tgtEl>
                                              <p:spTgt spid="246"/>
                                            </p:tgtEl>
                                            <p:attrNameLst>
                                              <p:attrName>ppt_x</p:attrName>
                                            </p:attrNameLst>
                                          </p:cBhvr>
                                          <p:tavLst>
                                            <p:tav tm="0">
                                              <p:val>
                                                <p:fltVal val="0.5"/>
                                              </p:val>
                                            </p:tav>
                                            <p:tav tm="100000">
                                              <p:val>
                                                <p:strVal val="#ppt_x"/>
                                              </p:val>
                                            </p:tav>
                                          </p:tavLst>
                                        </p:anim>
                                        <p:anim calcmode="lin" valueType="num">
                                          <p:cBhvr>
                                            <p:cTn id="143" dur="500" fill="hold"/>
                                            <p:tgtEl>
                                              <p:spTgt spid="246"/>
                                            </p:tgtEl>
                                            <p:attrNameLst>
                                              <p:attrName>ppt_y</p:attrName>
                                            </p:attrNameLst>
                                          </p:cBhvr>
                                          <p:tavLst>
                                            <p:tav tm="0">
                                              <p:val>
                                                <p:fltVal val="0.5"/>
                                              </p:val>
                                            </p:tav>
                                            <p:tav tm="100000">
                                              <p:val>
                                                <p:strVal val="#ppt_y"/>
                                              </p:val>
                                            </p:tav>
                                          </p:tavLst>
                                        </p:anim>
                                      </p:childTnLst>
                                    </p:cTn>
                                  </p:par>
                                  <p:par>
                                    <p:cTn id="144" presetID="23" presetClass="entr" presetSubtype="528" fill="hold" nodeType="withEffect">
                                      <p:stCondLst>
                                        <p:cond delay="600"/>
                                      </p:stCondLst>
                                      <p:childTnLst>
                                        <p:set>
                                          <p:cBhvr>
                                            <p:cTn id="145" dur="1" fill="hold">
                                              <p:stCondLst>
                                                <p:cond delay="0"/>
                                              </p:stCondLst>
                                            </p:cTn>
                                            <p:tgtEl>
                                              <p:spTgt spid="249"/>
                                            </p:tgtEl>
                                            <p:attrNameLst>
                                              <p:attrName>style.visibility</p:attrName>
                                            </p:attrNameLst>
                                          </p:cBhvr>
                                          <p:to>
                                            <p:strVal val="visible"/>
                                          </p:to>
                                        </p:set>
                                        <p:anim calcmode="lin" valueType="num">
                                          <p:cBhvr>
                                            <p:cTn id="146" dur="500" fill="hold"/>
                                            <p:tgtEl>
                                              <p:spTgt spid="249"/>
                                            </p:tgtEl>
                                            <p:attrNameLst>
                                              <p:attrName>ppt_w</p:attrName>
                                            </p:attrNameLst>
                                          </p:cBhvr>
                                          <p:tavLst>
                                            <p:tav tm="0">
                                              <p:val>
                                                <p:fltVal val="0"/>
                                              </p:val>
                                            </p:tav>
                                            <p:tav tm="100000">
                                              <p:val>
                                                <p:strVal val="#ppt_w"/>
                                              </p:val>
                                            </p:tav>
                                          </p:tavLst>
                                        </p:anim>
                                        <p:anim calcmode="lin" valueType="num">
                                          <p:cBhvr>
                                            <p:cTn id="147" dur="500" fill="hold"/>
                                            <p:tgtEl>
                                              <p:spTgt spid="249"/>
                                            </p:tgtEl>
                                            <p:attrNameLst>
                                              <p:attrName>ppt_h</p:attrName>
                                            </p:attrNameLst>
                                          </p:cBhvr>
                                          <p:tavLst>
                                            <p:tav tm="0">
                                              <p:val>
                                                <p:fltVal val="0"/>
                                              </p:val>
                                            </p:tav>
                                            <p:tav tm="100000">
                                              <p:val>
                                                <p:strVal val="#ppt_h"/>
                                              </p:val>
                                            </p:tav>
                                          </p:tavLst>
                                        </p:anim>
                                        <p:anim calcmode="lin" valueType="num">
                                          <p:cBhvr>
                                            <p:cTn id="148" dur="500" fill="hold"/>
                                            <p:tgtEl>
                                              <p:spTgt spid="249"/>
                                            </p:tgtEl>
                                            <p:attrNameLst>
                                              <p:attrName>ppt_x</p:attrName>
                                            </p:attrNameLst>
                                          </p:cBhvr>
                                          <p:tavLst>
                                            <p:tav tm="0">
                                              <p:val>
                                                <p:fltVal val="0.5"/>
                                              </p:val>
                                            </p:tav>
                                            <p:tav tm="100000">
                                              <p:val>
                                                <p:strVal val="#ppt_x"/>
                                              </p:val>
                                            </p:tav>
                                          </p:tavLst>
                                        </p:anim>
                                        <p:anim calcmode="lin" valueType="num">
                                          <p:cBhvr>
                                            <p:cTn id="149" dur="500" fill="hold"/>
                                            <p:tgtEl>
                                              <p:spTgt spid="249"/>
                                            </p:tgtEl>
                                            <p:attrNameLst>
                                              <p:attrName>ppt_y</p:attrName>
                                            </p:attrNameLst>
                                          </p:cBhvr>
                                          <p:tavLst>
                                            <p:tav tm="0">
                                              <p:val>
                                                <p:fltVal val="0.5"/>
                                              </p:val>
                                            </p:tav>
                                            <p:tav tm="100000">
                                              <p:val>
                                                <p:strVal val="#ppt_y"/>
                                              </p:val>
                                            </p:tav>
                                          </p:tavLst>
                                        </p:anim>
                                      </p:childTnLst>
                                    </p:cTn>
                                  </p:par>
                                  <p:par>
                                    <p:cTn id="150" presetID="23" presetClass="entr" presetSubtype="528" fill="hold" nodeType="withEffect">
                                      <p:stCondLst>
                                        <p:cond delay="600"/>
                                      </p:stCondLst>
                                      <p:childTnLst>
                                        <p:set>
                                          <p:cBhvr>
                                            <p:cTn id="151" dur="1" fill="hold">
                                              <p:stCondLst>
                                                <p:cond delay="0"/>
                                              </p:stCondLst>
                                            </p:cTn>
                                            <p:tgtEl>
                                              <p:spTgt spid="252"/>
                                            </p:tgtEl>
                                            <p:attrNameLst>
                                              <p:attrName>style.visibility</p:attrName>
                                            </p:attrNameLst>
                                          </p:cBhvr>
                                          <p:to>
                                            <p:strVal val="visible"/>
                                          </p:to>
                                        </p:set>
                                        <p:anim calcmode="lin" valueType="num">
                                          <p:cBhvr>
                                            <p:cTn id="152" dur="500" fill="hold"/>
                                            <p:tgtEl>
                                              <p:spTgt spid="252"/>
                                            </p:tgtEl>
                                            <p:attrNameLst>
                                              <p:attrName>ppt_w</p:attrName>
                                            </p:attrNameLst>
                                          </p:cBhvr>
                                          <p:tavLst>
                                            <p:tav tm="0">
                                              <p:val>
                                                <p:fltVal val="0"/>
                                              </p:val>
                                            </p:tav>
                                            <p:tav tm="100000">
                                              <p:val>
                                                <p:strVal val="#ppt_w"/>
                                              </p:val>
                                            </p:tav>
                                          </p:tavLst>
                                        </p:anim>
                                        <p:anim calcmode="lin" valueType="num">
                                          <p:cBhvr>
                                            <p:cTn id="153" dur="500" fill="hold"/>
                                            <p:tgtEl>
                                              <p:spTgt spid="252"/>
                                            </p:tgtEl>
                                            <p:attrNameLst>
                                              <p:attrName>ppt_h</p:attrName>
                                            </p:attrNameLst>
                                          </p:cBhvr>
                                          <p:tavLst>
                                            <p:tav tm="0">
                                              <p:val>
                                                <p:fltVal val="0"/>
                                              </p:val>
                                            </p:tav>
                                            <p:tav tm="100000">
                                              <p:val>
                                                <p:strVal val="#ppt_h"/>
                                              </p:val>
                                            </p:tav>
                                          </p:tavLst>
                                        </p:anim>
                                        <p:anim calcmode="lin" valueType="num">
                                          <p:cBhvr>
                                            <p:cTn id="154" dur="500" fill="hold"/>
                                            <p:tgtEl>
                                              <p:spTgt spid="252"/>
                                            </p:tgtEl>
                                            <p:attrNameLst>
                                              <p:attrName>ppt_x</p:attrName>
                                            </p:attrNameLst>
                                          </p:cBhvr>
                                          <p:tavLst>
                                            <p:tav tm="0">
                                              <p:val>
                                                <p:fltVal val="0.5"/>
                                              </p:val>
                                            </p:tav>
                                            <p:tav tm="100000">
                                              <p:val>
                                                <p:strVal val="#ppt_x"/>
                                              </p:val>
                                            </p:tav>
                                          </p:tavLst>
                                        </p:anim>
                                        <p:anim calcmode="lin" valueType="num">
                                          <p:cBhvr>
                                            <p:cTn id="155" dur="500" fill="hold"/>
                                            <p:tgtEl>
                                              <p:spTgt spid="252"/>
                                            </p:tgtEl>
                                            <p:attrNameLst>
                                              <p:attrName>ppt_y</p:attrName>
                                            </p:attrNameLst>
                                          </p:cBhvr>
                                          <p:tavLst>
                                            <p:tav tm="0">
                                              <p:val>
                                                <p:fltVal val="0.5"/>
                                              </p:val>
                                            </p:tav>
                                            <p:tav tm="100000">
                                              <p:val>
                                                <p:strVal val="#ppt_y"/>
                                              </p:val>
                                            </p:tav>
                                          </p:tavLst>
                                        </p:anim>
                                      </p:childTnLst>
                                    </p:cTn>
                                  </p:par>
                                  <p:par>
                                    <p:cTn id="156" presetID="26" presetClass="emph" presetSubtype="0" repeatCount="3000" fill="hold" nodeType="withEffect">
                                      <p:stCondLst>
                                        <p:cond delay="600"/>
                                      </p:stCondLst>
                                      <p:childTnLst>
                                        <p:animEffect transition="out" filter="fade">
                                          <p:cBhvr>
                                            <p:cTn id="157" dur="500" tmFilter="0, 0; .2, .5; .8, .5; 1, 0"/>
                                            <p:tgtEl>
                                              <p:spTgt spid="132"/>
                                            </p:tgtEl>
                                          </p:cBhvr>
                                        </p:animEffect>
                                        <p:animScale>
                                          <p:cBhvr>
                                            <p:cTn id="158" dur="250" autoRev="1" fill="hold"/>
                                            <p:tgtEl>
                                              <p:spTgt spid="132"/>
                                            </p:tgtEl>
                                          </p:cBhvr>
                                          <p:by x="105000" y="105000"/>
                                        </p:animScale>
                                      </p:childTnLst>
                                    </p:cTn>
                                  </p:par>
                                  <p:par>
                                    <p:cTn id="159" presetID="26" presetClass="emph" presetSubtype="0" repeatCount="3000" fill="hold" nodeType="withEffect">
                                      <p:stCondLst>
                                        <p:cond delay="710"/>
                                      </p:stCondLst>
                                      <p:childTnLst>
                                        <p:animEffect transition="out" filter="fade">
                                          <p:cBhvr>
                                            <p:cTn id="160" dur="500" tmFilter="0, 0; .2, .5; .8, .5; 1, 0"/>
                                            <p:tgtEl>
                                              <p:spTgt spid="237"/>
                                            </p:tgtEl>
                                          </p:cBhvr>
                                        </p:animEffect>
                                        <p:animScale>
                                          <p:cBhvr>
                                            <p:cTn id="161" dur="250" autoRev="1" fill="hold"/>
                                            <p:tgtEl>
                                              <p:spTgt spid="237"/>
                                            </p:tgtEl>
                                          </p:cBhvr>
                                          <p:by x="105000" y="105000"/>
                                        </p:animScale>
                                      </p:childTnLst>
                                    </p:cTn>
                                  </p:par>
                                  <p:par>
                                    <p:cTn id="162" presetID="26" presetClass="emph" presetSubtype="0" repeatCount="3000" fill="hold" nodeType="withEffect">
                                      <p:stCondLst>
                                        <p:cond delay="410"/>
                                      </p:stCondLst>
                                      <p:childTnLst>
                                        <p:animEffect transition="out" filter="fade">
                                          <p:cBhvr>
                                            <p:cTn id="163" dur="500" tmFilter="0, 0; .2, .5; .8, .5; 1, 0"/>
                                            <p:tgtEl>
                                              <p:spTgt spid="243"/>
                                            </p:tgtEl>
                                          </p:cBhvr>
                                        </p:animEffect>
                                        <p:animScale>
                                          <p:cBhvr>
                                            <p:cTn id="164" dur="250" autoRev="1" fill="hold"/>
                                            <p:tgtEl>
                                              <p:spTgt spid="243"/>
                                            </p:tgtEl>
                                          </p:cBhvr>
                                          <p:by x="105000" y="105000"/>
                                        </p:animScale>
                                      </p:childTnLst>
                                    </p:cTn>
                                  </p:par>
                                  <p:par>
                                    <p:cTn id="165" presetID="26" presetClass="emph" presetSubtype="0" repeatCount="3000" fill="hold" nodeType="withEffect">
                                      <p:stCondLst>
                                        <p:cond delay="810"/>
                                      </p:stCondLst>
                                      <p:childTnLst>
                                        <p:animEffect transition="out" filter="fade">
                                          <p:cBhvr>
                                            <p:cTn id="166" dur="500" tmFilter="0, 0; .2, .5; .8, .5; 1, 0"/>
                                            <p:tgtEl>
                                              <p:spTgt spid="246"/>
                                            </p:tgtEl>
                                          </p:cBhvr>
                                        </p:animEffect>
                                        <p:animScale>
                                          <p:cBhvr>
                                            <p:cTn id="167" dur="250" autoRev="1" fill="hold"/>
                                            <p:tgtEl>
                                              <p:spTgt spid="246"/>
                                            </p:tgtEl>
                                          </p:cBhvr>
                                          <p:by x="105000" y="105000"/>
                                        </p:animScale>
                                      </p:childTnLst>
                                    </p:cTn>
                                  </p:par>
                                </p:childTnLst>
                              </p:cTn>
                            </p:par>
                            <p:par>
                              <p:cTn id="168" fill="hold">
                                <p:stCondLst>
                                  <p:cond delay="12410"/>
                                </p:stCondLst>
                                <p:childTnLst>
                                  <p:par>
                                    <p:cTn id="169" presetID="10" presetClass="entr" presetSubtype="0" fill="hold" grpId="0" nodeType="afterEffect">
                                      <p:stCondLst>
                                        <p:cond delay="0"/>
                                      </p:stCondLst>
                                      <p:childTnLst>
                                        <p:set>
                                          <p:cBhvr>
                                            <p:cTn id="170" dur="1" fill="hold">
                                              <p:stCondLst>
                                                <p:cond delay="0"/>
                                              </p:stCondLst>
                                            </p:cTn>
                                            <p:tgtEl>
                                              <p:spTgt spid="255"/>
                                            </p:tgtEl>
                                            <p:attrNameLst>
                                              <p:attrName>style.visibility</p:attrName>
                                            </p:attrNameLst>
                                          </p:cBhvr>
                                          <p:to>
                                            <p:strVal val="visible"/>
                                          </p:to>
                                        </p:set>
                                        <p:animEffect transition="in" filter="fade">
                                          <p:cBhvr>
                                            <p:cTn id="17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127" grpId="0"/>
          <p:bldP spid="2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2000" fill="hold"/>
                                            <p:tgtEl>
                                              <p:spTgt spid="215"/>
                                            </p:tgtEl>
                                            <p:attrNameLst>
                                              <p:attrName>ppt_x</p:attrName>
                                            </p:attrNameLst>
                                          </p:cBhvr>
                                          <p:tavLst>
                                            <p:tav tm="0">
                                              <p:val>
                                                <p:strVal val="#ppt_x"/>
                                              </p:val>
                                            </p:tav>
                                            <p:tav tm="100000">
                                              <p:val>
                                                <p:strVal val="#ppt_x"/>
                                              </p:val>
                                            </p:tav>
                                          </p:tavLst>
                                        </p:anim>
                                        <p:anim calcmode="lin" valueType="num">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2000" fill="hold"/>
                                            <p:tgtEl>
                                              <p:spTgt spid="220"/>
                                            </p:tgtEl>
                                            <p:attrNameLst>
                                              <p:attrName>ppt_x</p:attrName>
                                            </p:attrNameLst>
                                          </p:cBhvr>
                                          <p:tavLst>
                                            <p:tav tm="0">
                                              <p:val>
                                                <p:strVal val="#ppt_x"/>
                                              </p:val>
                                            </p:tav>
                                            <p:tav tm="100000">
                                              <p:val>
                                                <p:strVal val="#ppt_x"/>
                                              </p:val>
                                            </p:tav>
                                          </p:tavLst>
                                        </p:anim>
                                        <p:anim calcmode="lin" valueType="num">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6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6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9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4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par>
                                    <p:cTn id="64" presetID="31" presetClass="entr" presetSubtype="0" fill="hold"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1000" fill="hold"/>
                                            <p:tgtEl>
                                              <p:spTgt spid="106"/>
                                            </p:tgtEl>
                                            <p:attrNameLst>
                                              <p:attrName>ppt_w</p:attrName>
                                            </p:attrNameLst>
                                          </p:cBhvr>
                                          <p:tavLst>
                                            <p:tav tm="0">
                                              <p:val>
                                                <p:fltVal val="0"/>
                                              </p:val>
                                            </p:tav>
                                            <p:tav tm="100000">
                                              <p:val>
                                                <p:strVal val="#ppt_w"/>
                                              </p:val>
                                            </p:tav>
                                          </p:tavLst>
                                        </p:anim>
                                        <p:anim calcmode="lin" valueType="num">
                                          <p:cBhvr>
                                            <p:cTn id="67" dur="1000" fill="hold"/>
                                            <p:tgtEl>
                                              <p:spTgt spid="106"/>
                                            </p:tgtEl>
                                            <p:attrNameLst>
                                              <p:attrName>ppt_h</p:attrName>
                                            </p:attrNameLst>
                                          </p:cBhvr>
                                          <p:tavLst>
                                            <p:tav tm="0">
                                              <p:val>
                                                <p:fltVal val="0"/>
                                              </p:val>
                                            </p:tav>
                                            <p:tav tm="100000">
                                              <p:val>
                                                <p:strVal val="#ppt_h"/>
                                              </p:val>
                                            </p:tav>
                                          </p:tavLst>
                                        </p:anim>
                                        <p:anim calcmode="lin" valueType="num">
                                          <p:cBhvr>
                                            <p:cTn id="68" dur="1000" fill="hold"/>
                                            <p:tgtEl>
                                              <p:spTgt spid="106"/>
                                            </p:tgtEl>
                                            <p:attrNameLst>
                                              <p:attrName>style.rotation</p:attrName>
                                            </p:attrNameLst>
                                          </p:cBhvr>
                                          <p:tavLst>
                                            <p:tav tm="0">
                                              <p:val>
                                                <p:fltVal val="90"/>
                                              </p:val>
                                            </p:tav>
                                            <p:tav tm="100000">
                                              <p:val>
                                                <p:fltVal val="0"/>
                                              </p:val>
                                            </p:tav>
                                          </p:tavLst>
                                        </p:anim>
                                        <p:animEffect transition="in" filter="fade">
                                          <p:cBhvr>
                                            <p:cTn id="69" dur="1000"/>
                                            <p:tgtEl>
                                              <p:spTgt spid="106"/>
                                            </p:tgtEl>
                                          </p:cBhvr>
                                        </p:animEffect>
                                      </p:childTnLst>
                                    </p:cTn>
                                  </p:par>
                                </p:childTnLst>
                              </p:cTn>
                            </p:par>
                            <p:par>
                              <p:cTn id="70" fill="hold">
                                <p:stCondLst>
                                  <p:cond delay="9400"/>
                                </p:stCondLst>
                                <p:childTnLst>
                                  <p:par>
                                    <p:cTn id="71" presetID="10" presetClass="entr" presetSubtype="0"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Effect transition="in" filter="fade">
                                          <p:cBhvr>
                                            <p:cTn id="73" dur="500"/>
                                            <p:tgtEl>
                                              <p:spTgt spid="11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wipe(left)">
                                          <p:cBhvr>
                                            <p:cTn id="76" dur="700"/>
                                            <p:tgtEl>
                                              <p:spTgt spid="127"/>
                                            </p:tgtEl>
                                          </p:cBhvr>
                                        </p:animEffect>
                                      </p:childTnLst>
                                    </p:cTn>
                                  </p:par>
                                </p:childTnLst>
                              </p:cTn>
                            </p:par>
                            <p:par>
                              <p:cTn id="77" fill="hold">
                                <p:stCondLst>
                                  <p:cond delay="10100"/>
                                </p:stCondLst>
                                <p:childTnLst>
                                  <p:par>
                                    <p:cTn id="78" presetID="23" presetClass="entr" presetSubtype="528" fill="hold" nodeType="afterEffect">
                                      <p:stCondLst>
                                        <p:cond delay="0"/>
                                      </p:stCondLst>
                                      <p:childTnLst>
                                        <p:set>
                                          <p:cBhvr>
                                            <p:cTn id="79" dur="1" fill="hold">
                                              <p:stCondLst>
                                                <p:cond delay="0"/>
                                              </p:stCondLst>
                                            </p:cTn>
                                            <p:tgtEl>
                                              <p:spTgt spid="132"/>
                                            </p:tgtEl>
                                            <p:attrNameLst>
                                              <p:attrName>style.visibility</p:attrName>
                                            </p:attrNameLst>
                                          </p:cBhvr>
                                          <p:to>
                                            <p:strVal val="visible"/>
                                          </p:to>
                                        </p:set>
                                        <p:anim calcmode="lin" valueType="num">
                                          <p:cBhvr>
                                            <p:cTn id="80" dur="500" fill="hold"/>
                                            <p:tgtEl>
                                              <p:spTgt spid="132"/>
                                            </p:tgtEl>
                                            <p:attrNameLst>
                                              <p:attrName>ppt_w</p:attrName>
                                            </p:attrNameLst>
                                          </p:cBhvr>
                                          <p:tavLst>
                                            <p:tav tm="0">
                                              <p:val>
                                                <p:fltVal val="0"/>
                                              </p:val>
                                            </p:tav>
                                            <p:tav tm="100000">
                                              <p:val>
                                                <p:strVal val="#ppt_w"/>
                                              </p:val>
                                            </p:tav>
                                          </p:tavLst>
                                        </p:anim>
                                        <p:anim calcmode="lin" valueType="num">
                                          <p:cBhvr>
                                            <p:cTn id="81" dur="500" fill="hold"/>
                                            <p:tgtEl>
                                              <p:spTgt spid="132"/>
                                            </p:tgtEl>
                                            <p:attrNameLst>
                                              <p:attrName>ppt_h</p:attrName>
                                            </p:attrNameLst>
                                          </p:cBhvr>
                                          <p:tavLst>
                                            <p:tav tm="0">
                                              <p:val>
                                                <p:fltVal val="0"/>
                                              </p:val>
                                            </p:tav>
                                            <p:tav tm="100000">
                                              <p:val>
                                                <p:strVal val="#ppt_h"/>
                                              </p:val>
                                            </p:tav>
                                          </p:tavLst>
                                        </p:anim>
                                        <p:anim calcmode="lin" valueType="num">
                                          <p:cBhvr>
                                            <p:cTn id="82" dur="500" fill="hold"/>
                                            <p:tgtEl>
                                              <p:spTgt spid="132"/>
                                            </p:tgtEl>
                                            <p:attrNameLst>
                                              <p:attrName>ppt_x</p:attrName>
                                            </p:attrNameLst>
                                          </p:cBhvr>
                                          <p:tavLst>
                                            <p:tav tm="0">
                                              <p:val>
                                                <p:fltVal val="0.5"/>
                                              </p:val>
                                            </p:tav>
                                            <p:tav tm="100000">
                                              <p:val>
                                                <p:strVal val="#ppt_x"/>
                                              </p:val>
                                            </p:tav>
                                          </p:tavLst>
                                        </p:anim>
                                        <p:anim calcmode="lin" valueType="num">
                                          <p:cBhvr>
                                            <p:cTn id="83" dur="500" fill="hold"/>
                                            <p:tgtEl>
                                              <p:spTgt spid="132"/>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139"/>
                                            </p:tgtEl>
                                            <p:attrNameLst>
                                              <p:attrName>style.visibility</p:attrName>
                                            </p:attrNameLst>
                                          </p:cBhvr>
                                          <p:to>
                                            <p:strVal val="visible"/>
                                          </p:to>
                                        </p:set>
                                        <p:anim calcmode="lin" valueType="num">
                                          <p:cBhvr>
                                            <p:cTn id="86" dur="500" fill="hold"/>
                                            <p:tgtEl>
                                              <p:spTgt spid="139"/>
                                            </p:tgtEl>
                                            <p:attrNameLst>
                                              <p:attrName>ppt_w</p:attrName>
                                            </p:attrNameLst>
                                          </p:cBhvr>
                                          <p:tavLst>
                                            <p:tav tm="0">
                                              <p:val>
                                                <p:fltVal val="0"/>
                                              </p:val>
                                            </p:tav>
                                            <p:tav tm="100000">
                                              <p:val>
                                                <p:strVal val="#ppt_w"/>
                                              </p:val>
                                            </p:tav>
                                          </p:tavLst>
                                        </p:anim>
                                        <p:anim calcmode="lin" valueType="num">
                                          <p:cBhvr>
                                            <p:cTn id="87" dur="500" fill="hold"/>
                                            <p:tgtEl>
                                              <p:spTgt spid="139"/>
                                            </p:tgtEl>
                                            <p:attrNameLst>
                                              <p:attrName>ppt_h</p:attrName>
                                            </p:attrNameLst>
                                          </p:cBhvr>
                                          <p:tavLst>
                                            <p:tav tm="0">
                                              <p:val>
                                                <p:fltVal val="0"/>
                                              </p:val>
                                            </p:tav>
                                            <p:tav tm="100000">
                                              <p:val>
                                                <p:strVal val="#ppt_h"/>
                                              </p:val>
                                            </p:tav>
                                          </p:tavLst>
                                        </p:anim>
                                        <p:anim calcmode="lin" valueType="num">
                                          <p:cBhvr>
                                            <p:cTn id="88" dur="500" fill="hold"/>
                                            <p:tgtEl>
                                              <p:spTgt spid="139"/>
                                            </p:tgtEl>
                                            <p:attrNameLst>
                                              <p:attrName>ppt_x</p:attrName>
                                            </p:attrNameLst>
                                          </p:cBhvr>
                                          <p:tavLst>
                                            <p:tav tm="0">
                                              <p:val>
                                                <p:fltVal val="0.5"/>
                                              </p:val>
                                            </p:tav>
                                            <p:tav tm="100000">
                                              <p:val>
                                                <p:strVal val="#ppt_x"/>
                                              </p:val>
                                            </p:tav>
                                          </p:tavLst>
                                        </p:anim>
                                        <p:anim calcmode="lin" valueType="num">
                                          <p:cBhvr>
                                            <p:cTn id="89" dur="500" fill="hold"/>
                                            <p:tgtEl>
                                              <p:spTgt spid="1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700"/>
                                      </p:stCondLst>
                                      <p:childTnLst>
                                        <p:set>
                                          <p:cBhvr>
                                            <p:cTn id="91" dur="1" fill="hold">
                                              <p:stCondLst>
                                                <p:cond delay="0"/>
                                              </p:stCondLst>
                                            </p:cTn>
                                            <p:tgtEl>
                                              <p:spTgt spid="142"/>
                                            </p:tgtEl>
                                            <p:attrNameLst>
                                              <p:attrName>style.visibility</p:attrName>
                                            </p:attrNameLst>
                                          </p:cBhvr>
                                          <p:to>
                                            <p:strVal val="visible"/>
                                          </p:to>
                                        </p:set>
                                        <p:anim calcmode="lin" valueType="num">
                                          <p:cBhvr>
                                            <p:cTn id="92" dur="500" fill="hold"/>
                                            <p:tgtEl>
                                              <p:spTgt spid="142"/>
                                            </p:tgtEl>
                                            <p:attrNameLst>
                                              <p:attrName>ppt_w</p:attrName>
                                            </p:attrNameLst>
                                          </p:cBhvr>
                                          <p:tavLst>
                                            <p:tav tm="0">
                                              <p:val>
                                                <p:fltVal val="0"/>
                                              </p:val>
                                            </p:tav>
                                            <p:tav tm="100000">
                                              <p:val>
                                                <p:strVal val="#ppt_w"/>
                                              </p:val>
                                            </p:tav>
                                          </p:tavLst>
                                        </p:anim>
                                        <p:anim calcmode="lin" valueType="num">
                                          <p:cBhvr>
                                            <p:cTn id="93" dur="500" fill="hold"/>
                                            <p:tgtEl>
                                              <p:spTgt spid="142"/>
                                            </p:tgtEl>
                                            <p:attrNameLst>
                                              <p:attrName>ppt_h</p:attrName>
                                            </p:attrNameLst>
                                          </p:cBhvr>
                                          <p:tavLst>
                                            <p:tav tm="0">
                                              <p:val>
                                                <p:fltVal val="0"/>
                                              </p:val>
                                            </p:tav>
                                            <p:tav tm="100000">
                                              <p:val>
                                                <p:strVal val="#ppt_h"/>
                                              </p:val>
                                            </p:tav>
                                          </p:tavLst>
                                        </p:anim>
                                        <p:anim calcmode="lin" valueType="num">
                                          <p:cBhvr>
                                            <p:cTn id="94" dur="500" fill="hold"/>
                                            <p:tgtEl>
                                              <p:spTgt spid="142"/>
                                            </p:tgtEl>
                                            <p:attrNameLst>
                                              <p:attrName>ppt_x</p:attrName>
                                            </p:attrNameLst>
                                          </p:cBhvr>
                                          <p:tavLst>
                                            <p:tav tm="0">
                                              <p:val>
                                                <p:fltVal val="0.5"/>
                                              </p:val>
                                            </p:tav>
                                            <p:tav tm="100000">
                                              <p:val>
                                                <p:strVal val="#ppt_x"/>
                                              </p:val>
                                            </p:tav>
                                          </p:tavLst>
                                        </p:anim>
                                        <p:anim calcmode="lin" valueType="num">
                                          <p:cBhvr>
                                            <p:cTn id="95" dur="500" fill="hold"/>
                                            <p:tgtEl>
                                              <p:spTgt spid="1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300"/>
                                      </p:stCondLst>
                                      <p:childTnLst>
                                        <p:set>
                                          <p:cBhvr>
                                            <p:cTn id="97" dur="1" fill="hold">
                                              <p:stCondLst>
                                                <p:cond delay="0"/>
                                              </p:stCondLst>
                                            </p:cTn>
                                            <p:tgtEl>
                                              <p:spTgt spid="225"/>
                                            </p:tgtEl>
                                            <p:attrNameLst>
                                              <p:attrName>style.visibility</p:attrName>
                                            </p:attrNameLst>
                                          </p:cBhvr>
                                          <p:to>
                                            <p:strVal val="visible"/>
                                          </p:to>
                                        </p:set>
                                        <p:anim calcmode="lin" valueType="num">
                                          <p:cBhvr>
                                            <p:cTn id="98" dur="500" fill="hold"/>
                                            <p:tgtEl>
                                              <p:spTgt spid="225"/>
                                            </p:tgtEl>
                                            <p:attrNameLst>
                                              <p:attrName>ppt_w</p:attrName>
                                            </p:attrNameLst>
                                          </p:cBhvr>
                                          <p:tavLst>
                                            <p:tav tm="0">
                                              <p:val>
                                                <p:fltVal val="0"/>
                                              </p:val>
                                            </p:tav>
                                            <p:tav tm="100000">
                                              <p:val>
                                                <p:strVal val="#ppt_w"/>
                                              </p:val>
                                            </p:tav>
                                          </p:tavLst>
                                        </p:anim>
                                        <p:anim calcmode="lin" valueType="num">
                                          <p:cBhvr>
                                            <p:cTn id="99" dur="500" fill="hold"/>
                                            <p:tgtEl>
                                              <p:spTgt spid="225"/>
                                            </p:tgtEl>
                                            <p:attrNameLst>
                                              <p:attrName>ppt_h</p:attrName>
                                            </p:attrNameLst>
                                          </p:cBhvr>
                                          <p:tavLst>
                                            <p:tav tm="0">
                                              <p:val>
                                                <p:fltVal val="0"/>
                                              </p:val>
                                            </p:tav>
                                            <p:tav tm="100000">
                                              <p:val>
                                                <p:strVal val="#ppt_h"/>
                                              </p:val>
                                            </p:tav>
                                          </p:tavLst>
                                        </p:anim>
                                        <p:anim calcmode="lin" valueType="num">
                                          <p:cBhvr>
                                            <p:cTn id="100" dur="500" fill="hold"/>
                                            <p:tgtEl>
                                              <p:spTgt spid="225"/>
                                            </p:tgtEl>
                                            <p:attrNameLst>
                                              <p:attrName>ppt_x</p:attrName>
                                            </p:attrNameLst>
                                          </p:cBhvr>
                                          <p:tavLst>
                                            <p:tav tm="0">
                                              <p:val>
                                                <p:fltVal val="0.5"/>
                                              </p:val>
                                            </p:tav>
                                            <p:tav tm="100000">
                                              <p:val>
                                                <p:strVal val="#ppt_x"/>
                                              </p:val>
                                            </p:tav>
                                          </p:tavLst>
                                        </p:anim>
                                        <p:anim calcmode="lin" valueType="num">
                                          <p:cBhvr>
                                            <p:cTn id="101" dur="500" fill="hold"/>
                                            <p:tgtEl>
                                              <p:spTgt spid="22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100"/>
                                      </p:stCondLst>
                                      <p:childTnLst>
                                        <p:set>
                                          <p:cBhvr>
                                            <p:cTn id="103" dur="1" fill="hold">
                                              <p:stCondLst>
                                                <p:cond delay="0"/>
                                              </p:stCondLst>
                                            </p:cTn>
                                            <p:tgtEl>
                                              <p:spTgt spid="228"/>
                                            </p:tgtEl>
                                            <p:attrNameLst>
                                              <p:attrName>style.visibility</p:attrName>
                                            </p:attrNameLst>
                                          </p:cBhvr>
                                          <p:to>
                                            <p:strVal val="visible"/>
                                          </p:to>
                                        </p:set>
                                        <p:anim calcmode="lin" valueType="num">
                                          <p:cBhvr>
                                            <p:cTn id="104" dur="500" fill="hold"/>
                                            <p:tgtEl>
                                              <p:spTgt spid="228"/>
                                            </p:tgtEl>
                                            <p:attrNameLst>
                                              <p:attrName>ppt_w</p:attrName>
                                            </p:attrNameLst>
                                          </p:cBhvr>
                                          <p:tavLst>
                                            <p:tav tm="0">
                                              <p:val>
                                                <p:fltVal val="0"/>
                                              </p:val>
                                            </p:tav>
                                            <p:tav tm="100000">
                                              <p:val>
                                                <p:strVal val="#ppt_w"/>
                                              </p:val>
                                            </p:tav>
                                          </p:tavLst>
                                        </p:anim>
                                        <p:anim calcmode="lin" valueType="num">
                                          <p:cBhvr>
                                            <p:cTn id="105" dur="500" fill="hold"/>
                                            <p:tgtEl>
                                              <p:spTgt spid="228"/>
                                            </p:tgtEl>
                                            <p:attrNameLst>
                                              <p:attrName>ppt_h</p:attrName>
                                            </p:attrNameLst>
                                          </p:cBhvr>
                                          <p:tavLst>
                                            <p:tav tm="0">
                                              <p:val>
                                                <p:fltVal val="0"/>
                                              </p:val>
                                            </p:tav>
                                            <p:tav tm="100000">
                                              <p:val>
                                                <p:strVal val="#ppt_h"/>
                                              </p:val>
                                            </p:tav>
                                          </p:tavLst>
                                        </p:anim>
                                        <p:anim calcmode="lin" valueType="num">
                                          <p:cBhvr>
                                            <p:cTn id="106" dur="500" fill="hold"/>
                                            <p:tgtEl>
                                              <p:spTgt spid="228"/>
                                            </p:tgtEl>
                                            <p:attrNameLst>
                                              <p:attrName>ppt_x</p:attrName>
                                            </p:attrNameLst>
                                          </p:cBhvr>
                                          <p:tavLst>
                                            <p:tav tm="0">
                                              <p:val>
                                                <p:fltVal val="0.5"/>
                                              </p:val>
                                            </p:tav>
                                            <p:tav tm="100000">
                                              <p:val>
                                                <p:strVal val="#ppt_x"/>
                                              </p:val>
                                            </p:tav>
                                          </p:tavLst>
                                        </p:anim>
                                        <p:anim calcmode="lin" valueType="num">
                                          <p:cBhvr>
                                            <p:cTn id="107" dur="500" fill="hold"/>
                                            <p:tgtEl>
                                              <p:spTgt spid="22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231"/>
                                            </p:tgtEl>
                                            <p:attrNameLst>
                                              <p:attrName>style.visibility</p:attrName>
                                            </p:attrNameLst>
                                          </p:cBhvr>
                                          <p:to>
                                            <p:strVal val="visible"/>
                                          </p:to>
                                        </p:set>
                                        <p:anim calcmode="lin" valueType="num">
                                          <p:cBhvr>
                                            <p:cTn id="110" dur="500" fill="hold"/>
                                            <p:tgtEl>
                                              <p:spTgt spid="231"/>
                                            </p:tgtEl>
                                            <p:attrNameLst>
                                              <p:attrName>ppt_w</p:attrName>
                                            </p:attrNameLst>
                                          </p:cBhvr>
                                          <p:tavLst>
                                            <p:tav tm="0">
                                              <p:val>
                                                <p:fltVal val="0"/>
                                              </p:val>
                                            </p:tav>
                                            <p:tav tm="100000">
                                              <p:val>
                                                <p:strVal val="#ppt_w"/>
                                              </p:val>
                                            </p:tav>
                                          </p:tavLst>
                                        </p:anim>
                                        <p:anim calcmode="lin" valueType="num">
                                          <p:cBhvr>
                                            <p:cTn id="111" dur="500" fill="hold"/>
                                            <p:tgtEl>
                                              <p:spTgt spid="231"/>
                                            </p:tgtEl>
                                            <p:attrNameLst>
                                              <p:attrName>ppt_h</p:attrName>
                                            </p:attrNameLst>
                                          </p:cBhvr>
                                          <p:tavLst>
                                            <p:tav tm="0">
                                              <p:val>
                                                <p:fltVal val="0"/>
                                              </p:val>
                                            </p:tav>
                                            <p:tav tm="100000">
                                              <p:val>
                                                <p:strVal val="#ppt_h"/>
                                              </p:val>
                                            </p:tav>
                                          </p:tavLst>
                                        </p:anim>
                                        <p:anim calcmode="lin" valueType="num">
                                          <p:cBhvr>
                                            <p:cTn id="112" dur="500" fill="hold"/>
                                            <p:tgtEl>
                                              <p:spTgt spid="231"/>
                                            </p:tgtEl>
                                            <p:attrNameLst>
                                              <p:attrName>ppt_x</p:attrName>
                                            </p:attrNameLst>
                                          </p:cBhvr>
                                          <p:tavLst>
                                            <p:tav tm="0">
                                              <p:val>
                                                <p:fltVal val="0.5"/>
                                              </p:val>
                                            </p:tav>
                                            <p:tav tm="100000">
                                              <p:val>
                                                <p:strVal val="#ppt_x"/>
                                              </p:val>
                                            </p:tav>
                                          </p:tavLst>
                                        </p:anim>
                                        <p:anim calcmode="lin" valueType="num">
                                          <p:cBhvr>
                                            <p:cTn id="113" dur="500" fill="hold"/>
                                            <p:tgtEl>
                                              <p:spTgt spid="23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300"/>
                                      </p:stCondLst>
                                      <p:childTnLst>
                                        <p:set>
                                          <p:cBhvr>
                                            <p:cTn id="115" dur="1" fill="hold">
                                              <p:stCondLst>
                                                <p:cond delay="0"/>
                                              </p:stCondLst>
                                            </p:cTn>
                                            <p:tgtEl>
                                              <p:spTgt spid="234"/>
                                            </p:tgtEl>
                                            <p:attrNameLst>
                                              <p:attrName>style.visibility</p:attrName>
                                            </p:attrNameLst>
                                          </p:cBhvr>
                                          <p:to>
                                            <p:strVal val="visible"/>
                                          </p:to>
                                        </p:set>
                                        <p:anim calcmode="lin" valueType="num">
                                          <p:cBhvr>
                                            <p:cTn id="116" dur="500" fill="hold"/>
                                            <p:tgtEl>
                                              <p:spTgt spid="234"/>
                                            </p:tgtEl>
                                            <p:attrNameLst>
                                              <p:attrName>ppt_w</p:attrName>
                                            </p:attrNameLst>
                                          </p:cBhvr>
                                          <p:tavLst>
                                            <p:tav tm="0">
                                              <p:val>
                                                <p:fltVal val="0"/>
                                              </p:val>
                                            </p:tav>
                                            <p:tav tm="100000">
                                              <p:val>
                                                <p:strVal val="#ppt_w"/>
                                              </p:val>
                                            </p:tav>
                                          </p:tavLst>
                                        </p:anim>
                                        <p:anim calcmode="lin" valueType="num">
                                          <p:cBhvr>
                                            <p:cTn id="117" dur="500" fill="hold"/>
                                            <p:tgtEl>
                                              <p:spTgt spid="234"/>
                                            </p:tgtEl>
                                            <p:attrNameLst>
                                              <p:attrName>ppt_h</p:attrName>
                                            </p:attrNameLst>
                                          </p:cBhvr>
                                          <p:tavLst>
                                            <p:tav tm="0">
                                              <p:val>
                                                <p:fltVal val="0"/>
                                              </p:val>
                                            </p:tav>
                                            <p:tav tm="100000">
                                              <p:val>
                                                <p:strVal val="#ppt_h"/>
                                              </p:val>
                                            </p:tav>
                                          </p:tavLst>
                                        </p:anim>
                                        <p:anim calcmode="lin" valueType="num">
                                          <p:cBhvr>
                                            <p:cTn id="118" dur="500" fill="hold"/>
                                            <p:tgtEl>
                                              <p:spTgt spid="234"/>
                                            </p:tgtEl>
                                            <p:attrNameLst>
                                              <p:attrName>ppt_x</p:attrName>
                                            </p:attrNameLst>
                                          </p:cBhvr>
                                          <p:tavLst>
                                            <p:tav tm="0">
                                              <p:val>
                                                <p:fltVal val="0.5"/>
                                              </p:val>
                                            </p:tav>
                                            <p:tav tm="100000">
                                              <p:val>
                                                <p:strVal val="#ppt_x"/>
                                              </p:val>
                                            </p:tav>
                                          </p:tavLst>
                                        </p:anim>
                                        <p:anim calcmode="lin" valueType="num">
                                          <p:cBhvr>
                                            <p:cTn id="119" dur="500" fill="hold"/>
                                            <p:tgtEl>
                                              <p:spTgt spid="234"/>
                                            </p:tgtEl>
                                            <p:attrNameLst>
                                              <p:attrName>ppt_y</p:attrName>
                                            </p:attrNameLst>
                                          </p:cBhvr>
                                          <p:tavLst>
                                            <p:tav tm="0">
                                              <p:val>
                                                <p:fltVal val="0.5"/>
                                              </p:val>
                                            </p:tav>
                                            <p:tav tm="100000">
                                              <p:val>
                                                <p:strVal val="#ppt_y"/>
                                              </p:val>
                                            </p:tav>
                                          </p:tavLst>
                                        </p:anim>
                                      </p:childTnLst>
                                    </p:cTn>
                                  </p:par>
                                  <p:par>
                                    <p:cTn id="120" presetID="23" presetClass="entr" presetSubtype="528" fill="hold" nodeType="withEffect">
                                      <p:stCondLst>
                                        <p:cond delay="300"/>
                                      </p:stCondLst>
                                      <p:childTnLst>
                                        <p:set>
                                          <p:cBhvr>
                                            <p:cTn id="121" dur="1" fill="hold">
                                              <p:stCondLst>
                                                <p:cond delay="0"/>
                                              </p:stCondLst>
                                            </p:cTn>
                                            <p:tgtEl>
                                              <p:spTgt spid="237"/>
                                            </p:tgtEl>
                                            <p:attrNameLst>
                                              <p:attrName>style.visibility</p:attrName>
                                            </p:attrNameLst>
                                          </p:cBhvr>
                                          <p:to>
                                            <p:strVal val="visible"/>
                                          </p:to>
                                        </p:set>
                                        <p:anim calcmode="lin" valueType="num">
                                          <p:cBhvr>
                                            <p:cTn id="122" dur="500" fill="hold"/>
                                            <p:tgtEl>
                                              <p:spTgt spid="237"/>
                                            </p:tgtEl>
                                            <p:attrNameLst>
                                              <p:attrName>ppt_w</p:attrName>
                                            </p:attrNameLst>
                                          </p:cBhvr>
                                          <p:tavLst>
                                            <p:tav tm="0">
                                              <p:val>
                                                <p:fltVal val="0"/>
                                              </p:val>
                                            </p:tav>
                                            <p:tav tm="100000">
                                              <p:val>
                                                <p:strVal val="#ppt_w"/>
                                              </p:val>
                                            </p:tav>
                                          </p:tavLst>
                                        </p:anim>
                                        <p:anim calcmode="lin" valueType="num">
                                          <p:cBhvr>
                                            <p:cTn id="123" dur="500" fill="hold"/>
                                            <p:tgtEl>
                                              <p:spTgt spid="237"/>
                                            </p:tgtEl>
                                            <p:attrNameLst>
                                              <p:attrName>ppt_h</p:attrName>
                                            </p:attrNameLst>
                                          </p:cBhvr>
                                          <p:tavLst>
                                            <p:tav tm="0">
                                              <p:val>
                                                <p:fltVal val="0"/>
                                              </p:val>
                                            </p:tav>
                                            <p:tav tm="100000">
                                              <p:val>
                                                <p:strVal val="#ppt_h"/>
                                              </p:val>
                                            </p:tav>
                                          </p:tavLst>
                                        </p:anim>
                                        <p:anim calcmode="lin" valueType="num">
                                          <p:cBhvr>
                                            <p:cTn id="124" dur="500" fill="hold"/>
                                            <p:tgtEl>
                                              <p:spTgt spid="237"/>
                                            </p:tgtEl>
                                            <p:attrNameLst>
                                              <p:attrName>ppt_x</p:attrName>
                                            </p:attrNameLst>
                                          </p:cBhvr>
                                          <p:tavLst>
                                            <p:tav tm="0">
                                              <p:val>
                                                <p:fltVal val="0.5"/>
                                              </p:val>
                                            </p:tav>
                                            <p:tav tm="100000">
                                              <p:val>
                                                <p:strVal val="#ppt_x"/>
                                              </p:val>
                                            </p:tav>
                                          </p:tavLst>
                                        </p:anim>
                                        <p:anim calcmode="lin" valueType="num">
                                          <p:cBhvr>
                                            <p:cTn id="125" dur="500" fill="hold"/>
                                            <p:tgtEl>
                                              <p:spTgt spid="237"/>
                                            </p:tgtEl>
                                            <p:attrNameLst>
                                              <p:attrName>ppt_y</p:attrName>
                                            </p:attrNameLst>
                                          </p:cBhvr>
                                          <p:tavLst>
                                            <p:tav tm="0">
                                              <p:val>
                                                <p:fltVal val="0.5"/>
                                              </p:val>
                                            </p:tav>
                                            <p:tav tm="100000">
                                              <p:val>
                                                <p:strVal val="#ppt_y"/>
                                              </p:val>
                                            </p:tav>
                                          </p:tavLst>
                                        </p:anim>
                                      </p:childTnLst>
                                    </p:cTn>
                                  </p:par>
                                  <p:par>
                                    <p:cTn id="126" presetID="23" presetClass="entr" presetSubtype="528" fill="hold" nodeType="withEffect">
                                      <p:stCondLst>
                                        <p:cond delay="600"/>
                                      </p:stCondLst>
                                      <p:childTnLst>
                                        <p:set>
                                          <p:cBhvr>
                                            <p:cTn id="127" dur="1" fill="hold">
                                              <p:stCondLst>
                                                <p:cond delay="0"/>
                                              </p:stCondLst>
                                            </p:cTn>
                                            <p:tgtEl>
                                              <p:spTgt spid="240"/>
                                            </p:tgtEl>
                                            <p:attrNameLst>
                                              <p:attrName>style.visibility</p:attrName>
                                            </p:attrNameLst>
                                          </p:cBhvr>
                                          <p:to>
                                            <p:strVal val="visible"/>
                                          </p:to>
                                        </p:set>
                                        <p:anim calcmode="lin" valueType="num">
                                          <p:cBhvr>
                                            <p:cTn id="128" dur="500" fill="hold"/>
                                            <p:tgtEl>
                                              <p:spTgt spid="240"/>
                                            </p:tgtEl>
                                            <p:attrNameLst>
                                              <p:attrName>ppt_w</p:attrName>
                                            </p:attrNameLst>
                                          </p:cBhvr>
                                          <p:tavLst>
                                            <p:tav tm="0">
                                              <p:val>
                                                <p:fltVal val="0"/>
                                              </p:val>
                                            </p:tav>
                                            <p:tav tm="100000">
                                              <p:val>
                                                <p:strVal val="#ppt_w"/>
                                              </p:val>
                                            </p:tav>
                                          </p:tavLst>
                                        </p:anim>
                                        <p:anim calcmode="lin" valueType="num">
                                          <p:cBhvr>
                                            <p:cTn id="129" dur="500" fill="hold"/>
                                            <p:tgtEl>
                                              <p:spTgt spid="240"/>
                                            </p:tgtEl>
                                            <p:attrNameLst>
                                              <p:attrName>ppt_h</p:attrName>
                                            </p:attrNameLst>
                                          </p:cBhvr>
                                          <p:tavLst>
                                            <p:tav tm="0">
                                              <p:val>
                                                <p:fltVal val="0"/>
                                              </p:val>
                                            </p:tav>
                                            <p:tav tm="100000">
                                              <p:val>
                                                <p:strVal val="#ppt_h"/>
                                              </p:val>
                                            </p:tav>
                                          </p:tavLst>
                                        </p:anim>
                                        <p:anim calcmode="lin" valueType="num">
                                          <p:cBhvr>
                                            <p:cTn id="130" dur="500" fill="hold"/>
                                            <p:tgtEl>
                                              <p:spTgt spid="240"/>
                                            </p:tgtEl>
                                            <p:attrNameLst>
                                              <p:attrName>ppt_x</p:attrName>
                                            </p:attrNameLst>
                                          </p:cBhvr>
                                          <p:tavLst>
                                            <p:tav tm="0">
                                              <p:val>
                                                <p:fltVal val="0.5"/>
                                              </p:val>
                                            </p:tav>
                                            <p:tav tm="100000">
                                              <p:val>
                                                <p:strVal val="#ppt_x"/>
                                              </p:val>
                                            </p:tav>
                                          </p:tavLst>
                                        </p:anim>
                                        <p:anim calcmode="lin" valueType="num">
                                          <p:cBhvr>
                                            <p:cTn id="131" dur="500" fill="hold"/>
                                            <p:tgtEl>
                                              <p:spTgt spid="240"/>
                                            </p:tgtEl>
                                            <p:attrNameLst>
                                              <p:attrName>ppt_y</p:attrName>
                                            </p:attrNameLst>
                                          </p:cBhvr>
                                          <p:tavLst>
                                            <p:tav tm="0">
                                              <p:val>
                                                <p:fltVal val="0.5"/>
                                              </p:val>
                                            </p:tav>
                                            <p:tav tm="100000">
                                              <p:val>
                                                <p:strVal val="#ppt_y"/>
                                              </p:val>
                                            </p:tav>
                                          </p:tavLst>
                                        </p:anim>
                                      </p:childTnLst>
                                    </p:cTn>
                                  </p:par>
                                  <p:par>
                                    <p:cTn id="132" presetID="23" presetClass="entr" presetSubtype="528" fill="hold" nodeType="withEffect">
                                      <p:stCondLst>
                                        <p:cond delay="600"/>
                                      </p:stCondLst>
                                      <p:childTnLst>
                                        <p:set>
                                          <p:cBhvr>
                                            <p:cTn id="133" dur="1" fill="hold">
                                              <p:stCondLst>
                                                <p:cond delay="0"/>
                                              </p:stCondLst>
                                            </p:cTn>
                                            <p:tgtEl>
                                              <p:spTgt spid="243"/>
                                            </p:tgtEl>
                                            <p:attrNameLst>
                                              <p:attrName>style.visibility</p:attrName>
                                            </p:attrNameLst>
                                          </p:cBhvr>
                                          <p:to>
                                            <p:strVal val="visible"/>
                                          </p:to>
                                        </p:set>
                                        <p:anim calcmode="lin" valueType="num">
                                          <p:cBhvr>
                                            <p:cTn id="134" dur="500" fill="hold"/>
                                            <p:tgtEl>
                                              <p:spTgt spid="243"/>
                                            </p:tgtEl>
                                            <p:attrNameLst>
                                              <p:attrName>ppt_w</p:attrName>
                                            </p:attrNameLst>
                                          </p:cBhvr>
                                          <p:tavLst>
                                            <p:tav tm="0">
                                              <p:val>
                                                <p:fltVal val="0"/>
                                              </p:val>
                                            </p:tav>
                                            <p:tav tm="100000">
                                              <p:val>
                                                <p:strVal val="#ppt_w"/>
                                              </p:val>
                                            </p:tav>
                                          </p:tavLst>
                                        </p:anim>
                                        <p:anim calcmode="lin" valueType="num">
                                          <p:cBhvr>
                                            <p:cTn id="135" dur="500" fill="hold"/>
                                            <p:tgtEl>
                                              <p:spTgt spid="243"/>
                                            </p:tgtEl>
                                            <p:attrNameLst>
                                              <p:attrName>ppt_h</p:attrName>
                                            </p:attrNameLst>
                                          </p:cBhvr>
                                          <p:tavLst>
                                            <p:tav tm="0">
                                              <p:val>
                                                <p:fltVal val="0"/>
                                              </p:val>
                                            </p:tav>
                                            <p:tav tm="100000">
                                              <p:val>
                                                <p:strVal val="#ppt_h"/>
                                              </p:val>
                                            </p:tav>
                                          </p:tavLst>
                                        </p:anim>
                                        <p:anim calcmode="lin" valueType="num">
                                          <p:cBhvr>
                                            <p:cTn id="136" dur="500" fill="hold"/>
                                            <p:tgtEl>
                                              <p:spTgt spid="243"/>
                                            </p:tgtEl>
                                            <p:attrNameLst>
                                              <p:attrName>ppt_x</p:attrName>
                                            </p:attrNameLst>
                                          </p:cBhvr>
                                          <p:tavLst>
                                            <p:tav tm="0">
                                              <p:val>
                                                <p:fltVal val="0.5"/>
                                              </p:val>
                                            </p:tav>
                                            <p:tav tm="100000">
                                              <p:val>
                                                <p:strVal val="#ppt_x"/>
                                              </p:val>
                                            </p:tav>
                                          </p:tavLst>
                                        </p:anim>
                                        <p:anim calcmode="lin" valueType="num">
                                          <p:cBhvr>
                                            <p:cTn id="137" dur="500" fill="hold"/>
                                            <p:tgtEl>
                                              <p:spTgt spid="243"/>
                                            </p:tgtEl>
                                            <p:attrNameLst>
                                              <p:attrName>ppt_y</p:attrName>
                                            </p:attrNameLst>
                                          </p:cBhvr>
                                          <p:tavLst>
                                            <p:tav tm="0">
                                              <p:val>
                                                <p:fltVal val="0.5"/>
                                              </p:val>
                                            </p:tav>
                                            <p:tav tm="100000">
                                              <p:val>
                                                <p:strVal val="#ppt_y"/>
                                              </p:val>
                                            </p:tav>
                                          </p:tavLst>
                                        </p:anim>
                                      </p:childTnLst>
                                    </p:cTn>
                                  </p:par>
                                  <p:par>
                                    <p:cTn id="138" presetID="23" presetClass="entr" presetSubtype="528" fill="hold" nodeType="withEffect">
                                      <p:stCondLst>
                                        <p:cond delay="300"/>
                                      </p:stCondLst>
                                      <p:childTnLst>
                                        <p:set>
                                          <p:cBhvr>
                                            <p:cTn id="139" dur="1" fill="hold">
                                              <p:stCondLst>
                                                <p:cond delay="0"/>
                                              </p:stCondLst>
                                            </p:cTn>
                                            <p:tgtEl>
                                              <p:spTgt spid="246"/>
                                            </p:tgtEl>
                                            <p:attrNameLst>
                                              <p:attrName>style.visibility</p:attrName>
                                            </p:attrNameLst>
                                          </p:cBhvr>
                                          <p:to>
                                            <p:strVal val="visible"/>
                                          </p:to>
                                        </p:set>
                                        <p:anim calcmode="lin" valueType="num">
                                          <p:cBhvr>
                                            <p:cTn id="140" dur="500" fill="hold"/>
                                            <p:tgtEl>
                                              <p:spTgt spid="246"/>
                                            </p:tgtEl>
                                            <p:attrNameLst>
                                              <p:attrName>ppt_w</p:attrName>
                                            </p:attrNameLst>
                                          </p:cBhvr>
                                          <p:tavLst>
                                            <p:tav tm="0">
                                              <p:val>
                                                <p:fltVal val="0"/>
                                              </p:val>
                                            </p:tav>
                                            <p:tav tm="100000">
                                              <p:val>
                                                <p:strVal val="#ppt_w"/>
                                              </p:val>
                                            </p:tav>
                                          </p:tavLst>
                                        </p:anim>
                                        <p:anim calcmode="lin" valueType="num">
                                          <p:cBhvr>
                                            <p:cTn id="141" dur="500" fill="hold"/>
                                            <p:tgtEl>
                                              <p:spTgt spid="246"/>
                                            </p:tgtEl>
                                            <p:attrNameLst>
                                              <p:attrName>ppt_h</p:attrName>
                                            </p:attrNameLst>
                                          </p:cBhvr>
                                          <p:tavLst>
                                            <p:tav tm="0">
                                              <p:val>
                                                <p:fltVal val="0"/>
                                              </p:val>
                                            </p:tav>
                                            <p:tav tm="100000">
                                              <p:val>
                                                <p:strVal val="#ppt_h"/>
                                              </p:val>
                                            </p:tav>
                                          </p:tavLst>
                                        </p:anim>
                                        <p:anim calcmode="lin" valueType="num">
                                          <p:cBhvr>
                                            <p:cTn id="142" dur="500" fill="hold"/>
                                            <p:tgtEl>
                                              <p:spTgt spid="246"/>
                                            </p:tgtEl>
                                            <p:attrNameLst>
                                              <p:attrName>ppt_x</p:attrName>
                                            </p:attrNameLst>
                                          </p:cBhvr>
                                          <p:tavLst>
                                            <p:tav tm="0">
                                              <p:val>
                                                <p:fltVal val="0.5"/>
                                              </p:val>
                                            </p:tav>
                                            <p:tav tm="100000">
                                              <p:val>
                                                <p:strVal val="#ppt_x"/>
                                              </p:val>
                                            </p:tav>
                                          </p:tavLst>
                                        </p:anim>
                                        <p:anim calcmode="lin" valueType="num">
                                          <p:cBhvr>
                                            <p:cTn id="143" dur="500" fill="hold"/>
                                            <p:tgtEl>
                                              <p:spTgt spid="246"/>
                                            </p:tgtEl>
                                            <p:attrNameLst>
                                              <p:attrName>ppt_y</p:attrName>
                                            </p:attrNameLst>
                                          </p:cBhvr>
                                          <p:tavLst>
                                            <p:tav tm="0">
                                              <p:val>
                                                <p:fltVal val="0.5"/>
                                              </p:val>
                                            </p:tav>
                                            <p:tav tm="100000">
                                              <p:val>
                                                <p:strVal val="#ppt_y"/>
                                              </p:val>
                                            </p:tav>
                                          </p:tavLst>
                                        </p:anim>
                                      </p:childTnLst>
                                    </p:cTn>
                                  </p:par>
                                  <p:par>
                                    <p:cTn id="144" presetID="23" presetClass="entr" presetSubtype="528" fill="hold" nodeType="withEffect">
                                      <p:stCondLst>
                                        <p:cond delay="600"/>
                                      </p:stCondLst>
                                      <p:childTnLst>
                                        <p:set>
                                          <p:cBhvr>
                                            <p:cTn id="145" dur="1" fill="hold">
                                              <p:stCondLst>
                                                <p:cond delay="0"/>
                                              </p:stCondLst>
                                            </p:cTn>
                                            <p:tgtEl>
                                              <p:spTgt spid="249"/>
                                            </p:tgtEl>
                                            <p:attrNameLst>
                                              <p:attrName>style.visibility</p:attrName>
                                            </p:attrNameLst>
                                          </p:cBhvr>
                                          <p:to>
                                            <p:strVal val="visible"/>
                                          </p:to>
                                        </p:set>
                                        <p:anim calcmode="lin" valueType="num">
                                          <p:cBhvr>
                                            <p:cTn id="146" dur="500" fill="hold"/>
                                            <p:tgtEl>
                                              <p:spTgt spid="249"/>
                                            </p:tgtEl>
                                            <p:attrNameLst>
                                              <p:attrName>ppt_w</p:attrName>
                                            </p:attrNameLst>
                                          </p:cBhvr>
                                          <p:tavLst>
                                            <p:tav tm="0">
                                              <p:val>
                                                <p:fltVal val="0"/>
                                              </p:val>
                                            </p:tav>
                                            <p:tav tm="100000">
                                              <p:val>
                                                <p:strVal val="#ppt_w"/>
                                              </p:val>
                                            </p:tav>
                                          </p:tavLst>
                                        </p:anim>
                                        <p:anim calcmode="lin" valueType="num">
                                          <p:cBhvr>
                                            <p:cTn id="147" dur="500" fill="hold"/>
                                            <p:tgtEl>
                                              <p:spTgt spid="249"/>
                                            </p:tgtEl>
                                            <p:attrNameLst>
                                              <p:attrName>ppt_h</p:attrName>
                                            </p:attrNameLst>
                                          </p:cBhvr>
                                          <p:tavLst>
                                            <p:tav tm="0">
                                              <p:val>
                                                <p:fltVal val="0"/>
                                              </p:val>
                                            </p:tav>
                                            <p:tav tm="100000">
                                              <p:val>
                                                <p:strVal val="#ppt_h"/>
                                              </p:val>
                                            </p:tav>
                                          </p:tavLst>
                                        </p:anim>
                                        <p:anim calcmode="lin" valueType="num">
                                          <p:cBhvr>
                                            <p:cTn id="148" dur="500" fill="hold"/>
                                            <p:tgtEl>
                                              <p:spTgt spid="249"/>
                                            </p:tgtEl>
                                            <p:attrNameLst>
                                              <p:attrName>ppt_x</p:attrName>
                                            </p:attrNameLst>
                                          </p:cBhvr>
                                          <p:tavLst>
                                            <p:tav tm="0">
                                              <p:val>
                                                <p:fltVal val="0.5"/>
                                              </p:val>
                                            </p:tav>
                                            <p:tav tm="100000">
                                              <p:val>
                                                <p:strVal val="#ppt_x"/>
                                              </p:val>
                                            </p:tav>
                                          </p:tavLst>
                                        </p:anim>
                                        <p:anim calcmode="lin" valueType="num">
                                          <p:cBhvr>
                                            <p:cTn id="149" dur="500" fill="hold"/>
                                            <p:tgtEl>
                                              <p:spTgt spid="249"/>
                                            </p:tgtEl>
                                            <p:attrNameLst>
                                              <p:attrName>ppt_y</p:attrName>
                                            </p:attrNameLst>
                                          </p:cBhvr>
                                          <p:tavLst>
                                            <p:tav tm="0">
                                              <p:val>
                                                <p:fltVal val="0.5"/>
                                              </p:val>
                                            </p:tav>
                                            <p:tav tm="100000">
                                              <p:val>
                                                <p:strVal val="#ppt_y"/>
                                              </p:val>
                                            </p:tav>
                                          </p:tavLst>
                                        </p:anim>
                                      </p:childTnLst>
                                    </p:cTn>
                                  </p:par>
                                  <p:par>
                                    <p:cTn id="150" presetID="23" presetClass="entr" presetSubtype="528" fill="hold" nodeType="withEffect">
                                      <p:stCondLst>
                                        <p:cond delay="600"/>
                                      </p:stCondLst>
                                      <p:childTnLst>
                                        <p:set>
                                          <p:cBhvr>
                                            <p:cTn id="151" dur="1" fill="hold">
                                              <p:stCondLst>
                                                <p:cond delay="0"/>
                                              </p:stCondLst>
                                            </p:cTn>
                                            <p:tgtEl>
                                              <p:spTgt spid="252"/>
                                            </p:tgtEl>
                                            <p:attrNameLst>
                                              <p:attrName>style.visibility</p:attrName>
                                            </p:attrNameLst>
                                          </p:cBhvr>
                                          <p:to>
                                            <p:strVal val="visible"/>
                                          </p:to>
                                        </p:set>
                                        <p:anim calcmode="lin" valueType="num">
                                          <p:cBhvr>
                                            <p:cTn id="152" dur="500" fill="hold"/>
                                            <p:tgtEl>
                                              <p:spTgt spid="252"/>
                                            </p:tgtEl>
                                            <p:attrNameLst>
                                              <p:attrName>ppt_w</p:attrName>
                                            </p:attrNameLst>
                                          </p:cBhvr>
                                          <p:tavLst>
                                            <p:tav tm="0">
                                              <p:val>
                                                <p:fltVal val="0"/>
                                              </p:val>
                                            </p:tav>
                                            <p:tav tm="100000">
                                              <p:val>
                                                <p:strVal val="#ppt_w"/>
                                              </p:val>
                                            </p:tav>
                                          </p:tavLst>
                                        </p:anim>
                                        <p:anim calcmode="lin" valueType="num">
                                          <p:cBhvr>
                                            <p:cTn id="153" dur="500" fill="hold"/>
                                            <p:tgtEl>
                                              <p:spTgt spid="252"/>
                                            </p:tgtEl>
                                            <p:attrNameLst>
                                              <p:attrName>ppt_h</p:attrName>
                                            </p:attrNameLst>
                                          </p:cBhvr>
                                          <p:tavLst>
                                            <p:tav tm="0">
                                              <p:val>
                                                <p:fltVal val="0"/>
                                              </p:val>
                                            </p:tav>
                                            <p:tav tm="100000">
                                              <p:val>
                                                <p:strVal val="#ppt_h"/>
                                              </p:val>
                                            </p:tav>
                                          </p:tavLst>
                                        </p:anim>
                                        <p:anim calcmode="lin" valueType="num">
                                          <p:cBhvr>
                                            <p:cTn id="154" dur="500" fill="hold"/>
                                            <p:tgtEl>
                                              <p:spTgt spid="252"/>
                                            </p:tgtEl>
                                            <p:attrNameLst>
                                              <p:attrName>ppt_x</p:attrName>
                                            </p:attrNameLst>
                                          </p:cBhvr>
                                          <p:tavLst>
                                            <p:tav tm="0">
                                              <p:val>
                                                <p:fltVal val="0.5"/>
                                              </p:val>
                                            </p:tav>
                                            <p:tav tm="100000">
                                              <p:val>
                                                <p:strVal val="#ppt_x"/>
                                              </p:val>
                                            </p:tav>
                                          </p:tavLst>
                                        </p:anim>
                                        <p:anim calcmode="lin" valueType="num">
                                          <p:cBhvr>
                                            <p:cTn id="155" dur="500" fill="hold"/>
                                            <p:tgtEl>
                                              <p:spTgt spid="252"/>
                                            </p:tgtEl>
                                            <p:attrNameLst>
                                              <p:attrName>ppt_y</p:attrName>
                                            </p:attrNameLst>
                                          </p:cBhvr>
                                          <p:tavLst>
                                            <p:tav tm="0">
                                              <p:val>
                                                <p:fltVal val="0.5"/>
                                              </p:val>
                                            </p:tav>
                                            <p:tav tm="100000">
                                              <p:val>
                                                <p:strVal val="#ppt_y"/>
                                              </p:val>
                                            </p:tav>
                                          </p:tavLst>
                                        </p:anim>
                                      </p:childTnLst>
                                    </p:cTn>
                                  </p:par>
                                  <p:par>
                                    <p:cTn id="156" presetID="26" presetClass="emph" presetSubtype="0" repeatCount="3000" fill="hold" nodeType="withEffect">
                                      <p:stCondLst>
                                        <p:cond delay="600"/>
                                      </p:stCondLst>
                                      <p:childTnLst>
                                        <p:animEffect transition="out" filter="fade">
                                          <p:cBhvr>
                                            <p:cTn id="157" dur="500" tmFilter="0, 0; .2, .5; .8, .5; 1, 0"/>
                                            <p:tgtEl>
                                              <p:spTgt spid="132"/>
                                            </p:tgtEl>
                                          </p:cBhvr>
                                        </p:animEffect>
                                        <p:animScale>
                                          <p:cBhvr>
                                            <p:cTn id="158" dur="250" autoRev="1" fill="hold"/>
                                            <p:tgtEl>
                                              <p:spTgt spid="132"/>
                                            </p:tgtEl>
                                          </p:cBhvr>
                                          <p:by x="105000" y="105000"/>
                                        </p:animScale>
                                      </p:childTnLst>
                                    </p:cTn>
                                  </p:par>
                                  <p:par>
                                    <p:cTn id="159" presetID="26" presetClass="emph" presetSubtype="0" repeatCount="3000" fill="hold" nodeType="withEffect">
                                      <p:stCondLst>
                                        <p:cond delay="710"/>
                                      </p:stCondLst>
                                      <p:childTnLst>
                                        <p:animEffect transition="out" filter="fade">
                                          <p:cBhvr>
                                            <p:cTn id="160" dur="500" tmFilter="0, 0; .2, .5; .8, .5; 1, 0"/>
                                            <p:tgtEl>
                                              <p:spTgt spid="237"/>
                                            </p:tgtEl>
                                          </p:cBhvr>
                                        </p:animEffect>
                                        <p:animScale>
                                          <p:cBhvr>
                                            <p:cTn id="161" dur="250" autoRev="1" fill="hold"/>
                                            <p:tgtEl>
                                              <p:spTgt spid="237"/>
                                            </p:tgtEl>
                                          </p:cBhvr>
                                          <p:by x="105000" y="105000"/>
                                        </p:animScale>
                                      </p:childTnLst>
                                    </p:cTn>
                                  </p:par>
                                  <p:par>
                                    <p:cTn id="162" presetID="26" presetClass="emph" presetSubtype="0" repeatCount="3000" fill="hold" nodeType="withEffect">
                                      <p:stCondLst>
                                        <p:cond delay="410"/>
                                      </p:stCondLst>
                                      <p:childTnLst>
                                        <p:animEffect transition="out" filter="fade">
                                          <p:cBhvr>
                                            <p:cTn id="163" dur="500" tmFilter="0, 0; .2, .5; .8, .5; 1, 0"/>
                                            <p:tgtEl>
                                              <p:spTgt spid="243"/>
                                            </p:tgtEl>
                                          </p:cBhvr>
                                        </p:animEffect>
                                        <p:animScale>
                                          <p:cBhvr>
                                            <p:cTn id="164" dur="250" autoRev="1" fill="hold"/>
                                            <p:tgtEl>
                                              <p:spTgt spid="243"/>
                                            </p:tgtEl>
                                          </p:cBhvr>
                                          <p:by x="105000" y="105000"/>
                                        </p:animScale>
                                      </p:childTnLst>
                                    </p:cTn>
                                  </p:par>
                                  <p:par>
                                    <p:cTn id="165" presetID="26" presetClass="emph" presetSubtype="0" repeatCount="3000" fill="hold" nodeType="withEffect">
                                      <p:stCondLst>
                                        <p:cond delay="810"/>
                                      </p:stCondLst>
                                      <p:childTnLst>
                                        <p:animEffect transition="out" filter="fade">
                                          <p:cBhvr>
                                            <p:cTn id="166" dur="500" tmFilter="0, 0; .2, .5; .8, .5; 1, 0"/>
                                            <p:tgtEl>
                                              <p:spTgt spid="246"/>
                                            </p:tgtEl>
                                          </p:cBhvr>
                                        </p:animEffect>
                                        <p:animScale>
                                          <p:cBhvr>
                                            <p:cTn id="167" dur="250" autoRev="1" fill="hold"/>
                                            <p:tgtEl>
                                              <p:spTgt spid="246"/>
                                            </p:tgtEl>
                                          </p:cBhvr>
                                          <p:by x="105000" y="105000"/>
                                        </p:animScale>
                                      </p:childTnLst>
                                    </p:cTn>
                                  </p:par>
                                </p:childTnLst>
                              </p:cTn>
                            </p:par>
                            <p:par>
                              <p:cTn id="168" fill="hold">
                                <p:stCondLst>
                                  <p:cond delay="12410"/>
                                </p:stCondLst>
                                <p:childTnLst>
                                  <p:par>
                                    <p:cTn id="169" presetID="10" presetClass="entr" presetSubtype="0" fill="hold" grpId="0" nodeType="afterEffect">
                                      <p:stCondLst>
                                        <p:cond delay="0"/>
                                      </p:stCondLst>
                                      <p:childTnLst>
                                        <p:set>
                                          <p:cBhvr>
                                            <p:cTn id="170" dur="1" fill="hold">
                                              <p:stCondLst>
                                                <p:cond delay="0"/>
                                              </p:stCondLst>
                                            </p:cTn>
                                            <p:tgtEl>
                                              <p:spTgt spid="255"/>
                                            </p:tgtEl>
                                            <p:attrNameLst>
                                              <p:attrName>style.visibility</p:attrName>
                                            </p:attrNameLst>
                                          </p:cBhvr>
                                          <p:to>
                                            <p:strVal val="visible"/>
                                          </p:to>
                                        </p:set>
                                        <p:animEffect transition="in" filter="fade">
                                          <p:cBhvr>
                                            <p:cTn id="17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127" grpId="0"/>
          <p:bldP spid="25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1807964" y="571633"/>
            <a:ext cx="8895754" cy="5382871"/>
          </a:xfrm>
        </p:spPr>
        <p:txBody>
          <a:bodyPr/>
          <a:lstStyle/>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）段内间接寻址方式</a:t>
            </a:r>
          </a:p>
          <a:p>
            <a:pPr>
              <a:lnSpc>
                <a:spcPct val="150000"/>
              </a:lnSpc>
              <a:buFontTx/>
              <a:buNone/>
            </a:pPr>
            <a:r>
              <a:rPr lang="zh-CN" altLang="en-US" sz="2400" dirty="0">
                <a:latin typeface="黑体" panose="02010609060101010101" pitchFamily="49" charset="-122"/>
                <a:ea typeface="黑体" panose="02010609060101010101" pitchFamily="49" charset="-122"/>
              </a:rPr>
              <a:t>程序转移的地址存放在寄存器或存储单元中，这个寄存器或存储单元内容可用以上所述寄存器寻址或存储器寻址方式取得，所得到的转移有效地址用来更新</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的内容。由于此寻址方式仅修改</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的内容，所以这种寻址方式只能在段内进行程序转移。</a:t>
            </a:r>
          </a:p>
          <a:p>
            <a:pPr>
              <a:lnSpc>
                <a:spcPct val="150000"/>
              </a:lnSpc>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JMP   BX                      </a:t>
            </a:r>
            <a:r>
              <a:rPr lang="zh-CN" altLang="en-US" sz="2400" dirty="0">
                <a:latin typeface="黑体" panose="02010609060101010101" pitchFamily="49" charset="-122"/>
                <a:ea typeface="黑体" panose="02010609060101010101" pitchFamily="49" charset="-122"/>
              </a:rPr>
              <a:t>；转移地址由</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给出</a:t>
            </a:r>
          </a:p>
          <a:p>
            <a:pPr>
              <a:lnSpc>
                <a:spcPct val="150000"/>
              </a:lnSpc>
              <a:buFontTx/>
              <a:buNone/>
            </a:pPr>
            <a:r>
              <a:rPr lang="en-US" altLang="zh-CN" sz="2400" dirty="0">
                <a:latin typeface="黑体" panose="02010609060101010101" pitchFamily="49" charset="-122"/>
                <a:ea typeface="黑体" panose="02010609060101010101" pitchFamily="49" charset="-122"/>
              </a:rPr>
              <a:t>CALL  AX	                  </a:t>
            </a:r>
            <a:r>
              <a:rPr lang="zh-CN" altLang="en-US" sz="2400" dirty="0">
                <a:latin typeface="黑体" panose="02010609060101010101" pitchFamily="49" charset="-122"/>
                <a:ea typeface="黑体" panose="02010609060101010101" pitchFamily="49" charset="-122"/>
              </a:rPr>
              <a:t>；调用地址由</a:t>
            </a:r>
            <a:r>
              <a:rPr lang="en-US" altLang="zh-CN" sz="2400" dirty="0">
                <a:latin typeface="黑体" panose="02010609060101010101" pitchFamily="49" charset="-122"/>
                <a:ea typeface="黑体" panose="02010609060101010101" pitchFamily="49" charset="-122"/>
              </a:rPr>
              <a:t>AX</a:t>
            </a:r>
            <a:r>
              <a:rPr lang="zh-CN" altLang="en-US" sz="2400" dirty="0">
                <a:latin typeface="黑体" panose="02010609060101010101" pitchFamily="49" charset="-122"/>
                <a:ea typeface="黑体" panose="02010609060101010101" pitchFamily="49" charset="-122"/>
              </a:rPr>
              <a:t>给出</a:t>
            </a:r>
          </a:p>
          <a:p>
            <a:pPr>
              <a:lnSpc>
                <a:spcPct val="150000"/>
              </a:lnSpc>
              <a:buFontTx/>
              <a:buNone/>
            </a:pPr>
            <a:r>
              <a:rPr lang="en-US" altLang="zh-CN" sz="2400" dirty="0">
                <a:latin typeface="黑体" panose="02010609060101010101" pitchFamily="49" charset="-122"/>
                <a:ea typeface="黑体" panose="02010609060101010101" pitchFamily="49" charset="-122"/>
              </a:rPr>
              <a:t>JMP  WORD PTR [BP+TABLE]</a:t>
            </a:r>
            <a:r>
              <a:rPr lang="zh-CN" altLang="en-US" sz="2400" dirty="0">
                <a:latin typeface="黑体" panose="02010609060101010101" pitchFamily="49" charset="-122"/>
                <a:ea typeface="黑体" panose="02010609060101010101" pitchFamily="49" charset="-122"/>
              </a:rPr>
              <a:t>；转移地址由</a:t>
            </a:r>
            <a:r>
              <a:rPr lang="en-US" altLang="zh-CN" sz="2400" dirty="0">
                <a:latin typeface="黑体" panose="02010609060101010101" pitchFamily="49" charset="-122"/>
                <a:ea typeface="黑体" panose="02010609060101010101" pitchFamily="49" charset="-122"/>
              </a:rPr>
              <a:t>BP+TABLE</a:t>
            </a:r>
            <a:r>
              <a:rPr lang="zh-CN" altLang="en-US" sz="2400" dirty="0">
                <a:latin typeface="黑体" panose="02010609060101010101" pitchFamily="49" charset="-122"/>
                <a:ea typeface="黑体" panose="02010609060101010101" pitchFamily="49" charset="-122"/>
              </a:rPr>
              <a:t>所指的存储单元给出</a:t>
            </a:r>
            <a:r>
              <a:rPr 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endParaRPr lang="zh-CN" altLang="en-US" sz="2400" dirty="0"/>
          </a:p>
        </p:txBody>
      </p:sp>
    </p:spTree>
    <p:extLst>
      <p:ext uri="{BB962C8B-B14F-4D97-AF65-F5344CB8AC3E}">
        <p14:creationId xmlns:p14="http://schemas.microsoft.com/office/powerpoint/2010/main" val="2294303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1665056" y="928903"/>
            <a:ext cx="9003209" cy="5239963"/>
          </a:xfrm>
        </p:spPr>
        <p:txBody>
          <a:bodyPr/>
          <a:lstStyle/>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）段间直接寻址方式</a:t>
            </a:r>
          </a:p>
          <a:p>
            <a:pPr>
              <a:lnSpc>
                <a:spcPct val="150000"/>
              </a:lnSpc>
              <a:buFontTx/>
              <a:buNone/>
            </a:pPr>
            <a:r>
              <a:rPr lang="zh-CN" altLang="en-US" sz="2400" dirty="0">
                <a:latin typeface="黑体" panose="02010609060101010101" pitchFamily="49" charset="-122"/>
                <a:ea typeface="黑体" panose="02010609060101010101" pitchFamily="49" charset="-122"/>
              </a:rPr>
              <a:t>这种寻址方式是在指令中直接给出</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位的段基值和</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位的偏移地址，用来更新当前的</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的内容。</a:t>
            </a:r>
          </a:p>
          <a:p>
            <a:pPr>
              <a:lnSpc>
                <a:spcPct val="150000"/>
              </a:lnSpc>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JMP   2500H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3600H  </a:t>
            </a:r>
            <a:r>
              <a:rPr lang="zh-CN" altLang="en-US" sz="2400" dirty="0">
                <a:latin typeface="黑体" panose="02010609060101010101" pitchFamily="49" charset="-122"/>
                <a:ea typeface="黑体" panose="02010609060101010101" pitchFamily="49" charset="-122"/>
              </a:rPr>
              <a:t>；转移的段地址和偏移地址在指令中给出</a:t>
            </a:r>
          </a:p>
          <a:p>
            <a:pPr>
              <a:lnSpc>
                <a:spcPct val="150000"/>
              </a:lnSpc>
              <a:buFontTx/>
              <a:buNone/>
            </a:pPr>
            <a:r>
              <a:rPr lang="en-US" altLang="zh-CN" sz="2400" dirty="0">
                <a:latin typeface="黑体" panose="02010609060101010101" pitchFamily="49" charset="-122"/>
                <a:ea typeface="黑体" panose="02010609060101010101" pitchFamily="49" charset="-122"/>
              </a:rPr>
              <a:t>CALL  2600H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3800H </a:t>
            </a:r>
            <a:r>
              <a:rPr lang="zh-CN" altLang="en-US" sz="2400" dirty="0">
                <a:latin typeface="黑体" panose="02010609060101010101" pitchFamily="49" charset="-122"/>
                <a:ea typeface="黑体" panose="02010609060101010101" pitchFamily="49" charset="-122"/>
              </a:rPr>
              <a:t>；调用程序段地址和偏移地址在指令中给出</a:t>
            </a:r>
          </a:p>
          <a:p>
            <a:endParaRPr lang="zh-CN" altLang="en-US" sz="2400" dirty="0"/>
          </a:p>
        </p:txBody>
      </p:sp>
    </p:spTree>
    <p:extLst>
      <p:ext uri="{BB962C8B-B14F-4D97-AF65-F5344CB8AC3E}">
        <p14:creationId xmlns:p14="http://schemas.microsoft.com/office/powerpoint/2010/main" val="925380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1807964" y="714541"/>
            <a:ext cx="8503031" cy="5097055"/>
          </a:xfrm>
        </p:spPr>
        <p:txBody>
          <a:bodyPr/>
          <a:lstStyle/>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）段间间接寻址方式</a:t>
            </a:r>
          </a:p>
          <a:p>
            <a:pPr>
              <a:lnSpc>
                <a:spcPct val="150000"/>
              </a:lnSpc>
              <a:buFontTx/>
              <a:buNone/>
            </a:pPr>
            <a:r>
              <a:rPr lang="zh-CN" altLang="en-US" sz="2400" dirty="0">
                <a:latin typeface="黑体" panose="02010609060101010101" pitchFamily="49" charset="-122"/>
                <a:ea typeface="黑体" panose="02010609060101010101" pitchFamily="49" charset="-122"/>
              </a:rPr>
              <a:t>这种寻址方式是由指令中给出的存储器数据寻址方式，包括存放转移地址的偏移量和段地址。其低位字地址单元存放的是偏移地址，高位字地址单元中存放的是转移段基值。这样既更新了</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内容又更新了</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的内容，故称为段间间接寻址。</a:t>
            </a:r>
          </a:p>
          <a:p>
            <a:pPr>
              <a:lnSpc>
                <a:spcPct val="150000"/>
              </a:lnSpc>
              <a:buFontTx/>
              <a:buNone/>
            </a:pPr>
            <a:r>
              <a:rPr lang="zh-CN" altLang="en-US" sz="2400" dirty="0">
                <a:latin typeface="黑体" panose="02010609060101010101" pitchFamily="49" charset="-122"/>
                <a:ea typeface="黑体" panose="02010609060101010101" pitchFamily="49" charset="-122"/>
              </a:rPr>
              <a:t>例</a:t>
            </a:r>
            <a:r>
              <a:rPr 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JMP  WORD PTR[BX]	    </a:t>
            </a:r>
            <a:r>
              <a:rPr lang="zh-CN" altLang="en-US" sz="2400" dirty="0">
                <a:latin typeface="黑体" panose="02010609060101010101" pitchFamily="49" charset="-122"/>
                <a:ea typeface="黑体" panose="02010609060101010101" pitchFamily="49" charset="-122"/>
              </a:rPr>
              <a:t>；转移到当前代码位置内</a:t>
            </a:r>
          </a:p>
          <a:p>
            <a:pPr>
              <a:lnSpc>
                <a:spcPct val="150000"/>
              </a:lnSpc>
              <a:buFontTx/>
              <a:buNone/>
            </a:pPr>
            <a:r>
              <a:rPr lang="zh-CN" altLang="en-US" sz="2400" dirty="0">
                <a:latin typeface="黑体" panose="02010609060101010101" pitchFamily="49" charset="-122"/>
                <a:ea typeface="黑体" panose="02010609060101010101" pitchFamily="49" charset="-122"/>
              </a:rPr>
              <a:t>；有效地址存放在</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寻址的单元中</a:t>
            </a:r>
          </a:p>
          <a:p>
            <a:pPr>
              <a:lnSpc>
                <a:spcPct val="150000"/>
              </a:lnSpc>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0927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1736511" y="785996"/>
            <a:ext cx="8717392" cy="5501960"/>
          </a:xfrm>
        </p:spPr>
        <p:txBody>
          <a:bodyPr/>
          <a:lstStyle/>
          <a:p>
            <a:pPr>
              <a:buFontTx/>
              <a:buNone/>
            </a:pP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I/O</a:t>
            </a:r>
            <a:r>
              <a:rPr lang="zh-CN" altLang="en-US" sz="2400" b="1" dirty="0">
                <a:latin typeface="黑体" panose="02010609060101010101" pitchFamily="49" charset="-122"/>
                <a:ea typeface="黑体" panose="02010609060101010101" pitchFamily="49" charset="-122"/>
              </a:rPr>
              <a:t>地址空间</a:t>
            </a:r>
          </a:p>
          <a:p>
            <a:pPr>
              <a:buFontTx/>
              <a:buNone/>
            </a:pP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端口寻址是对输入输出设备的端口地址寻址，可分为两种形式，即直接端口寻址和间接端口寻址。</a:t>
            </a:r>
          </a:p>
          <a:p>
            <a:pPr>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）直接端口寻址</a:t>
            </a:r>
          </a:p>
          <a:p>
            <a:pPr>
              <a:buFontTx/>
              <a:buNone/>
            </a:pPr>
            <a:r>
              <a:rPr lang="zh-CN" altLang="en-US" sz="2400" dirty="0">
                <a:latin typeface="黑体" panose="02010609060101010101" pitchFamily="49" charset="-122"/>
                <a:ea typeface="黑体" panose="02010609060101010101" pitchFamily="49" charset="-122"/>
              </a:rPr>
              <a:t>由指令直接给出端口地址，端口地址范围为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255</a:t>
            </a:r>
            <a:r>
              <a:rPr lang="zh-CN" altLang="en-US" sz="2400" dirty="0">
                <a:latin typeface="黑体" panose="02010609060101010101" pitchFamily="49" charset="-122"/>
                <a:ea typeface="黑体" panose="02010609060101010101" pitchFamily="49" charset="-122"/>
              </a:rPr>
              <a:t>。</a:t>
            </a:r>
          </a:p>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IN  AL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32H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32H</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位端口地址</a:t>
            </a:r>
          </a:p>
          <a:p>
            <a:pPr>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）间接端口寻址</a:t>
            </a:r>
          </a:p>
          <a:p>
            <a:pPr>
              <a:buFontTx/>
              <a:buNone/>
            </a:pPr>
            <a:r>
              <a:rPr lang="zh-CN" altLang="en-US" sz="2400" dirty="0">
                <a:latin typeface="黑体" panose="02010609060101010101" pitchFamily="49" charset="-122"/>
                <a:ea typeface="黑体" panose="02010609060101010101" pitchFamily="49" charset="-122"/>
              </a:rPr>
              <a:t>由</a:t>
            </a:r>
            <a:r>
              <a:rPr lang="en-US" altLang="zh-CN" sz="2400" dirty="0">
                <a:latin typeface="黑体" panose="02010609060101010101" pitchFamily="49" charset="-122"/>
                <a:ea typeface="黑体" panose="02010609060101010101" pitchFamily="49" charset="-122"/>
              </a:rPr>
              <a:t>DX</a:t>
            </a:r>
            <a:r>
              <a:rPr lang="zh-CN" altLang="en-US" sz="2400" dirty="0">
                <a:latin typeface="黑体" panose="02010609060101010101" pitchFamily="49" charset="-122"/>
                <a:ea typeface="黑体" panose="02010609060101010101" pitchFamily="49" charset="-122"/>
              </a:rPr>
              <a:t>寄存器指出端口地址，这种方式给出的端口地址范围为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65535</a:t>
            </a:r>
            <a:r>
              <a:rPr lang="zh-CN" altLang="en-US" sz="2400" dirty="0">
                <a:latin typeface="黑体" panose="02010609060101010101" pitchFamily="49" charset="-122"/>
                <a:ea typeface="黑体" panose="02010609060101010101" pitchFamily="49" charset="-122"/>
              </a:rPr>
              <a:t>。</a:t>
            </a:r>
          </a:p>
          <a:p>
            <a:pPr>
              <a:buFontTx/>
              <a:buNone/>
            </a:pPr>
            <a:r>
              <a:rPr lang="zh-CN" altLang="en-US" sz="2400" b="1" dirty="0">
                <a:latin typeface="黑体" panose="02010609060101010101" pitchFamily="49" charset="-122"/>
                <a:ea typeface="黑体" panose="02010609060101010101" pitchFamily="49" charset="-122"/>
              </a:rPr>
              <a:t>例</a:t>
            </a:r>
            <a:r>
              <a:rPr lang="en-US" sz="2400" b="1"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buFontTx/>
              <a:buNone/>
            </a:pPr>
            <a:r>
              <a:rPr lang="en-US" altLang="zh-CN" sz="2400" dirty="0">
                <a:latin typeface="黑体" panose="02010609060101010101" pitchFamily="49" charset="-122"/>
                <a:ea typeface="黑体" panose="02010609060101010101" pitchFamily="49" charset="-122"/>
              </a:rPr>
              <a:t>IN  AL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DX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DX</a:t>
            </a:r>
            <a:r>
              <a:rPr lang="zh-CN" altLang="en-US" sz="2400" dirty="0">
                <a:latin typeface="黑体" panose="02010609060101010101" pitchFamily="49" charset="-122"/>
                <a:ea typeface="黑体" panose="02010609060101010101" pitchFamily="49" charset="-122"/>
              </a:rPr>
              <a:t>寄存器的内容为端口寻址</a:t>
            </a:r>
          </a:p>
          <a:p>
            <a:endParaRPr lang="zh-CN" altLang="en-US" dirty="0" smtClean="0"/>
          </a:p>
        </p:txBody>
      </p:sp>
    </p:spTree>
    <p:extLst>
      <p:ext uri="{BB962C8B-B14F-4D97-AF65-F5344CB8AC3E}">
        <p14:creationId xmlns:p14="http://schemas.microsoft.com/office/powerpoint/2010/main" val="221222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2093780" y="928903"/>
            <a:ext cx="7774199" cy="4115753"/>
          </a:xfrm>
        </p:spPr>
        <p:txBody>
          <a:bodyPr/>
          <a:lstStyle/>
          <a:p>
            <a:pPr>
              <a:buFontTx/>
              <a:buNone/>
            </a:pP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．段寄存器的确定</a:t>
            </a:r>
          </a:p>
          <a:p>
            <a:endParaRPr lang="zh-CN" altLang="en-US" smtClean="0"/>
          </a:p>
        </p:txBody>
      </p:sp>
      <p:graphicFrame>
        <p:nvGraphicFramePr>
          <p:cNvPr id="4" name="表格 3"/>
          <p:cNvGraphicFramePr>
            <a:graphicFrameLocks noGrp="1"/>
          </p:cNvGraphicFramePr>
          <p:nvPr/>
        </p:nvGraphicFramePr>
        <p:xfrm>
          <a:off x="2736867" y="1714897"/>
          <a:ext cx="6931042" cy="4147507"/>
        </p:xfrm>
        <a:graphic>
          <a:graphicData uri="http://schemas.openxmlformats.org/drawingml/2006/table">
            <a:tbl>
              <a:tblPr/>
              <a:tblGrid>
                <a:gridCol w="2758158"/>
                <a:gridCol w="1649771"/>
                <a:gridCol w="2523113"/>
              </a:tblGrid>
              <a:tr h="768832">
                <a:tc>
                  <a:txBody>
                    <a:bodyPr/>
                    <a:lstStyle/>
                    <a:p>
                      <a:pPr algn="l" hangingPunct="0">
                        <a:spcAft>
                          <a:spcPts val="0"/>
                        </a:spcAft>
                      </a:pPr>
                      <a:r>
                        <a:rPr lang="zh-CN" sz="2000" kern="0" spc="25" dirty="0">
                          <a:latin typeface="黑体" pitchFamily="2" charset="-122"/>
                          <a:ea typeface="黑体" pitchFamily="2" charset="-122"/>
                        </a:rPr>
                        <a:t>访存类型</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zh-CN" sz="2000" kern="0" spc="25">
                          <a:latin typeface="黑体" pitchFamily="2" charset="-122"/>
                          <a:ea typeface="黑体" pitchFamily="2" charset="-122"/>
                        </a:rPr>
                        <a:t>默认段寄存器</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zh-CN" sz="2000" kern="0" spc="25">
                          <a:latin typeface="黑体" pitchFamily="2" charset="-122"/>
                          <a:ea typeface="黑体" pitchFamily="2" charset="-122"/>
                        </a:rPr>
                        <a:t>段超越前缀的可用性</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735">
                <a:tc>
                  <a:txBody>
                    <a:bodyPr/>
                    <a:lstStyle/>
                    <a:p>
                      <a:pPr algn="l" hangingPunct="0">
                        <a:spcAft>
                          <a:spcPts val="0"/>
                        </a:spcAft>
                      </a:pPr>
                      <a:r>
                        <a:rPr lang="zh-CN" sz="2000" kern="0" spc="25" dirty="0">
                          <a:latin typeface="黑体" pitchFamily="2" charset="-122"/>
                          <a:ea typeface="黑体" pitchFamily="2" charset="-122"/>
                        </a:rPr>
                        <a:t>代码</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en-US" sz="2000" kern="100" dirty="0">
                          <a:latin typeface="黑体" pitchFamily="2" charset="-122"/>
                          <a:ea typeface="黑体" pitchFamily="2" charset="-122"/>
                        </a:rPr>
                        <a:t>CS</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zh-CN" sz="2000" kern="0" spc="25">
                          <a:latin typeface="黑体" pitchFamily="2" charset="-122"/>
                          <a:ea typeface="黑体" pitchFamily="2" charset="-122"/>
                        </a:rPr>
                        <a:t>不可用</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735">
                <a:tc>
                  <a:txBody>
                    <a:bodyPr/>
                    <a:lstStyle/>
                    <a:p>
                      <a:pPr algn="l" hangingPunct="0">
                        <a:spcAft>
                          <a:spcPts val="0"/>
                        </a:spcAft>
                      </a:pPr>
                      <a:r>
                        <a:rPr lang="en-US" sz="2000" kern="0" spc="25">
                          <a:latin typeface="黑体" pitchFamily="2" charset="-122"/>
                          <a:ea typeface="黑体" pitchFamily="2" charset="-122"/>
                        </a:rPr>
                        <a:t>PUSH</a:t>
                      </a:r>
                      <a:r>
                        <a:rPr lang="zh-CN" sz="2000" kern="0" spc="25">
                          <a:latin typeface="黑体" pitchFamily="2" charset="-122"/>
                          <a:ea typeface="黑体" pitchFamily="2" charset="-122"/>
                        </a:rPr>
                        <a:t>、</a:t>
                      </a:r>
                      <a:r>
                        <a:rPr lang="en-US" sz="2000" kern="0" spc="25">
                          <a:latin typeface="黑体" pitchFamily="2" charset="-122"/>
                          <a:ea typeface="黑体" pitchFamily="2" charset="-122"/>
                        </a:rPr>
                        <a:t>POP</a:t>
                      </a:r>
                      <a:r>
                        <a:rPr lang="zh-CN" sz="2000" kern="0" spc="25">
                          <a:latin typeface="黑体" pitchFamily="2" charset="-122"/>
                          <a:ea typeface="黑体" pitchFamily="2" charset="-122"/>
                        </a:rPr>
                        <a:t>类代码</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en-US" sz="2000" kern="100" dirty="0">
                          <a:latin typeface="黑体" pitchFamily="2" charset="-122"/>
                          <a:ea typeface="黑体" pitchFamily="2" charset="-122"/>
                        </a:rPr>
                        <a:t>SS</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zh-CN" sz="2000" kern="0" spc="25">
                          <a:latin typeface="黑体" pitchFamily="2" charset="-122"/>
                          <a:ea typeface="黑体" pitchFamily="2" charset="-122"/>
                        </a:rPr>
                        <a:t>不可用</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735">
                <a:tc>
                  <a:txBody>
                    <a:bodyPr/>
                    <a:lstStyle/>
                    <a:p>
                      <a:pPr algn="l" hangingPunct="0">
                        <a:spcAft>
                          <a:spcPts val="0"/>
                        </a:spcAft>
                      </a:pPr>
                      <a:r>
                        <a:rPr lang="zh-CN" sz="2000" kern="0" spc="25">
                          <a:latin typeface="黑体" pitchFamily="2" charset="-122"/>
                          <a:ea typeface="黑体" pitchFamily="2" charset="-122"/>
                        </a:rPr>
                        <a:t>串操作的目标地址</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en-US" sz="2000" kern="100">
                          <a:latin typeface="黑体" pitchFamily="2" charset="-122"/>
                          <a:ea typeface="黑体" pitchFamily="2" charset="-122"/>
                        </a:rPr>
                        <a:t>ES</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zh-CN" sz="2000" kern="0" spc="25" dirty="0">
                          <a:latin typeface="黑体" pitchFamily="2" charset="-122"/>
                          <a:ea typeface="黑体" pitchFamily="2" charset="-122"/>
                        </a:rPr>
                        <a:t>不可用</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735">
                <a:tc>
                  <a:txBody>
                    <a:bodyPr/>
                    <a:lstStyle/>
                    <a:p>
                      <a:pPr algn="l" hangingPunct="0">
                        <a:spcAft>
                          <a:spcPts val="0"/>
                        </a:spcAft>
                      </a:pPr>
                      <a:r>
                        <a:rPr lang="zh-CN" sz="2000" kern="0" spc="25">
                          <a:latin typeface="黑体" pitchFamily="2" charset="-122"/>
                          <a:ea typeface="黑体" pitchFamily="2" charset="-122"/>
                        </a:rPr>
                        <a:t>以</a:t>
                      </a:r>
                      <a:r>
                        <a:rPr lang="en-US" sz="2000" kern="0" spc="25">
                          <a:latin typeface="黑体" pitchFamily="2" charset="-122"/>
                          <a:ea typeface="黑体" pitchFamily="2" charset="-122"/>
                        </a:rPr>
                        <a:t>BP</a:t>
                      </a:r>
                      <a:r>
                        <a:rPr lang="zh-CN" sz="2000" kern="0" spc="25">
                          <a:latin typeface="黑体" pitchFamily="2" charset="-122"/>
                          <a:ea typeface="黑体" pitchFamily="2" charset="-122"/>
                        </a:rPr>
                        <a:t>、</a:t>
                      </a:r>
                      <a:r>
                        <a:rPr lang="en-US" sz="2000" kern="0" spc="25">
                          <a:latin typeface="黑体" pitchFamily="2" charset="-122"/>
                          <a:ea typeface="黑体" pitchFamily="2" charset="-122"/>
                        </a:rPr>
                        <a:t>SP</a:t>
                      </a:r>
                      <a:r>
                        <a:rPr lang="zh-CN" sz="2000" kern="0" spc="25">
                          <a:latin typeface="黑体" pitchFamily="2" charset="-122"/>
                          <a:ea typeface="黑体" pitchFamily="2" charset="-122"/>
                        </a:rPr>
                        <a:t>间址的指令</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en-US" sz="2000" kern="100">
                          <a:latin typeface="黑体" pitchFamily="2" charset="-122"/>
                          <a:ea typeface="黑体" pitchFamily="2" charset="-122"/>
                        </a:rPr>
                        <a:t>SS</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zh-CN" sz="2000" kern="0" spc="25" dirty="0">
                          <a:latin typeface="黑体" pitchFamily="2" charset="-122"/>
                          <a:ea typeface="黑体" pitchFamily="2" charset="-122"/>
                        </a:rPr>
                        <a:t>可用</a:t>
                      </a:r>
                      <a:r>
                        <a:rPr lang="en-US" sz="2000" kern="0" spc="25" dirty="0">
                          <a:latin typeface="黑体" pitchFamily="2" charset="-122"/>
                          <a:ea typeface="黑体" pitchFamily="2" charset="-122"/>
                        </a:rPr>
                        <a:t>CS</a:t>
                      </a:r>
                      <a:r>
                        <a:rPr lang="zh-CN" sz="2000" kern="0" spc="25" dirty="0">
                          <a:latin typeface="黑体" pitchFamily="2" charset="-122"/>
                          <a:ea typeface="黑体" pitchFamily="2" charset="-122"/>
                        </a:rPr>
                        <a:t>、</a:t>
                      </a:r>
                      <a:r>
                        <a:rPr lang="en-US" sz="2000" kern="0" spc="25" dirty="0">
                          <a:latin typeface="黑体" pitchFamily="2" charset="-122"/>
                          <a:ea typeface="黑体" pitchFamily="2" charset="-122"/>
                        </a:rPr>
                        <a:t>DS</a:t>
                      </a:r>
                      <a:r>
                        <a:rPr lang="zh-CN" sz="2000" kern="0" spc="25" dirty="0">
                          <a:latin typeface="黑体" pitchFamily="2" charset="-122"/>
                          <a:ea typeface="黑体" pitchFamily="2" charset="-122"/>
                        </a:rPr>
                        <a:t>，</a:t>
                      </a:r>
                      <a:r>
                        <a:rPr lang="en-US" sz="2000" kern="0" spc="25" dirty="0">
                          <a:latin typeface="黑体" pitchFamily="2" charset="-122"/>
                          <a:ea typeface="黑体" pitchFamily="2" charset="-122"/>
                        </a:rPr>
                        <a:t>ES</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735">
                <a:tc>
                  <a:txBody>
                    <a:bodyPr/>
                    <a:lstStyle/>
                    <a:p>
                      <a:pPr algn="l" hangingPunct="0">
                        <a:spcAft>
                          <a:spcPts val="0"/>
                        </a:spcAft>
                      </a:pPr>
                      <a:r>
                        <a:rPr lang="zh-CN" sz="2000" kern="0" spc="25">
                          <a:latin typeface="黑体" pitchFamily="2" charset="-122"/>
                          <a:ea typeface="黑体" pitchFamily="2" charset="-122"/>
                        </a:rPr>
                        <a:t>其它</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en-US" sz="2000" kern="100">
                          <a:latin typeface="黑体" pitchFamily="2" charset="-122"/>
                          <a:ea typeface="黑体" pitchFamily="2" charset="-122"/>
                        </a:rPr>
                        <a:t>DS</a:t>
                      </a:r>
                      <a:endParaRPr lang="zh-CN" sz="2000" kern="10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hangingPunct="0">
                        <a:spcAft>
                          <a:spcPts val="0"/>
                        </a:spcAft>
                      </a:pPr>
                      <a:r>
                        <a:rPr lang="zh-CN" sz="2000" kern="0" spc="25" dirty="0">
                          <a:latin typeface="黑体" pitchFamily="2" charset="-122"/>
                          <a:ea typeface="黑体" pitchFamily="2" charset="-122"/>
                        </a:rPr>
                        <a:t>可用</a:t>
                      </a:r>
                      <a:r>
                        <a:rPr lang="en-US" sz="2000" kern="0" spc="25" dirty="0">
                          <a:latin typeface="黑体" pitchFamily="2" charset="-122"/>
                          <a:ea typeface="黑体" pitchFamily="2" charset="-122"/>
                        </a:rPr>
                        <a:t>CS</a:t>
                      </a:r>
                      <a:r>
                        <a:rPr lang="zh-CN" sz="2000" kern="0" spc="25" dirty="0">
                          <a:latin typeface="黑体" pitchFamily="2" charset="-122"/>
                          <a:ea typeface="黑体" pitchFamily="2" charset="-122"/>
                        </a:rPr>
                        <a:t>、</a:t>
                      </a:r>
                      <a:r>
                        <a:rPr lang="en-US" sz="2000" kern="0" spc="25" dirty="0">
                          <a:latin typeface="黑体" pitchFamily="2" charset="-122"/>
                          <a:ea typeface="黑体" pitchFamily="2" charset="-122"/>
                        </a:rPr>
                        <a:t>SS</a:t>
                      </a:r>
                      <a:r>
                        <a:rPr lang="zh-CN" sz="2000" kern="0" spc="25" dirty="0">
                          <a:latin typeface="黑体" pitchFamily="2" charset="-122"/>
                          <a:ea typeface="黑体" pitchFamily="2" charset="-122"/>
                        </a:rPr>
                        <a:t>、</a:t>
                      </a:r>
                      <a:r>
                        <a:rPr lang="en-US" sz="2000" kern="0" spc="25" dirty="0">
                          <a:latin typeface="黑体" pitchFamily="2" charset="-122"/>
                          <a:ea typeface="黑体" pitchFamily="2" charset="-122"/>
                        </a:rPr>
                        <a:t>ES</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385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2208107" y="1371918"/>
            <a:ext cx="7774199" cy="4573058"/>
          </a:xfrm>
        </p:spPr>
        <p:txBody>
          <a:bodyPr/>
          <a:lstStyle/>
          <a:p>
            <a:pPr eaLnBrk="1" hangingPunct="1">
              <a:lnSpc>
                <a:spcPct val="150000"/>
              </a:lnSpc>
            </a:pPr>
            <a:r>
              <a:rPr lang="zh-CN" altLang="en-US" sz="2400" dirty="0">
                <a:latin typeface="黑体" panose="02010609060101010101" pitchFamily="49" charset="-122"/>
                <a:ea typeface="黑体" panose="02010609060101010101" pitchFamily="49" charset="-122"/>
              </a:rPr>
              <a:t>数据传送指令</a:t>
            </a:r>
            <a:endParaRPr lang="en-US" altLang="zh-CN" sz="2400" dirty="0">
              <a:latin typeface="黑体" panose="02010609060101010101" pitchFamily="49" charset="-122"/>
              <a:ea typeface="黑体" panose="02010609060101010101" pitchFamily="49" charset="-122"/>
            </a:endParaRPr>
          </a:p>
          <a:p>
            <a:pPr eaLnBrk="1" hangingPunct="1">
              <a:lnSpc>
                <a:spcPct val="150000"/>
              </a:lnSpc>
            </a:pPr>
            <a:r>
              <a:rPr lang="zh-CN" altLang="en-US" sz="2400" dirty="0">
                <a:latin typeface="黑体" panose="02010609060101010101" pitchFamily="49" charset="-122"/>
                <a:ea typeface="黑体" panose="02010609060101010101" pitchFamily="49" charset="-122"/>
              </a:rPr>
              <a:t>算术运算指令</a:t>
            </a:r>
            <a:endParaRPr lang="en-US" altLang="zh-CN" sz="2400" dirty="0">
              <a:latin typeface="黑体" panose="02010609060101010101" pitchFamily="49" charset="-122"/>
              <a:ea typeface="黑体" panose="02010609060101010101" pitchFamily="49" charset="-122"/>
            </a:endParaRPr>
          </a:p>
          <a:p>
            <a:pPr eaLnBrk="1" hangingPunct="1">
              <a:lnSpc>
                <a:spcPct val="150000"/>
              </a:lnSpc>
            </a:pPr>
            <a:r>
              <a:rPr lang="zh-CN" altLang="en-US" sz="2400" dirty="0">
                <a:latin typeface="黑体" panose="02010609060101010101" pitchFamily="49" charset="-122"/>
                <a:ea typeface="黑体" panose="02010609060101010101" pitchFamily="49" charset="-122"/>
              </a:rPr>
              <a:t>逻辑运算和移位指令</a:t>
            </a:r>
            <a:endParaRPr lang="en-US" altLang="zh-CN" sz="2400" dirty="0">
              <a:latin typeface="黑体" panose="02010609060101010101" pitchFamily="49" charset="-122"/>
              <a:ea typeface="黑体" panose="02010609060101010101" pitchFamily="49" charset="-122"/>
            </a:endParaRPr>
          </a:p>
          <a:p>
            <a:pPr eaLnBrk="1" hangingPunct="1">
              <a:lnSpc>
                <a:spcPct val="150000"/>
              </a:lnSpc>
            </a:pPr>
            <a:r>
              <a:rPr lang="zh-CN" altLang="en-US" sz="2400" dirty="0">
                <a:latin typeface="黑体" panose="02010609060101010101" pitchFamily="49" charset="-122"/>
                <a:ea typeface="黑体" panose="02010609060101010101" pitchFamily="49" charset="-122"/>
              </a:rPr>
              <a:t>控制转移指令</a:t>
            </a:r>
            <a:endParaRPr lang="en-US" altLang="zh-CN" sz="2400" dirty="0">
              <a:latin typeface="黑体" panose="02010609060101010101" pitchFamily="49" charset="-122"/>
              <a:ea typeface="黑体" panose="02010609060101010101" pitchFamily="49" charset="-122"/>
            </a:endParaRPr>
          </a:p>
          <a:p>
            <a:pPr eaLnBrk="1" hangingPunct="1">
              <a:lnSpc>
                <a:spcPct val="150000"/>
              </a:lnSpc>
            </a:pPr>
            <a:r>
              <a:rPr lang="zh-CN" altLang="en-US" sz="2400" dirty="0">
                <a:latin typeface="黑体" panose="02010609060101010101" pitchFamily="49" charset="-122"/>
                <a:ea typeface="黑体" panose="02010609060101010101" pitchFamily="49" charset="-122"/>
              </a:rPr>
              <a:t>串操作指令</a:t>
            </a:r>
            <a:endParaRPr lang="en-US" altLang="zh-CN" sz="2400" dirty="0">
              <a:latin typeface="黑体" panose="02010609060101010101" pitchFamily="49" charset="-122"/>
              <a:ea typeface="黑体" panose="02010609060101010101" pitchFamily="49" charset="-122"/>
            </a:endParaRPr>
          </a:p>
          <a:p>
            <a:pPr eaLnBrk="1" hangingPunct="1">
              <a:lnSpc>
                <a:spcPct val="150000"/>
              </a:lnSpc>
            </a:pPr>
            <a:r>
              <a:rPr lang="zh-CN" altLang="en-US" sz="2400" dirty="0">
                <a:latin typeface="黑体" panose="02010609060101010101" pitchFamily="49" charset="-122"/>
                <a:ea typeface="黑体" panose="02010609060101010101" pitchFamily="49" charset="-122"/>
              </a:rPr>
              <a:t>程序控制指令</a:t>
            </a:r>
            <a:endParaRPr lang="en-US" altLang="zh-CN" sz="2400" dirty="0">
              <a:latin typeface="黑体" panose="02010609060101010101" pitchFamily="49" charset="-122"/>
              <a:ea typeface="黑体" panose="02010609060101010101" pitchFamily="49" charset="-122"/>
            </a:endParaRPr>
          </a:p>
          <a:p>
            <a:pPr eaLnBrk="1" hangingPunct="1">
              <a:lnSpc>
                <a:spcPct val="150000"/>
              </a:lnSpc>
            </a:pPr>
            <a:r>
              <a:rPr lang="zh-CN" altLang="en-US" sz="2400" dirty="0">
                <a:latin typeface="黑体" panose="02010609060101010101" pitchFamily="49" charset="-122"/>
                <a:ea typeface="黑体" panose="02010609060101010101" pitchFamily="49" charset="-122"/>
              </a:rPr>
              <a:t>处理器控制指令。</a:t>
            </a:r>
            <a:endParaRPr lang="en-US" altLang="zh-CN" sz="2400" dirty="0">
              <a:latin typeface="黑体" panose="02010609060101010101" pitchFamily="49" charset="-122"/>
              <a:ea typeface="黑体" panose="02010609060101010101" pitchFamily="49" charset="-122"/>
            </a:endParaRPr>
          </a:p>
        </p:txBody>
      </p:sp>
      <p:sp>
        <p:nvSpPr>
          <p:cNvPr id="4" name="TextBox 16"/>
          <p:cNvSpPr txBox="1"/>
          <p:nvPr/>
        </p:nvSpPr>
        <p:spPr>
          <a:xfrm>
            <a:off x="2998862" y="609741"/>
            <a:ext cx="2687948"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8086</a:t>
            </a:r>
            <a:r>
              <a:rPr lang="zh-CN" altLang="en-US" sz="2700" b="1" dirty="0" smtClean="0">
                <a:solidFill>
                  <a:schemeClr val="tx1">
                    <a:lumMod val="65000"/>
                    <a:lumOff val="35000"/>
                  </a:schemeClr>
                </a:solidFill>
                <a:latin typeface="微软雅黑"/>
                <a:ea typeface="微软雅黑"/>
              </a:rPr>
              <a:t>指令系统</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51719" y="50331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4118" y="51269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4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2208107" y="857449"/>
            <a:ext cx="7774199" cy="523996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．数据传送类指令</a:t>
            </a:r>
            <a:endParaRPr lang="en-US" altLang="zh-CN" sz="2400">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数据传送类指令用于实现</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的内部寄存器之间</a:t>
            </a:r>
            <a:endParaRPr lang="en-US" altLang="zh-CN" sz="2400">
              <a:latin typeface="黑体" panose="02010609060101010101" pitchFamily="49" charset="-122"/>
              <a:ea typeface="黑体" panose="02010609060101010101" pitchFamily="49" charset="-122"/>
            </a:endParaRPr>
          </a:p>
          <a:p>
            <a:pPr>
              <a:lnSpc>
                <a:spcPct val="150000"/>
              </a:lnSpc>
            </a:pP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内部寄存器和存储器之间</a:t>
            </a:r>
            <a:endParaRPr lang="en-US" altLang="zh-CN" sz="2400">
              <a:latin typeface="黑体" panose="02010609060101010101" pitchFamily="49" charset="-122"/>
              <a:ea typeface="黑体" panose="02010609060101010101" pitchFamily="49" charset="-122"/>
            </a:endParaRPr>
          </a:p>
          <a:p>
            <a:pPr>
              <a:lnSpc>
                <a:spcPct val="150000"/>
              </a:lnSpc>
            </a:pP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累加器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或</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端口之间的数据传送</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此类指令除了</a:t>
            </a:r>
            <a:r>
              <a:rPr lang="en-US" altLang="zh-CN" sz="2400">
                <a:latin typeface="黑体" panose="02010609060101010101" pitchFamily="49" charset="-122"/>
                <a:ea typeface="黑体" panose="02010609060101010101" pitchFamily="49" charset="-122"/>
              </a:rPr>
              <a:t>SAHF</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POPF</a:t>
            </a:r>
            <a:r>
              <a:rPr lang="zh-CN" altLang="en-US" sz="2400">
                <a:latin typeface="黑体" panose="02010609060101010101" pitchFamily="49" charset="-122"/>
                <a:ea typeface="黑体" panose="02010609060101010101" pitchFamily="49" charset="-122"/>
              </a:rPr>
              <a:t>指令外均不影响标志寄存器的内容。</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在数据传送指令中，源操作数和目的操作数的数据长度必须一致。</a:t>
            </a:r>
          </a:p>
        </p:txBody>
      </p:sp>
    </p:spTree>
    <p:extLst>
      <p:ext uri="{BB962C8B-B14F-4D97-AF65-F5344CB8AC3E}">
        <p14:creationId xmlns:p14="http://schemas.microsoft.com/office/powerpoint/2010/main" val="2015935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2208107" y="785996"/>
            <a:ext cx="7774199" cy="5311416"/>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MOV</a:t>
            </a:r>
            <a:r>
              <a:rPr lang="zh-CN" altLang="en-US" sz="2400" b="1">
                <a:latin typeface="黑体" panose="02010609060101010101" pitchFamily="49" charset="-122"/>
                <a:ea typeface="黑体" panose="02010609060101010101" pitchFamily="49" charset="-122"/>
              </a:rPr>
              <a:t>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MOV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dest←src</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指令用于将一个操作数从存储器传送到寄存器，或从寄存器传送到存储器，或从寄存器传送到寄存器，也可以将一个立即数存入寄存器或存储单元，但不能用于存储器与存储器之间，以及段寄存器之间的数据传送，</a:t>
            </a: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指令传送关系如图</a:t>
            </a:r>
            <a:r>
              <a:rPr lang="en-US" altLang="zh-CN" sz="2400">
                <a:latin typeface="黑体" panose="02010609060101010101" pitchFamily="49" charset="-122"/>
                <a:ea typeface="黑体" panose="02010609060101010101" pitchFamily="49" charset="-122"/>
              </a:rPr>
              <a:t>3.4</a:t>
            </a:r>
            <a:r>
              <a:rPr lang="zh-CN" altLang="en-US" sz="2400">
                <a:latin typeface="黑体" panose="02010609060101010101" pitchFamily="49" charset="-122"/>
                <a:ea typeface="黑体" panose="02010609060101010101" pitchFamily="49" charset="-122"/>
              </a:rPr>
              <a:t>所示。</a:t>
            </a:r>
          </a:p>
          <a:p>
            <a:endParaRPr lang="zh-CN" altLang="en-US" smtClean="0"/>
          </a:p>
        </p:txBody>
      </p:sp>
    </p:spTree>
    <p:extLst>
      <p:ext uri="{BB962C8B-B14F-4D97-AF65-F5344CB8AC3E}">
        <p14:creationId xmlns:p14="http://schemas.microsoft.com/office/powerpoint/2010/main" val="116101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1950872" y="714540"/>
            <a:ext cx="8288668" cy="411575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指令有</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种数据传输格式。</a:t>
            </a:r>
          </a:p>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的通用寄存器之间的数据传输</a:t>
            </a:r>
          </a:p>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3.17</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AL, BL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BL</a:t>
            </a:r>
            <a:r>
              <a:rPr lang="zh-CN" altLang="en-US" sz="2400">
                <a:latin typeface="黑体" panose="02010609060101010101" pitchFamily="49" charset="-122"/>
                <a:ea typeface="黑体" panose="02010609060101010101" pitchFamily="49" charset="-122"/>
              </a:rPr>
              <a:t>寄存器的</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位数送到</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寄存器</a:t>
            </a:r>
          </a:p>
          <a:p>
            <a:pPr>
              <a:lnSpc>
                <a:spcPct val="150000"/>
              </a:lnSpc>
              <a:buFontTx/>
              <a:buNone/>
            </a:pPr>
            <a:r>
              <a:rPr lang="en-US" altLang="zh-CN" sz="2400">
                <a:latin typeface="黑体" panose="02010609060101010101" pitchFamily="49" charset="-122"/>
                <a:ea typeface="黑体" panose="02010609060101010101" pitchFamily="49" charset="-122"/>
              </a:rPr>
              <a:t>MOV  SI, BX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BX</a:t>
            </a:r>
            <a:r>
              <a:rPr lang="zh-CN" altLang="en-US" sz="2400">
                <a:latin typeface="黑体" panose="02010609060101010101" pitchFamily="49" charset="-122"/>
                <a:ea typeface="黑体" panose="02010609060101010101" pitchFamily="49" charset="-122"/>
              </a:rPr>
              <a:t>寄存器的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位数送到</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寄存器</a:t>
            </a:r>
          </a:p>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）立即数（常数）到存储单元的数据传输</a:t>
            </a:r>
          </a:p>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3.18</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MEM_BYTE, 20H </a:t>
            </a:r>
            <a:r>
              <a:rPr lang="zh-CN" altLang="en-US" sz="2400">
                <a:latin typeface="黑体" panose="02010609060101010101" pitchFamily="49" charset="-122"/>
                <a:ea typeface="黑体" panose="02010609060101010101" pitchFamily="49" charset="-122"/>
              </a:rPr>
              <a:t>；将立即数</a:t>
            </a:r>
            <a:r>
              <a:rPr lang="en-US" altLang="zh-CN" sz="2400">
                <a:latin typeface="黑体" panose="02010609060101010101" pitchFamily="49" charset="-122"/>
                <a:ea typeface="黑体" panose="02010609060101010101" pitchFamily="49" charset="-122"/>
              </a:rPr>
              <a:t>20H</a:t>
            </a:r>
            <a:r>
              <a:rPr lang="zh-CN" altLang="en-US" sz="2400">
                <a:latin typeface="黑体" panose="02010609060101010101" pitchFamily="49" charset="-122"/>
                <a:ea typeface="黑体" panose="02010609060101010101" pitchFamily="49" charset="-122"/>
              </a:rPr>
              <a:t>送到</a:t>
            </a:r>
            <a:r>
              <a:rPr lang="en-US" altLang="zh-CN" sz="2400">
                <a:latin typeface="黑体" panose="02010609060101010101" pitchFamily="49" charset="-122"/>
                <a:ea typeface="黑体" panose="02010609060101010101" pitchFamily="49" charset="-122"/>
              </a:rPr>
              <a:t>MEM_BYTE</a:t>
            </a:r>
            <a:r>
              <a:rPr lang="zh-CN" altLang="en-US" sz="2400">
                <a:latin typeface="黑体" panose="02010609060101010101" pitchFamily="49" charset="-122"/>
                <a:ea typeface="黑体" panose="02010609060101010101" pitchFamily="49" charset="-122"/>
              </a:rPr>
              <a:t>存储单元</a:t>
            </a:r>
          </a:p>
          <a:p>
            <a:pPr>
              <a:lnSpc>
                <a:spcPct val="150000"/>
              </a:lnSpc>
              <a:buFontTx/>
              <a:buNone/>
            </a:pPr>
            <a:r>
              <a:rPr lang="en-US" altLang="zh-CN" sz="2400">
                <a:latin typeface="黑体" panose="02010609060101010101" pitchFamily="49" charset="-122"/>
                <a:ea typeface="黑体" panose="02010609060101010101" pitchFamily="49" charset="-122"/>
              </a:rPr>
              <a:t>MOV  DS:[0005H], 4500H</a:t>
            </a:r>
          </a:p>
          <a:p>
            <a:pPr>
              <a:lnSpc>
                <a:spcPct val="150000"/>
              </a:lnSpc>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；立即数</a:t>
            </a:r>
            <a:r>
              <a:rPr lang="en-US" altLang="zh-CN" sz="2400">
                <a:latin typeface="黑体" panose="02010609060101010101" pitchFamily="49" charset="-122"/>
                <a:ea typeface="黑体" panose="02010609060101010101" pitchFamily="49" charset="-122"/>
              </a:rPr>
              <a:t>4500H</a:t>
            </a:r>
            <a:r>
              <a:rPr lang="zh-CN" altLang="en-US" sz="2400">
                <a:latin typeface="黑体" panose="02010609060101010101" pitchFamily="49" charset="-122"/>
                <a:ea typeface="黑体" panose="02010609060101010101" pitchFamily="49" charset="-122"/>
              </a:rPr>
              <a:t>送到</a:t>
            </a:r>
            <a:r>
              <a:rPr lang="en-US" altLang="zh-CN" sz="2400">
                <a:latin typeface="黑体" panose="02010609060101010101" pitchFamily="49" charset="-122"/>
                <a:ea typeface="黑体" panose="02010609060101010101" pitchFamily="49" charset="-122"/>
              </a:rPr>
              <a:t>DS:0005H</a:t>
            </a:r>
            <a:r>
              <a:rPr lang="zh-CN" altLang="en-US" sz="2400">
                <a:latin typeface="黑体" panose="02010609060101010101" pitchFamily="49" charset="-122"/>
                <a:ea typeface="黑体" panose="02010609060101010101" pitchFamily="49" charset="-122"/>
              </a:rPr>
              <a:t>的存储单元中</a:t>
            </a:r>
          </a:p>
          <a:p>
            <a:endParaRPr lang="zh-CN" altLang="en-US" smtClean="0"/>
          </a:p>
        </p:txBody>
      </p:sp>
    </p:spTree>
    <p:extLst>
      <p:ext uri="{BB962C8B-B14F-4D97-AF65-F5344CB8AC3E}">
        <p14:creationId xmlns:p14="http://schemas.microsoft.com/office/powerpoint/2010/main" val="3275834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2208107" y="857449"/>
            <a:ext cx="7774199" cy="5239963"/>
          </a:xfrm>
        </p:spPr>
        <p:txBody>
          <a:bodyPr/>
          <a:lstStyle/>
          <a:p>
            <a:pPr>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）立即数到通用寄存器的数据传输</a:t>
            </a:r>
          </a:p>
          <a:p>
            <a:pPr>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3.19</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AL, 20H          </a:t>
            </a:r>
            <a:r>
              <a:rPr lang="zh-CN" altLang="en-US" sz="2400">
                <a:latin typeface="黑体" panose="02010609060101010101" pitchFamily="49" charset="-122"/>
                <a:ea typeface="黑体" panose="02010609060101010101" pitchFamily="49" charset="-122"/>
              </a:rPr>
              <a:t>；将立即数</a:t>
            </a:r>
            <a:r>
              <a:rPr lang="en-US" altLang="zh-CN" sz="2400">
                <a:latin typeface="黑体" panose="02010609060101010101" pitchFamily="49" charset="-122"/>
                <a:ea typeface="黑体" panose="02010609060101010101" pitchFamily="49" charset="-122"/>
              </a:rPr>
              <a:t>20H</a:t>
            </a:r>
            <a:r>
              <a:rPr lang="zh-CN" altLang="en-US" sz="2400">
                <a:latin typeface="黑体" panose="02010609060101010101" pitchFamily="49" charset="-122"/>
                <a:ea typeface="黑体" panose="02010609060101010101" pitchFamily="49" charset="-122"/>
              </a:rPr>
              <a:t>送到</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寄存器</a:t>
            </a:r>
          </a:p>
          <a:p>
            <a:pPr>
              <a:buFontTx/>
              <a:buNone/>
            </a:pPr>
            <a:r>
              <a:rPr lang="en-US" altLang="zh-CN" sz="2400">
                <a:latin typeface="黑体" panose="02010609060101010101" pitchFamily="49" charset="-122"/>
                <a:ea typeface="黑体" panose="02010609060101010101" pitchFamily="49" charset="-122"/>
              </a:rPr>
              <a:t>MOV  SP, 2000H       </a:t>
            </a:r>
            <a:r>
              <a:rPr lang="zh-CN" altLang="en-US" sz="2400">
                <a:latin typeface="黑体" panose="02010609060101010101" pitchFamily="49" charset="-122"/>
                <a:ea typeface="黑体" panose="02010609060101010101" pitchFamily="49" charset="-122"/>
              </a:rPr>
              <a:t>；将立即数</a:t>
            </a:r>
            <a:r>
              <a:rPr lang="en-US" altLang="zh-CN" sz="2400">
                <a:latin typeface="黑体" panose="02010609060101010101" pitchFamily="49" charset="-122"/>
                <a:ea typeface="黑体" panose="02010609060101010101" pitchFamily="49" charset="-122"/>
              </a:rPr>
              <a:t>2000H</a:t>
            </a:r>
            <a:r>
              <a:rPr lang="zh-CN" altLang="en-US" sz="2400">
                <a:latin typeface="黑体" panose="02010609060101010101" pitchFamily="49" charset="-122"/>
                <a:ea typeface="黑体" panose="02010609060101010101" pitchFamily="49" charset="-122"/>
              </a:rPr>
              <a:t>送入</a:t>
            </a:r>
            <a:r>
              <a:rPr lang="en-US" altLang="zh-CN" sz="2400">
                <a:latin typeface="黑体" panose="02010609060101010101" pitchFamily="49" charset="-122"/>
                <a:ea typeface="黑体" panose="02010609060101010101" pitchFamily="49" charset="-122"/>
              </a:rPr>
              <a:t>SP</a:t>
            </a:r>
            <a:r>
              <a:rPr lang="zh-CN" altLang="en-US" sz="2400">
                <a:latin typeface="黑体" panose="02010609060101010101" pitchFamily="49" charset="-122"/>
                <a:ea typeface="黑体" panose="02010609060101010101" pitchFamily="49" charset="-122"/>
              </a:rPr>
              <a:t>寄存器</a:t>
            </a:r>
          </a:p>
          <a:p>
            <a:pPr>
              <a:buFontTx/>
              <a:buNone/>
            </a:pP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）通用寄存器和存储单元之间的数据传输</a:t>
            </a:r>
          </a:p>
          <a:p>
            <a:pPr>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3.20</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AL, DS:[1000H]   </a:t>
            </a:r>
          </a:p>
          <a:p>
            <a:pPr>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；将地址</a:t>
            </a:r>
            <a:r>
              <a:rPr lang="en-US" altLang="zh-CN" sz="2400">
                <a:latin typeface="黑体" panose="02010609060101010101" pitchFamily="49" charset="-122"/>
                <a:ea typeface="黑体" panose="02010609060101010101" pitchFamily="49" charset="-122"/>
              </a:rPr>
              <a:t>DS:1000H</a:t>
            </a:r>
            <a:r>
              <a:rPr lang="zh-CN" altLang="en-US" sz="2400">
                <a:latin typeface="黑体" panose="02010609060101010101" pitchFamily="49" charset="-122"/>
                <a:ea typeface="黑体" panose="02010609060101010101" pitchFamily="49" charset="-122"/>
              </a:rPr>
              <a:t>存储单元的内容送到</a:t>
            </a:r>
            <a:r>
              <a:rPr lang="en-US" altLang="zh-CN" sz="2400">
                <a:latin typeface="黑体" panose="02010609060101010101" pitchFamily="49" charset="-122"/>
                <a:ea typeface="黑体" panose="02010609060101010101" pitchFamily="49" charset="-122"/>
              </a:rPr>
              <a:t>AL</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ES:[0002H], BX          </a:t>
            </a:r>
          </a:p>
          <a:p>
            <a:pPr>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BX</a:t>
            </a:r>
            <a:r>
              <a:rPr lang="zh-CN" altLang="en-US" sz="2400">
                <a:latin typeface="黑体" panose="02010609060101010101" pitchFamily="49" charset="-122"/>
                <a:ea typeface="黑体" panose="02010609060101010101" pitchFamily="49" charset="-122"/>
              </a:rPr>
              <a:t>中的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位数据传输到地址</a:t>
            </a:r>
            <a:r>
              <a:rPr lang="en-US" altLang="zh-CN" sz="2400">
                <a:latin typeface="黑体" panose="02010609060101010101" pitchFamily="49" charset="-122"/>
                <a:ea typeface="黑体" panose="02010609060101010101" pitchFamily="49" charset="-122"/>
              </a:rPr>
              <a:t>ES:0002H</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        ；所指的两个相邻存储单元中</a:t>
            </a:r>
          </a:p>
          <a:p>
            <a:endParaRPr lang="zh-CN" altLang="en-US" sz="2400"/>
          </a:p>
        </p:txBody>
      </p:sp>
    </p:spTree>
    <p:extLst>
      <p:ext uri="{BB962C8B-B14F-4D97-AF65-F5344CB8AC3E}">
        <p14:creationId xmlns:p14="http://schemas.microsoft.com/office/powerpoint/2010/main" val="3846265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5400" kern="0" dirty="0">
                <a:solidFill>
                  <a:schemeClr val="accent6"/>
                </a:solidFill>
                <a:latin typeface="Arial"/>
                <a:ea typeface="微软雅黑"/>
              </a:rPr>
              <a:t>8086/8088</a:t>
            </a:r>
            <a:r>
              <a:rPr lang="zh-CN" altLang="en-US" sz="5400" kern="0" dirty="0">
                <a:solidFill>
                  <a:schemeClr val="accent6"/>
                </a:solidFill>
                <a:latin typeface="Arial"/>
                <a:ea typeface="微软雅黑"/>
              </a:rPr>
              <a:t>指令系统概述</a:t>
            </a: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01</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177862441"/>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2208107" y="1000357"/>
            <a:ext cx="7774199" cy="5097055"/>
          </a:xfrm>
        </p:spPr>
        <p:txBody>
          <a:bodyPr/>
          <a:lstStyle/>
          <a:p>
            <a:pPr>
              <a:buFontTx/>
              <a:buNone/>
            </a:pP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段寄存器和存储单元之间的数据传输</a:t>
            </a:r>
          </a:p>
          <a:p>
            <a:pPr>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3.21</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ES, [BX]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BX</a:t>
            </a:r>
            <a:r>
              <a:rPr lang="zh-CN" altLang="en-US" sz="2400">
                <a:latin typeface="黑体" panose="02010609060101010101" pitchFamily="49" charset="-122"/>
                <a:ea typeface="黑体" panose="02010609060101010101" pitchFamily="49" charset="-122"/>
              </a:rPr>
              <a:t>寄存器所指内容传送到</a:t>
            </a:r>
            <a:r>
              <a:rPr lang="en-US" altLang="zh-CN" sz="2400">
                <a:latin typeface="黑体" panose="02010609060101010101" pitchFamily="49" charset="-122"/>
                <a:ea typeface="黑体" panose="02010609060101010101" pitchFamily="49" charset="-122"/>
              </a:rPr>
              <a:t>ES </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[1000H], CS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CS</a:t>
            </a:r>
            <a:r>
              <a:rPr lang="zh-CN" altLang="en-US" sz="2400">
                <a:latin typeface="黑体" panose="02010609060101010101" pitchFamily="49" charset="-122"/>
                <a:ea typeface="黑体" panose="02010609060101010101" pitchFamily="49" charset="-122"/>
              </a:rPr>
              <a:t>内容传送到地址为</a:t>
            </a:r>
            <a:r>
              <a:rPr lang="en-US" altLang="zh-CN" sz="2400">
                <a:latin typeface="黑体" panose="02010609060101010101" pitchFamily="49" charset="-122"/>
                <a:ea typeface="黑体" panose="02010609060101010101" pitchFamily="49" charset="-122"/>
              </a:rPr>
              <a:t>1000H</a:t>
            </a:r>
            <a:r>
              <a:rPr lang="zh-CN" altLang="en-US" sz="2400">
                <a:latin typeface="黑体" panose="02010609060101010101" pitchFamily="49" charset="-122"/>
                <a:ea typeface="黑体" panose="02010609060101010101" pitchFamily="49" charset="-122"/>
              </a:rPr>
              <a:t>的存储器单元</a:t>
            </a:r>
          </a:p>
          <a:p>
            <a:pPr>
              <a:buFontTx/>
              <a:buNone/>
            </a:pP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通用寄存器和段寄存器之间的数据传输。</a:t>
            </a:r>
          </a:p>
          <a:p>
            <a:pPr>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3.22</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AX, ES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ES</a:t>
            </a:r>
            <a:r>
              <a:rPr lang="zh-CN" altLang="en-US" sz="2400">
                <a:latin typeface="黑体" panose="02010609060101010101" pitchFamily="49" charset="-122"/>
                <a:ea typeface="黑体" panose="02010609060101010101" pitchFamily="49" charset="-122"/>
              </a:rPr>
              <a:t>段地址传送到</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段</a:t>
            </a:r>
          </a:p>
          <a:p>
            <a:pPr>
              <a:buFontTx/>
              <a:buNone/>
            </a:pPr>
            <a:r>
              <a:rPr lang="en-US" altLang="zh-CN" sz="2400">
                <a:latin typeface="黑体" panose="02010609060101010101" pitchFamily="49" charset="-122"/>
                <a:ea typeface="黑体" panose="02010609060101010101" pitchFamily="49" charset="-122"/>
              </a:rPr>
              <a:t>MOV  DS, AX </a:t>
            </a:r>
            <a:endParaRPr lang="zh-CN" altLang="en-US" sz="2400">
              <a:latin typeface="黑体" panose="02010609060101010101" pitchFamily="49" charset="-122"/>
              <a:ea typeface="黑体" panose="02010609060101010101" pitchFamily="49" charset="-122"/>
            </a:endParaRPr>
          </a:p>
          <a:p>
            <a:endParaRPr lang="zh-CN" altLang="en-US" sz="2400"/>
          </a:p>
        </p:txBody>
      </p:sp>
    </p:spTree>
    <p:extLst>
      <p:ext uri="{BB962C8B-B14F-4D97-AF65-F5344CB8AC3E}">
        <p14:creationId xmlns:p14="http://schemas.microsoft.com/office/powerpoint/2010/main" val="2821631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1665056" y="1"/>
            <a:ext cx="9003209" cy="6216502"/>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使用</a:t>
            </a: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指令时，必须注意以下几点：</a:t>
            </a:r>
          </a:p>
          <a:p>
            <a:pPr>
              <a:lnSpc>
                <a:spcPct val="150000"/>
              </a:lnSpc>
            </a:pP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指令可以传</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位数据，也可以传</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位数据，这决定于寄存器是</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位还是</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位，或立即数是</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位还是</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a:t>
            </a:r>
          </a:p>
          <a:p>
            <a:pPr>
              <a:lnSpc>
                <a:spcPct val="150000"/>
              </a:lnSpc>
            </a:pP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指令中的目的操作数和源操作数不能都是存储器操作数，即不允许用</a:t>
            </a: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实现两个存储单元间的数据传输。</a:t>
            </a:r>
          </a:p>
          <a:p>
            <a:pPr>
              <a:lnSpc>
                <a:spcPct val="150000"/>
              </a:lnSpc>
            </a:pPr>
            <a:r>
              <a:rPr lang="zh-CN" altLang="en-US" sz="2400">
                <a:latin typeface="黑体" panose="02010609060101010101" pitchFamily="49" charset="-122"/>
                <a:ea typeface="黑体" panose="02010609060101010101" pitchFamily="49" charset="-122"/>
              </a:rPr>
              <a:t>不能用</a:t>
            </a:r>
            <a:r>
              <a:rPr lang="en-US" altLang="zh-CN" sz="2400">
                <a:latin typeface="黑体" panose="02010609060101010101" pitchFamily="49" charset="-122"/>
                <a:ea typeface="黑体" panose="02010609060101010101" pitchFamily="49" charset="-122"/>
              </a:rPr>
              <a:t>CS</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IP</a:t>
            </a:r>
            <a:r>
              <a:rPr lang="zh-CN" altLang="en-US" sz="2400">
                <a:latin typeface="黑体" panose="02010609060101010101" pitchFamily="49" charset="-122"/>
                <a:ea typeface="黑体" panose="02010609060101010101" pitchFamily="49" charset="-122"/>
              </a:rPr>
              <a:t>作为目的操作数，即这两个寄存器的内容不能随意改变。</a:t>
            </a:r>
          </a:p>
          <a:p>
            <a:pPr>
              <a:lnSpc>
                <a:spcPct val="150000"/>
              </a:lnSpc>
            </a:pPr>
            <a:r>
              <a:rPr lang="zh-CN" altLang="en-US" sz="2400">
                <a:latin typeface="黑体" panose="02010609060101010101" pitchFamily="49" charset="-122"/>
                <a:ea typeface="黑体" panose="02010609060101010101" pitchFamily="49" charset="-122"/>
              </a:rPr>
              <a:t>不允许在段寄存器之间传输数据，例如</a:t>
            </a:r>
            <a:r>
              <a:rPr lang="en-US" altLang="zh-CN" sz="2400">
                <a:latin typeface="黑体" panose="02010609060101010101" pitchFamily="49" charset="-122"/>
                <a:ea typeface="黑体" panose="02010609060101010101" pitchFamily="49" charset="-122"/>
              </a:rPr>
              <a:t>MOV DS,ES </a:t>
            </a:r>
            <a:r>
              <a:rPr lang="zh-CN" altLang="en-US" sz="2400">
                <a:latin typeface="黑体" panose="02010609060101010101" pitchFamily="49" charset="-122"/>
                <a:ea typeface="黑体" panose="02010609060101010101" pitchFamily="49" charset="-122"/>
              </a:rPr>
              <a:t>是错误的。</a:t>
            </a:r>
          </a:p>
          <a:p>
            <a:pPr>
              <a:lnSpc>
                <a:spcPct val="150000"/>
              </a:lnSpc>
            </a:pPr>
            <a:r>
              <a:rPr lang="zh-CN" altLang="en-US" sz="2400">
                <a:latin typeface="黑体" panose="02010609060101010101" pitchFamily="49" charset="-122"/>
                <a:ea typeface="黑体" panose="02010609060101010101" pitchFamily="49" charset="-122"/>
              </a:rPr>
              <a:t>不允许用立即数作为目的操作数。</a:t>
            </a:r>
          </a:p>
          <a:p>
            <a:pPr>
              <a:lnSpc>
                <a:spcPct val="150000"/>
              </a:lnSpc>
            </a:pPr>
            <a:r>
              <a:rPr lang="zh-CN" altLang="en-US" sz="2400">
                <a:latin typeface="黑体" panose="02010609060101010101" pitchFamily="49" charset="-122"/>
                <a:ea typeface="黑体" panose="02010609060101010101" pitchFamily="49" charset="-122"/>
              </a:rPr>
              <a:t>不能向段寄存器传送立即数。如果需要对段寄存器赋值，可以通过</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的通用寄存器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来完成。</a:t>
            </a:r>
          </a:p>
          <a:p>
            <a:pPr>
              <a:buFontTx/>
              <a:buNone/>
            </a:pPr>
            <a:endParaRPr lang="zh-CN" altLang="en-US" sz="2400"/>
          </a:p>
        </p:txBody>
      </p:sp>
    </p:spTree>
    <p:extLst>
      <p:ext uri="{BB962C8B-B14F-4D97-AF65-F5344CB8AC3E}">
        <p14:creationId xmlns:p14="http://schemas.microsoft.com/office/powerpoint/2010/main" val="178066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1736511" y="714541"/>
            <a:ext cx="8645938" cy="6145047"/>
          </a:xfrm>
        </p:spPr>
        <p:txBody>
          <a:bodyPr/>
          <a:lstStyle/>
          <a:p>
            <a:pPr>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）交换指令</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XCHG</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XCHG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dest←→src</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XCHG</a:t>
            </a:r>
            <a:r>
              <a:rPr lang="zh-CN" altLang="en-US" sz="2400">
                <a:latin typeface="黑体" panose="02010609060101010101" pitchFamily="49" charset="-122"/>
                <a:ea typeface="黑体" panose="02010609060101010101" pitchFamily="49" charset="-122"/>
              </a:rPr>
              <a:t>指令用于交换两个操作数。这条指令实际上起到了三条</a:t>
            </a: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指令的作用，指令中的两个操作数可以是两个寄存器操作数或一个寄存器与一个存储器操作数。</a:t>
            </a:r>
          </a:p>
          <a:p>
            <a:pPr>
              <a:buFontTx/>
              <a:buNone/>
            </a:pPr>
            <a:r>
              <a:rPr lang="zh-CN" altLang="en-US" sz="2400">
                <a:latin typeface="黑体" panose="02010609060101010101" pitchFamily="49" charset="-122"/>
                <a:ea typeface="黑体" panose="02010609060101010101" pitchFamily="49" charset="-122"/>
              </a:rPr>
              <a:t>交换指令可实现通用寄存器之间、通用寄存器与存储单元之间的数据</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字节或字</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交换。</a:t>
            </a:r>
          </a:p>
          <a:p>
            <a:pPr>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3.24</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XCHG  AL, BL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BL</a:t>
            </a:r>
            <a:r>
              <a:rPr lang="zh-CN" altLang="en-US" sz="2400">
                <a:latin typeface="黑体" panose="02010609060101010101" pitchFamily="49" charset="-122"/>
                <a:ea typeface="黑体" panose="02010609060101010101" pitchFamily="49" charset="-122"/>
              </a:rPr>
              <a:t>）寄存器的字节型数据进行交换</a:t>
            </a:r>
          </a:p>
          <a:p>
            <a:pPr>
              <a:buFontTx/>
              <a:buNone/>
            </a:pPr>
            <a:r>
              <a:rPr lang="en-US" altLang="zh-CN" sz="2400">
                <a:latin typeface="黑体" panose="02010609060101010101" pitchFamily="49" charset="-122"/>
                <a:ea typeface="黑体" panose="02010609060101010101" pitchFamily="49" charset="-122"/>
              </a:rPr>
              <a:t>XCHG  BX, CX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BX</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）寄存器的字型数据进行交换</a:t>
            </a:r>
          </a:p>
          <a:p>
            <a:pPr>
              <a:buFontTx/>
              <a:buNone/>
            </a:pPr>
            <a:r>
              <a:rPr lang="en-US" altLang="zh-CN" sz="2400">
                <a:latin typeface="黑体" panose="02010609060101010101" pitchFamily="49" charset="-122"/>
                <a:ea typeface="黑体" panose="02010609060101010101" pitchFamily="49" charset="-122"/>
              </a:rPr>
              <a:t>XCHG  DS: [2200H], DL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DL</a:t>
            </a:r>
            <a:r>
              <a:rPr lang="zh-CN" altLang="en-US" sz="2400">
                <a:latin typeface="黑体" panose="02010609060101010101" pitchFamily="49" charset="-122"/>
                <a:ea typeface="黑体" panose="02010609060101010101" pitchFamily="49" charset="-122"/>
              </a:rPr>
              <a:t>）与地址</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2200H</a:t>
            </a:r>
            <a:r>
              <a:rPr lang="zh-CN" altLang="en-US" sz="2400">
                <a:latin typeface="黑体" panose="02010609060101010101" pitchFamily="49" charset="-122"/>
                <a:ea typeface="黑体" panose="02010609060101010101" pitchFamily="49" charset="-122"/>
              </a:rPr>
              <a:t>的内容进行交换</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DH</a:t>
            </a:r>
            <a:r>
              <a:rPr lang="zh-CN" altLang="en-US" sz="2400">
                <a:latin typeface="黑体" panose="02010609060101010101" pitchFamily="49" charset="-122"/>
                <a:ea typeface="黑体" panose="02010609060101010101" pitchFamily="49" charset="-122"/>
              </a:rPr>
              <a:t>）与地址</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2201H</a:t>
            </a:r>
            <a:r>
              <a:rPr lang="zh-CN" altLang="en-US" sz="2400">
                <a:latin typeface="黑体" panose="02010609060101010101" pitchFamily="49" charset="-122"/>
                <a:ea typeface="黑体" panose="02010609060101010101" pitchFamily="49" charset="-122"/>
              </a:rPr>
              <a:t>的内容进行交换</a:t>
            </a:r>
          </a:p>
          <a:p>
            <a:endParaRPr lang="zh-CN" altLang="en-US" sz="2400"/>
          </a:p>
        </p:txBody>
      </p:sp>
    </p:spTree>
    <p:extLst>
      <p:ext uri="{BB962C8B-B14F-4D97-AF65-F5344CB8AC3E}">
        <p14:creationId xmlns:p14="http://schemas.microsoft.com/office/powerpoint/2010/main" val="575504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使用交换指令时应注意以下两点：</a:t>
            </a:r>
          </a:p>
          <a:p>
            <a:pPr>
              <a:lnSpc>
                <a:spcPct val="150000"/>
              </a:lnSpc>
            </a:pPr>
            <a:r>
              <a:rPr lang="zh-CN" altLang="en-US" sz="2400">
                <a:latin typeface="黑体" panose="02010609060101010101" pitchFamily="49" charset="-122"/>
                <a:ea typeface="黑体" panose="02010609060101010101" pitchFamily="49" charset="-122"/>
              </a:rPr>
              <a:t>两个操作数不能同时为存储器操作数。</a:t>
            </a:r>
          </a:p>
          <a:p>
            <a:pPr>
              <a:lnSpc>
                <a:spcPct val="150000"/>
              </a:lnSpc>
            </a:pPr>
            <a:r>
              <a:rPr lang="zh-CN" altLang="en-US" sz="2400">
                <a:latin typeface="黑体" panose="02010609060101010101" pitchFamily="49" charset="-122"/>
                <a:ea typeface="黑体" panose="02010609060101010101" pitchFamily="49" charset="-122"/>
              </a:rPr>
              <a:t>任一个操作数都不能使用段寄存器，也不能使用立即数。</a:t>
            </a:r>
          </a:p>
          <a:p>
            <a:endParaRPr lang="zh-CN" altLang="en-US" smtClean="0"/>
          </a:p>
        </p:txBody>
      </p:sp>
    </p:spTree>
    <p:extLst>
      <p:ext uri="{BB962C8B-B14F-4D97-AF65-F5344CB8AC3E}">
        <p14:creationId xmlns:p14="http://schemas.microsoft.com/office/powerpoint/2010/main" val="199356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1736510" y="714541"/>
            <a:ext cx="8574484" cy="5501961"/>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I/O</a:t>
            </a:r>
            <a:r>
              <a:rPr lang="zh-CN" altLang="en-US" sz="2400" b="1">
                <a:latin typeface="黑体" panose="02010609060101010101" pitchFamily="49" charset="-122"/>
                <a:ea typeface="黑体" panose="02010609060101010101" pitchFamily="49" charset="-122"/>
              </a:rPr>
              <a:t>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）输入指令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IN  </a:t>
            </a:r>
            <a:r>
              <a:rPr lang="zh-CN" altLang="en-US" sz="2400">
                <a:latin typeface="黑体" panose="02010609060101010101" pitchFamily="49" charset="-122"/>
                <a:ea typeface="黑体" panose="02010609060101010101" pitchFamily="49" charset="-122"/>
              </a:rPr>
              <a:t>累加器，端口</a:t>
            </a:r>
          </a:p>
          <a:p>
            <a:pPr>
              <a:lnSpc>
                <a:spcPct val="150000"/>
              </a:lnSpc>
              <a:buFontTx/>
              <a:buNone/>
            </a:pPr>
            <a:r>
              <a:rPr lang="zh-CN" altLang="en-US" sz="2400">
                <a:latin typeface="黑体" panose="02010609060101010101" pitchFamily="49" charset="-122"/>
                <a:ea typeface="黑体" panose="02010609060101010101" pitchFamily="49" charset="-122"/>
              </a:rPr>
              <a:t>指令功能：把一个字节</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字由输入端口传送到</a:t>
            </a:r>
            <a:r>
              <a:rPr lang="en-US" altLang="zh-CN" sz="2400">
                <a:latin typeface="黑体" panose="02010609060101010101" pitchFamily="49" charset="-122"/>
                <a:ea typeface="黑体" panose="02010609060101010101" pitchFamily="49" charset="-122"/>
              </a:rPr>
              <a:t>AL/AX</a:t>
            </a:r>
            <a:r>
              <a:rPr lang="zh-CN" altLang="en-US" sz="2400">
                <a:latin typeface="黑体" panose="02010609060101010101" pitchFamily="49" charset="-122"/>
                <a:ea typeface="黑体" panose="02010609060101010101" pitchFamily="49" charset="-122"/>
              </a:rPr>
              <a:t>中。</a:t>
            </a:r>
          </a:p>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3.25</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IN   AL, 21H              </a:t>
            </a:r>
            <a:r>
              <a:rPr lang="zh-CN" altLang="en-US" sz="2400">
                <a:latin typeface="黑体" panose="02010609060101010101" pitchFamily="49" charset="-122"/>
                <a:ea typeface="黑体" panose="02010609060101010101" pitchFamily="49" charset="-122"/>
              </a:rPr>
              <a:t>；将端口</a:t>
            </a:r>
            <a:r>
              <a:rPr lang="en-US" altLang="zh-CN" sz="2400">
                <a:latin typeface="黑体" panose="02010609060101010101" pitchFamily="49" charset="-122"/>
                <a:ea typeface="黑体" panose="02010609060101010101" pitchFamily="49" charset="-122"/>
              </a:rPr>
              <a:t>21H</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位数读到</a:t>
            </a:r>
            <a:r>
              <a:rPr lang="en-US" altLang="zh-CN" sz="2400">
                <a:latin typeface="黑体" panose="02010609060101010101" pitchFamily="49" charset="-122"/>
                <a:ea typeface="黑体" panose="02010609060101010101" pitchFamily="49" charset="-122"/>
              </a:rPr>
              <a:t>AL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DX, 201H</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IN   AX, DX          </a:t>
            </a:r>
            <a:r>
              <a:rPr lang="zh-CN" altLang="en-US" sz="2400">
                <a:latin typeface="黑体" panose="02010609060101010101" pitchFamily="49" charset="-122"/>
                <a:ea typeface="黑体" panose="02010609060101010101" pitchFamily="49" charset="-122"/>
              </a:rPr>
              <a:t>；将端口</a:t>
            </a:r>
            <a:r>
              <a:rPr lang="en-US" altLang="zh-CN" sz="2400">
                <a:latin typeface="黑体" panose="02010609060101010101" pitchFamily="49" charset="-122"/>
                <a:ea typeface="黑体" panose="02010609060101010101" pitchFamily="49" charset="-122"/>
              </a:rPr>
              <a:t>201H</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202H</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位数读到</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a:t>
            </a:r>
            <a:r>
              <a:rPr lang="en-US" sz="2400">
                <a:latin typeface="黑体" panose="02010609060101010101" pitchFamily="49" charset="-122"/>
                <a:ea typeface="黑体" panose="02010609060101010101" pitchFamily="49" charset="-122"/>
              </a:rPr>
              <a:t> </a:t>
            </a:r>
          </a:p>
          <a:p>
            <a:pPr>
              <a:buFontTx/>
              <a:buNone/>
            </a:pPr>
            <a:endParaRPr lang="zh-CN" altLang="en-US" smtClean="0"/>
          </a:p>
        </p:txBody>
      </p:sp>
    </p:spTree>
    <p:extLst>
      <p:ext uri="{BB962C8B-B14F-4D97-AF65-F5344CB8AC3E}">
        <p14:creationId xmlns:p14="http://schemas.microsoft.com/office/powerpoint/2010/main" val="2389084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2022327" y="785995"/>
            <a:ext cx="8288668" cy="500178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）输出指令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OUT  </a:t>
            </a:r>
            <a:r>
              <a:rPr lang="zh-CN" altLang="en-US" sz="2400">
                <a:latin typeface="黑体" panose="02010609060101010101" pitchFamily="49" charset="-122"/>
                <a:ea typeface="黑体" panose="02010609060101010101" pitchFamily="49" charset="-122"/>
              </a:rPr>
              <a:t>端口，累加器</a:t>
            </a:r>
          </a:p>
          <a:p>
            <a:pPr>
              <a:lnSpc>
                <a:spcPct val="150000"/>
              </a:lnSpc>
              <a:buFontTx/>
              <a:buNone/>
            </a:pPr>
            <a:r>
              <a:rPr lang="zh-CN" altLang="en-US" sz="2400">
                <a:latin typeface="黑体" panose="02010609060101010101" pitchFamily="49" charset="-122"/>
                <a:ea typeface="黑体" panose="02010609060101010101" pitchFamily="49" charset="-122"/>
              </a:rPr>
              <a:t>指令功能：把</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位数或</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位数输出到指定端口。</a:t>
            </a:r>
          </a:p>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3.26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OUT  22H, AL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中的数据传到端口</a:t>
            </a:r>
            <a:r>
              <a:rPr lang="en-US" altLang="zh-CN" sz="2400">
                <a:latin typeface="黑体" panose="02010609060101010101" pitchFamily="49" charset="-122"/>
                <a:ea typeface="黑体" panose="02010609060101010101" pitchFamily="49" charset="-122"/>
              </a:rPr>
              <a:t>22H</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DX, 511H</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OUT  DX, AX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的数据输到</a:t>
            </a:r>
            <a:r>
              <a:rPr lang="en-US" altLang="zh-CN" sz="2400">
                <a:latin typeface="黑体" panose="02010609060101010101" pitchFamily="49" charset="-122"/>
                <a:ea typeface="黑体" panose="02010609060101010101" pitchFamily="49" charset="-122"/>
              </a:rPr>
              <a:t>511H</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512H</a:t>
            </a:r>
            <a:r>
              <a:rPr lang="zh-CN" altLang="en-US" sz="2400">
                <a:latin typeface="黑体" panose="02010609060101010101" pitchFamily="49" charset="-122"/>
                <a:ea typeface="黑体" panose="02010609060101010101" pitchFamily="49" charset="-122"/>
              </a:rPr>
              <a:t>端口</a:t>
            </a:r>
            <a:r>
              <a:rPr lang="en-US"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endParaRPr lang="zh-CN" altLang="en-US" smtClean="0"/>
          </a:p>
        </p:txBody>
      </p:sp>
    </p:spTree>
    <p:extLst>
      <p:ext uri="{BB962C8B-B14F-4D97-AF65-F5344CB8AC3E}">
        <p14:creationId xmlns:p14="http://schemas.microsoft.com/office/powerpoint/2010/main" val="2947815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1807964" y="643087"/>
            <a:ext cx="8503031" cy="6073593"/>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）取有效地址指令</a:t>
            </a:r>
            <a:r>
              <a:rPr lang="en-US" altLang="zh-CN" sz="2400" b="1">
                <a:latin typeface="黑体" panose="02010609060101010101" pitchFamily="49" charset="-122"/>
                <a:ea typeface="黑体" panose="02010609060101010101" pitchFamily="49" charset="-122"/>
              </a:rPr>
              <a:t>LEA</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LEA  r16</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mem</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要求：</a:t>
            </a:r>
            <a:r>
              <a:rPr lang="en-US" altLang="zh-CN" sz="2400">
                <a:latin typeface="黑体" panose="02010609060101010101" pitchFamily="49" charset="-122"/>
                <a:ea typeface="黑体" panose="02010609060101010101" pitchFamily="49" charset="-122"/>
              </a:rPr>
              <a:t>r16</a:t>
            </a:r>
            <a:r>
              <a:rPr lang="zh-CN" altLang="en-US" sz="2400">
                <a:latin typeface="黑体" panose="02010609060101010101" pitchFamily="49" charset="-122"/>
                <a:ea typeface="黑体" panose="02010609060101010101" pitchFamily="49" charset="-122"/>
              </a:rPr>
              <a:t>为一个</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为存储单元。</a:t>
            </a:r>
          </a:p>
          <a:p>
            <a:pPr>
              <a:lnSpc>
                <a:spcPct val="150000"/>
              </a:lnSpc>
              <a:buFontTx/>
              <a:buNone/>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LEA</a:t>
            </a:r>
            <a:r>
              <a:rPr lang="zh-CN" altLang="en-US" sz="2400">
                <a:latin typeface="黑体" panose="02010609060101010101" pitchFamily="49" charset="-122"/>
                <a:ea typeface="黑体" panose="02010609060101010101" pitchFamily="49" charset="-122"/>
              </a:rPr>
              <a:t>指令的作用是将有效地址（在这里指地址偏移值）送通用寄存器，而不是将存储单元的内容送通用寄存器。</a:t>
            </a:r>
          </a:p>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3.27</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LEA  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DS:1000H </a:t>
            </a:r>
            <a:r>
              <a:rPr lang="zh-CN" altLang="en-US" sz="2400">
                <a:latin typeface="黑体" panose="02010609060101010101" pitchFamily="49" charset="-122"/>
                <a:ea typeface="黑体" panose="02010609060101010101" pitchFamily="49" charset="-122"/>
              </a:rPr>
              <a:t>；将地址</a:t>
            </a:r>
            <a:r>
              <a:rPr lang="en-US" altLang="zh-CN" sz="2400">
                <a:latin typeface="黑体" panose="02010609060101010101" pitchFamily="49" charset="-122"/>
                <a:ea typeface="黑体" panose="02010609060101010101" pitchFamily="49" charset="-122"/>
              </a:rPr>
              <a:t>1000H</a:t>
            </a:r>
            <a:r>
              <a:rPr lang="zh-CN" altLang="en-US" sz="2400">
                <a:latin typeface="黑体" panose="02010609060101010101" pitchFamily="49" charset="-122"/>
                <a:ea typeface="黑体" panose="02010609060101010101" pitchFamily="49" charset="-122"/>
              </a:rPr>
              <a:t>送到</a:t>
            </a:r>
            <a:r>
              <a:rPr lang="en-US" altLang="zh-CN" sz="2400">
                <a:latin typeface="黑体" panose="02010609060101010101" pitchFamily="49" charset="-122"/>
                <a:ea typeface="黑体" panose="02010609060101010101" pitchFamily="49" charset="-122"/>
              </a:rPr>
              <a:t>BX</a:t>
            </a:r>
            <a:r>
              <a:rPr lang="zh-CN" altLang="en-US" sz="2400">
                <a:latin typeface="黑体" panose="02010609060101010101" pitchFamily="49" charset="-122"/>
                <a:ea typeface="黑体" panose="02010609060101010101" pitchFamily="49" charset="-122"/>
              </a:rPr>
              <a:t>，即（</a:t>
            </a:r>
            <a:r>
              <a:rPr lang="en-US" altLang="zh-CN" sz="2400">
                <a:latin typeface="黑体" panose="02010609060101010101" pitchFamily="49" charset="-122"/>
                <a:ea typeface="黑体" panose="02010609060101010101" pitchFamily="49" charset="-122"/>
              </a:rPr>
              <a:t>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=1000H</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LEA  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BUFFER   </a:t>
            </a:r>
            <a:r>
              <a:rPr lang="zh-CN" altLang="en-US" sz="2400">
                <a:latin typeface="黑体" panose="02010609060101010101" pitchFamily="49" charset="-122"/>
                <a:ea typeface="黑体" panose="02010609060101010101" pitchFamily="49" charset="-122"/>
              </a:rPr>
              <a:t>；将存储变量</a:t>
            </a:r>
            <a:r>
              <a:rPr lang="en-US" altLang="zh-CN" sz="2400">
                <a:latin typeface="黑体" panose="02010609060101010101" pitchFamily="49" charset="-122"/>
                <a:ea typeface="黑体" panose="02010609060101010101" pitchFamily="49" charset="-122"/>
              </a:rPr>
              <a:t>BUFFER</a:t>
            </a:r>
            <a:r>
              <a:rPr lang="zh-CN" altLang="en-US" sz="2400">
                <a:latin typeface="黑体" panose="02010609060101010101" pitchFamily="49" charset="-122"/>
                <a:ea typeface="黑体" panose="02010609060101010101" pitchFamily="49" charset="-122"/>
              </a:rPr>
              <a:t>的变量地址传送到</a:t>
            </a:r>
            <a:r>
              <a:rPr lang="en-US" altLang="zh-CN" sz="2400">
                <a:latin typeface="黑体" panose="02010609060101010101" pitchFamily="49" charset="-122"/>
                <a:ea typeface="黑体" panose="02010609060101010101" pitchFamily="49" charset="-122"/>
              </a:rPr>
              <a:t>BX</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LEA  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[2728]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2728</a:t>
            </a:r>
            <a:r>
              <a:rPr lang="zh-CN" altLang="en-US" sz="2400">
                <a:latin typeface="黑体" panose="02010609060101010101" pitchFamily="49" charset="-122"/>
                <a:ea typeface="黑体" panose="02010609060101010101" pitchFamily="49" charset="-122"/>
              </a:rPr>
              <a:t>偏移地址送</a:t>
            </a:r>
            <a:r>
              <a:rPr lang="en-US" altLang="zh-CN" sz="2400">
                <a:latin typeface="黑体" panose="02010609060101010101" pitchFamily="49" charset="-122"/>
                <a:ea typeface="黑体" panose="02010609060101010101" pitchFamily="49" charset="-122"/>
              </a:rPr>
              <a:t>BX</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LEA  SP, [BP][DI]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[BP+DI]</a:t>
            </a:r>
            <a:r>
              <a:rPr lang="zh-CN" altLang="en-US" sz="2400">
                <a:latin typeface="黑体" panose="02010609060101010101" pitchFamily="49" charset="-122"/>
                <a:ea typeface="黑体" panose="02010609060101010101" pitchFamily="49" charset="-122"/>
              </a:rPr>
              <a:t>寻址方式的偏移地址送</a:t>
            </a:r>
            <a:r>
              <a:rPr lang="en-US" altLang="zh-CN" sz="2400">
                <a:latin typeface="黑体" panose="02010609060101010101" pitchFamily="49" charset="-122"/>
                <a:ea typeface="黑体" panose="02010609060101010101" pitchFamily="49" charset="-122"/>
              </a:rPr>
              <a:t>SP</a:t>
            </a:r>
            <a:endParaRPr lang="zh-CN" altLang="en-US" sz="2400">
              <a:latin typeface="黑体" panose="02010609060101010101" pitchFamily="49" charset="-122"/>
              <a:ea typeface="黑体" panose="02010609060101010101" pitchFamily="49" charset="-122"/>
            </a:endParaRPr>
          </a:p>
          <a:p>
            <a:endParaRPr lang="zh-CN" altLang="en-US" sz="2400"/>
          </a:p>
        </p:txBody>
      </p:sp>
    </p:spTree>
    <p:extLst>
      <p:ext uri="{BB962C8B-B14F-4D97-AF65-F5344CB8AC3E}">
        <p14:creationId xmlns:p14="http://schemas.microsoft.com/office/powerpoint/2010/main" val="4044409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1736511" y="785996"/>
            <a:ext cx="8645938" cy="5501960"/>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在很多情况下，</a:t>
            </a:r>
            <a:r>
              <a:rPr lang="en-US" altLang="zh-CN" sz="2400">
                <a:latin typeface="黑体" panose="02010609060101010101" pitchFamily="49" charset="-122"/>
                <a:ea typeface="黑体" panose="02010609060101010101" pitchFamily="49" charset="-122"/>
              </a:rPr>
              <a:t>LEA</a:t>
            </a:r>
            <a:r>
              <a:rPr lang="zh-CN" altLang="en-US" sz="2400">
                <a:latin typeface="黑体" panose="02010609060101010101" pitchFamily="49" charset="-122"/>
                <a:ea typeface="黑体" panose="02010609060101010101" pitchFamily="49" charset="-122"/>
              </a:rPr>
              <a:t>指令可以用相应的</a:t>
            </a: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指令代替。</a:t>
            </a:r>
          </a:p>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3.28</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LEA  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VARWORD</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OFFSET VARWORD</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这两条指令的执行结果是完全一样的。区别在于后者用伪指令</a:t>
            </a:r>
            <a:r>
              <a:rPr lang="en-US" altLang="zh-CN" sz="2400">
                <a:latin typeface="黑体" panose="02010609060101010101" pitchFamily="49" charset="-122"/>
                <a:ea typeface="黑体" panose="02010609060101010101" pitchFamily="49" charset="-122"/>
              </a:rPr>
              <a:t>OFFSET</a:t>
            </a:r>
            <a:r>
              <a:rPr lang="zh-CN" altLang="en-US" sz="2400">
                <a:latin typeface="黑体" panose="02010609060101010101" pitchFamily="49" charset="-122"/>
                <a:ea typeface="黑体" panose="02010609060101010101" pitchFamily="49" charset="-122"/>
              </a:rPr>
              <a:t>，由编译程序在编译时赋值；而前者在执行时赋值。</a:t>
            </a:r>
          </a:p>
          <a:p>
            <a:pPr>
              <a:lnSpc>
                <a:spcPct val="150000"/>
              </a:lnSpc>
              <a:buFontTx/>
              <a:buNone/>
            </a:pPr>
            <a:r>
              <a:rPr lang="zh-CN" altLang="en-US" sz="2400">
                <a:latin typeface="黑体" panose="02010609060101010101" pitchFamily="49" charset="-122"/>
                <a:ea typeface="黑体" panose="02010609060101010101" pitchFamily="49" charset="-122"/>
              </a:rPr>
              <a:t>注意：</a:t>
            </a:r>
          </a:p>
          <a:p>
            <a:pPr>
              <a:lnSpc>
                <a:spcPct val="150000"/>
              </a:lnSpc>
              <a:buFontTx/>
              <a:buNone/>
            </a:pPr>
            <a:r>
              <a:rPr lang="zh-CN" altLang="en-US" sz="2400">
                <a:latin typeface="黑体" panose="02010609060101010101" pitchFamily="49" charset="-122"/>
                <a:ea typeface="黑体" panose="02010609060101010101" pitchFamily="49" charset="-122"/>
              </a:rPr>
              <a:t>两个操作数不能同时为存储器操作数。</a:t>
            </a:r>
          </a:p>
          <a:p>
            <a:pPr>
              <a:lnSpc>
                <a:spcPct val="150000"/>
              </a:lnSpc>
              <a:buFontTx/>
              <a:buNone/>
            </a:pPr>
            <a:r>
              <a:rPr lang="zh-CN" altLang="en-US" sz="2400">
                <a:latin typeface="黑体" panose="02010609060101010101" pitchFamily="49" charset="-122"/>
                <a:ea typeface="黑体" panose="02010609060101010101" pitchFamily="49" charset="-122"/>
              </a:rPr>
              <a:t>任一个操作数都不能使用段寄存器，也不能使用立即数。</a:t>
            </a:r>
          </a:p>
          <a:p>
            <a:endParaRPr lang="zh-CN" altLang="en-US" sz="2400"/>
          </a:p>
        </p:txBody>
      </p:sp>
    </p:spTree>
    <p:extLst>
      <p:ext uri="{BB962C8B-B14F-4D97-AF65-F5344CB8AC3E}">
        <p14:creationId xmlns:p14="http://schemas.microsoft.com/office/powerpoint/2010/main" val="3674617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2208106" y="857449"/>
            <a:ext cx="8174342" cy="5239963"/>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）装入地址指令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LDS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；将内存中连续</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个字节内容送到</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和指定的通用寄存器</a:t>
            </a: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LDS</a:t>
            </a:r>
            <a:r>
              <a:rPr lang="zh-CN" altLang="en-US" sz="2400">
                <a:latin typeface="黑体" panose="02010609060101010101" pitchFamily="49" charset="-122"/>
                <a:ea typeface="黑体" panose="02010609060101010101" pitchFamily="49" charset="-122"/>
              </a:rPr>
              <a:t>指令把</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操作数所指的内存中连续</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个字节单元内容的低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位数据存入</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指定的通用寄存器中，高</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位存入</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中；</a:t>
            </a:r>
            <a:r>
              <a:rPr lang="en-US" altLang="zh-CN" sz="2400">
                <a:latin typeface="黑体" panose="02010609060101010101" pitchFamily="49" charset="-122"/>
                <a:ea typeface="黑体" panose="02010609060101010101" pitchFamily="49" charset="-122"/>
              </a:rPr>
              <a:t>LES</a:t>
            </a:r>
            <a:r>
              <a:rPr lang="zh-CN" altLang="en-US" sz="2400">
                <a:latin typeface="黑体" panose="02010609060101010101" pitchFamily="49" charset="-122"/>
                <a:ea typeface="黑体" panose="02010609060101010101" pitchFamily="49" charset="-122"/>
              </a:rPr>
              <a:t>指令把</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操作数所指的内存中连续</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个字节单元内容的低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位数据存入</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指定的通用寄存器中，高</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位存入</a:t>
            </a:r>
            <a:r>
              <a:rPr lang="en-US" altLang="zh-CN" sz="2400">
                <a:latin typeface="黑体" panose="02010609060101010101" pitchFamily="49" charset="-122"/>
                <a:ea typeface="黑体" panose="02010609060101010101" pitchFamily="49" charset="-122"/>
              </a:rPr>
              <a:t>ES</a:t>
            </a:r>
            <a:r>
              <a:rPr lang="zh-CN" altLang="en-US" sz="2400">
                <a:latin typeface="黑体" panose="02010609060101010101" pitchFamily="49" charset="-122"/>
                <a:ea typeface="黑体" panose="02010609060101010101" pitchFamily="49" charset="-122"/>
              </a:rPr>
              <a:t>中。</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注意：</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必须是通用寄存器之一，</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必须是内存操作数</a:t>
            </a:r>
            <a:endParaRPr lang="en-US" altLang="zh-CN"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62321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2451051" y="785995"/>
            <a:ext cx="7774199" cy="4115753"/>
          </a:xfrm>
        </p:spPr>
        <p:txBody>
          <a:bodyPr/>
          <a:lstStyle/>
          <a:p>
            <a:pPr>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3.29</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LDS  DI, [2130]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2130H</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2131H</a:t>
            </a:r>
            <a:r>
              <a:rPr lang="zh-CN" altLang="en-US" sz="2400">
                <a:latin typeface="黑体" panose="02010609060101010101" pitchFamily="49" charset="-122"/>
                <a:ea typeface="黑体" panose="02010609060101010101" pitchFamily="49" charset="-122"/>
              </a:rPr>
              <a:t>单元的内容送</a:t>
            </a:r>
            <a:r>
              <a:rPr lang="en-US" altLang="zh-CN" sz="2400">
                <a:latin typeface="黑体" panose="02010609060101010101" pitchFamily="49" charset="-122"/>
                <a:ea typeface="黑体" panose="02010609060101010101" pitchFamily="49" charset="-122"/>
              </a:rPr>
              <a:t>DI</a:t>
            </a:r>
          </a:p>
          <a:p>
            <a:pPr>
              <a:buFontTx/>
              <a:buNone/>
            </a:pPr>
            <a:r>
              <a:rPr lang="zh-CN" altLang="en-US" sz="2400">
                <a:latin typeface="黑体" panose="02010609060101010101" pitchFamily="49" charset="-122"/>
                <a:ea typeface="黑体" panose="02010609060101010101" pitchFamily="49" charset="-122"/>
              </a:rPr>
              <a:t> ；将</a:t>
            </a:r>
            <a:r>
              <a:rPr lang="en-US" altLang="zh-CN" sz="2400">
                <a:latin typeface="黑体" panose="02010609060101010101" pitchFamily="49" charset="-122"/>
                <a:ea typeface="黑体" panose="02010609060101010101" pitchFamily="49" charset="-122"/>
              </a:rPr>
              <a:t>2132H</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2133H</a:t>
            </a:r>
            <a:r>
              <a:rPr lang="zh-CN" altLang="en-US" sz="2400">
                <a:latin typeface="黑体" panose="02010609060101010101" pitchFamily="49" charset="-122"/>
                <a:ea typeface="黑体" panose="02010609060101010101" pitchFamily="49" charset="-122"/>
              </a:rPr>
              <a:t>单元的内容送</a:t>
            </a:r>
            <a:r>
              <a:rPr lang="en-US" altLang="zh-CN" sz="2400">
                <a:latin typeface="黑体" panose="02010609060101010101" pitchFamily="49" charset="-122"/>
                <a:ea typeface="黑体" panose="02010609060101010101" pitchFamily="49" charset="-122"/>
              </a:rPr>
              <a:t>DS</a:t>
            </a:r>
          </a:p>
          <a:p>
            <a:endParaRPr lang="zh-CN" altLang="en-US" smtClean="0"/>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143" y="2215076"/>
            <a:ext cx="7242263" cy="354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3"/>
          <p:cNvSpPr>
            <a:spLocks noChangeArrowheads="1"/>
          </p:cNvSpPr>
          <p:nvPr/>
        </p:nvSpPr>
        <p:spPr bwMode="auto">
          <a:xfrm>
            <a:off x="2808321" y="5716324"/>
            <a:ext cx="5225672" cy="46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1943100"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r>
              <a:rPr kumimoji="0" lang="zh-CN" altLang="en-US" sz="2400" b="0">
                <a:latin typeface="黑体" panose="02010609060101010101" pitchFamily="49" charset="-122"/>
                <a:ea typeface="黑体" panose="02010609060101010101" pitchFamily="49" charset="-122"/>
                <a:cs typeface="Times New Roman" panose="02020603050405020304" pitchFamily="18" charset="0"/>
              </a:rPr>
              <a:t>图</a:t>
            </a:r>
            <a:r>
              <a:rPr kumimoji="0" lang="en-US" altLang="zh-CN" sz="2400" b="0">
                <a:latin typeface="黑体" panose="02010609060101010101" pitchFamily="49" charset="-122"/>
                <a:ea typeface="黑体" panose="02010609060101010101" pitchFamily="49" charset="-122"/>
                <a:cs typeface="Times New Roman" panose="02020603050405020304" pitchFamily="18" charset="0"/>
              </a:rPr>
              <a:t>3.5  LDS</a:t>
            </a:r>
            <a:r>
              <a:rPr kumimoji="0" lang="zh-CN" altLang="en-US" sz="2400" b="0">
                <a:latin typeface="黑体" panose="02010609060101010101" pitchFamily="49" charset="-122"/>
                <a:ea typeface="黑体" panose="02010609060101010101" pitchFamily="49" charset="-122"/>
                <a:cs typeface="Times New Roman" panose="02020603050405020304" pitchFamily="18" charset="0"/>
              </a:rPr>
              <a:t>指令示意图</a:t>
            </a:r>
          </a:p>
        </p:txBody>
      </p:sp>
    </p:spTree>
    <p:extLst>
      <p:ext uri="{BB962C8B-B14F-4D97-AF65-F5344CB8AC3E}">
        <p14:creationId xmlns:p14="http://schemas.microsoft.com/office/powerpoint/2010/main" val="2272788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055671" y="1067047"/>
            <a:ext cx="7926634" cy="5411452"/>
          </a:xfrm>
        </p:spPr>
        <p:txBody>
          <a:bodyPr/>
          <a:lstStyle/>
          <a:p>
            <a:pPr eaLnBrk="1" hangingPunct="1">
              <a:lnSpc>
                <a:spcPct val="110000"/>
              </a:lnSpc>
            </a:pPr>
            <a:r>
              <a:rPr lang="zh-CN" altLang="en-US" sz="2400">
                <a:latin typeface="黑体" panose="02010609060101010101" pitchFamily="49" charset="-122"/>
                <a:ea typeface="黑体" panose="02010609060101010101" pitchFamily="49" charset="-122"/>
              </a:rPr>
              <a:t>无符号二进制数</a:t>
            </a:r>
          </a:p>
          <a:p>
            <a:pPr eaLnBrk="1" hangingPunct="1">
              <a:lnSpc>
                <a:spcPct val="110000"/>
              </a:lnSpc>
            </a:pPr>
            <a:r>
              <a:rPr lang="zh-CN" altLang="en-US" sz="2400">
                <a:latin typeface="黑体" panose="02010609060101010101" pitchFamily="49" charset="-122"/>
                <a:ea typeface="黑体" panose="02010609060101010101" pitchFamily="49" charset="-122"/>
              </a:rPr>
              <a:t>带符号二进制数</a:t>
            </a:r>
          </a:p>
          <a:p>
            <a:pPr eaLnBrk="1" hangingPunct="1">
              <a:lnSpc>
                <a:spcPct val="110000"/>
              </a:lnSpc>
            </a:pPr>
            <a:r>
              <a:rPr lang="zh-CN" altLang="en-US" sz="2400">
                <a:latin typeface="黑体" panose="02010609060101010101" pitchFamily="49" charset="-122"/>
                <a:ea typeface="黑体" panose="02010609060101010101" pitchFamily="49" charset="-122"/>
              </a:rPr>
              <a:t>浮点数</a:t>
            </a:r>
          </a:p>
          <a:p>
            <a:pPr eaLnBrk="1" hangingPunct="1">
              <a:lnSpc>
                <a:spcPct val="110000"/>
              </a:lnSpc>
            </a:pP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码</a:t>
            </a:r>
          </a:p>
          <a:p>
            <a:pPr eaLnBrk="1" hangingPunct="1">
              <a:lnSpc>
                <a:spcPct val="110000"/>
              </a:lnSpc>
            </a:pPr>
            <a:r>
              <a:rPr lang="zh-CN" altLang="en-US" sz="2400">
                <a:latin typeface="黑体" panose="02010609060101010101" pitchFamily="49" charset="-122"/>
                <a:ea typeface="黑体" panose="02010609060101010101" pitchFamily="49" charset="-122"/>
              </a:rPr>
              <a:t>串数据</a:t>
            </a:r>
          </a:p>
          <a:p>
            <a:pPr eaLnBrk="1" hangingPunct="1">
              <a:lnSpc>
                <a:spcPct val="110000"/>
              </a:lnSpc>
            </a:pPr>
            <a:r>
              <a:rPr lang="en-US" altLang="zh-CN" sz="2400">
                <a:latin typeface="黑体" panose="02010609060101010101" pitchFamily="49" charset="-122"/>
                <a:ea typeface="黑体" panose="02010609060101010101" pitchFamily="49" charset="-122"/>
              </a:rPr>
              <a:t>ASCII</a:t>
            </a:r>
            <a:r>
              <a:rPr lang="zh-CN" altLang="en-US" sz="2400">
                <a:latin typeface="黑体" panose="02010609060101010101" pitchFamily="49" charset="-122"/>
                <a:ea typeface="黑体" panose="02010609060101010101" pitchFamily="49" charset="-122"/>
              </a:rPr>
              <a:t>码数据</a:t>
            </a:r>
          </a:p>
          <a:p>
            <a:pPr eaLnBrk="1" hangingPunct="1">
              <a:lnSpc>
                <a:spcPct val="110000"/>
              </a:lnSpc>
            </a:pPr>
            <a:r>
              <a:rPr lang="zh-CN" altLang="en-US" sz="2400">
                <a:latin typeface="黑体" panose="02010609060101010101" pitchFamily="49" charset="-122"/>
                <a:ea typeface="黑体" panose="02010609060101010101" pitchFamily="49" charset="-122"/>
              </a:rPr>
              <a:t>指针类数据</a:t>
            </a:r>
          </a:p>
          <a:p>
            <a:pPr eaLnBrk="1" hangingPunct="1">
              <a:lnSpc>
                <a:spcPct val="110000"/>
              </a:lnSpc>
            </a:pPr>
            <a:r>
              <a:rPr lang="zh-CN" altLang="en-US" sz="2400">
                <a:latin typeface="黑体" panose="02010609060101010101" pitchFamily="49" charset="-122"/>
                <a:ea typeface="黑体" panose="02010609060101010101" pitchFamily="49" charset="-122"/>
              </a:rPr>
              <a:t>位串：一串连续的二进制数</a:t>
            </a:r>
          </a:p>
          <a:p>
            <a:pPr eaLnBrk="1" hangingPunct="1">
              <a:lnSpc>
                <a:spcPct val="110000"/>
              </a:lnSpc>
              <a:buSzPct val="80000"/>
              <a:buFont typeface="Wingdings" panose="05000000000000000000" pitchFamily="2" charset="2"/>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字节串：一串连续的字节。</a:t>
            </a:r>
          </a:p>
          <a:p>
            <a:pPr lvl="1" eaLnBrk="1" hangingPunct="1">
              <a:lnSpc>
                <a:spcPct val="110000"/>
              </a:lnSpc>
              <a:buSzPct val="80000"/>
              <a:buFont typeface="Wingdings" panose="05000000000000000000" pitchFamily="2" charset="2"/>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字串：一串连续的字。</a:t>
            </a:r>
          </a:p>
          <a:p>
            <a:pPr lvl="1" eaLnBrk="1" hangingPunct="1">
              <a:lnSpc>
                <a:spcPct val="110000"/>
              </a:lnSpc>
              <a:buSzPct val="80000"/>
              <a:buFontTx/>
              <a:buChar char="-"/>
            </a:pPr>
            <a:r>
              <a:rPr lang="zh-CN" altLang="en-US" sz="2400">
                <a:latin typeface="黑体" panose="02010609060101010101" pitchFamily="49" charset="-122"/>
                <a:ea typeface="黑体" panose="02010609060101010101" pitchFamily="49" charset="-122"/>
              </a:rPr>
              <a:t>双字串：一串连续的双字。</a:t>
            </a:r>
          </a:p>
        </p:txBody>
      </p:sp>
      <p:sp>
        <p:nvSpPr>
          <p:cNvPr id="5" name="TextBox 16"/>
          <p:cNvSpPr txBox="1"/>
          <p:nvPr/>
        </p:nvSpPr>
        <p:spPr>
          <a:xfrm>
            <a:off x="2687178" y="295857"/>
            <a:ext cx="2687948"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数据类型</a:t>
            </a:r>
            <a:endParaRPr lang="zh-CN" altLang="en-US" sz="2700" b="1" dirty="0">
              <a:solidFill>
                <a:schemeClr val="tx1">
                  <a:lumMod val="65000"/>
                  <a:lumOff val="35000"/>
                </a:schemeClr>
              </a:solidFill>
              <a:latin typeface="微软雅黑"/>
              <a:ea typeface="微软雅黑"/>
            </a:endParaRPr>
          </a:p>
        </p:txBody>
      </p:sp>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740035" y="18943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2434" y="19880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242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1879419" y="0"/>
            <a:ext cx="8574484" cy="6287955"/>
          </a:xfrm>
        </p:spPr>
        <p:txBody>
          <a:bodyPr/>
          <a:lstStyle/>
          <a:p>
            <a:pPr>
              <a:lnSpc>
                <a:spcPct val="12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6</a:t>
            </a:r>
            <a:r>
              <a:rPr lang="zh-CN" altLang="en-US" sz="2400" b="1">
                <a:latin typeface="黑体" panose="02010609060101010101" pitchFamily="49" charset="-122"/>
                <a:ea typeface="黑体" panose="02010609060101010101" pitchFamily="49" charset="-122"/>
              </a:rPr>
              <a:t>）标志传送指令</a:t>
            </a:r>
            <a:endParaRPr lang="zh-CN" altLang="en-US" sz="2400">
              <a:latin typeface="黑体" panose="02010609060101010101" pitchFamily="49" charset="-122"/>
              <a:ea typeface="黑体" panose="02010609060101010101" pitchFamily="49" charset="-122"/>
            </a:endParaRPr>
          </a:p>
          <a:p>
            <a:pPr>
              <a:lnSpc>
                <a:spcPct val="12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LAHF</a:t>
            </a:r>
            <a:endParaRPr lang="zh-CN" altLang="en-US" sz="2400">
              <a:latin typeface="黑体" panose="02010609060101010101" pitchFamily="49" charset="-122"/>
              <a:ea typeface="黑体" panose="02010609060101010101" pitchFamily="49" charset="-122"/>
            </a:endParaRPr>
          </a:p>
          <a:p>
            <a:pPr>
              <a:lnSpc>
                <a:spcPct val="120000"/>
              </a:lnSpc>
              <a:buFontTx/>
              <a:buNone/>
            </a:pPr>
            <a:r>
              <a:rPr lang="en-US" altLang="zh-CN" sz="2400">
                <a:latin typeface="黑体" panose="02010609060101010101" pitchFamily="49" charset="-122"/>
                <a:ea typeface="黑体" panose="02010609060101010101" pitchFamily="49" charset="-122"/>
              </a:rPr>
              <a:t>SAHF</a:t>
            </a:r>
            <a:endParaRPr lang="zh-CN" altLang="en-US" sz="2400">
              <a:latin typeface="黑体" panose="02010609060101010101" pitchFamily="49" charset="-122"/>
              <a:ea typeface="黑体" panose="02010609060101010101" pitchFamily="49" charset="-122"/>
            </a:endParaRPr>
          </a:p>
          <a:p>
            <a:pPr>
              <a:lnSpc>
                <a:spcPct val="120000"/>
              </a:lnSpc>
              <a:buFontTx/>
              <a:buNone/>
            </a:pPr>
            <a:r>
              <a:rPr lang="zh-CN" altLang="en-US" sz="2400">
                <a:latin typeface="黑体" panose="02010609060101010101" pitchFamily="49" charset="-122"/>
                <a:ea typeface="黑体" panose="02010609060101010101" pitchFamily="49" charset="-122"/>
              </a:rPr>
              <a:t>指令功能：标志传送指令有取标志指令</a:t>
            </a:r>
            <a:r>
              <a:rPr lang="en-US" altLang="zh-CN" sz="2400">
                <a:latin typeface="黑体" panose="02010609060101010101" pitchFamily="49" charset="-122"/>
                <a:ea typeface="黑体" panose="02010609060101010101" pitchFamily="49" charset="-122"/>
              </a:rPr>
              <a:t>LAHF</a:t>
            </a:r>
            <a:r>
              <a:rPr lang="zh-CN" altLang="en-US" sz="2400">
                <a:latin typeface="黑体" panose="02010609060101010101" pitchFamily="49" charset="-122"/>
                <a:ea typeface="黑体" panose="02010609060101010101" pitchFamily="49" charset="-122"/>
              </a:rPr>
              <a:t>和存标志指令</a:t>
            </a:r>
            <a:r>
              <a:rPr lang="en-US" altLang="zh-CN" sz="2400">
                <a:latin typeface="黑体" panose="02010609060101010101" pitchFamily="49" charset="-122"/>
                <a:ea typeface="黑体" panose="02010609060101010101" pitchFamily="49" charset="-122"/>
              </a:rPr>
              <a:t>SAHF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LAHF</a:t>
            </a:r>
            <a:r>
              <a:rPr lang="zh-CN" altLang="en-US" sz="2400">
                <a:latin typeface="黑体" panose="02010609060101010101" pitchFamily="49" charset="-122"/>
                <a:ea typeface="黑体" panose="02010609060101010101" pitchFamily="49" charset="-122"/>
              </a:rPr>
              <a:t>指令用于将标志寄存器的低</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位送入</a:t>
            </a:r>
            <a:r>
              <a:rPr lang="en-US" altLang="zh-CN" sz="2400">
                <a:latin typeface="黑体" panose="02010609060101010101" pitchFamily="49" charset="-122"/>
                <a:ea typeface="黑体" panose="02010609060101010101" pitchFamily="49" charset="-122"/>
              </a:rPr>
              <a:t>AH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SAHF</a:t>
            </a:r>
            <a:r>
              <a:rPr lang="zh-CN" altLang="en-US" sz="2400">
                <a:latin typeface="黑体" panose="02010609060101010101" pitchFamily="49" charset="-122"/>
                <a:ea typeface="黑体" panose="02010609060101010101" pitchFamily="49" charset="-122"/>
              </a:rPr>
              <a:t>指令用于将</a:t>
            </a:r>
            <a:r>
              <a:rPr lang="en-US" altLang="zh-CN" sz="2400">
                <a:latin typeface="黑体" panose="02010609060101010101" pitchFamily="49" charset="-122"/>
                <a:ea typeface="黑体" panose="02010609060101010101" pitchFamily="49" charset="-122"/>
              </a:rPr>
              <a:t>AH</a:t>
            </a:r>
            <a:r>
              <a:rPr lang="zh-CN" altLang="en-US" sz="2400">
                <a:latin typeface="黑体" panose="02010609060101010101" pitchFamily="49" charset="-122"/>
                <a:ea typeface="黑体" panose="02010609060101010101" pitchFamily="49" charset="-122"/>
              </a:rPr>
              <a:t>的内容送入标志寄存器的低</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p>
          <a:p>
            <a:pPr>
              <a:lnSpc>
                <a:spcPct val="12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7</a:t>
            </a:r>
            <a:r>
              <a:rPr lang="zh-CN" altLang="en-US" sz="2400" b="1">
                <a:latin typeface="黑体" panose="02010609060101010101" pitchFamily="49" charset="-122"/>
                <a:ea typeface="黑体" panose="02010609060101010101" pitchFamily="49" charset="-122"/>
              </a:rPr>
              <a:t>）表转换指令</a:t>
            </a:r>
            <a:r>
              <a:rPr lang="en-US" altLang="zh-CN" sz="2400" b="1">
                <a:latin typeface="黑体" panose="02010609060101010101" pitchFamily="49" charset="-122"/>
                <a:ea typeface="黑体" panose="02010609060101010101" pitchFamily="49" charset="-122"/>
              </a:rPr>
              <a:t>XLAT</a:t>
            </a:r>
            <a:endParaRPr lang="zh-CN" altLang="en-US" sz="2400">
              <a:latin typeface="黑体" panose="02010609060101010101" pitchFamily="49" charset="-122"/>
              <a:ea typeface="黑体" panose="02010609060101010101" pitchFamily="49" charset="-122"/>
            </a:endParaRPr>
          </a:p>
          <a:p>
            <a:pPr>
              <a:lnSpc>
                <a:spcPct val="12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XLAT label</a:t>
            </a:r>
            <a:endParaRPr lang="zh-CN" altLang="en-US" sz="2400">
              <a:latin typeface="黑体" panose="02010609060101010101" pitchFamily="49" charset="-122"/>
              <a:ea typeface="黑体" panose="02010609060101010101" pitchFamily="49" charset="-122"/>
            </a:endParaRPr>
          </a:p>
          <a:p>
            <a:pPr>
              <a:lnSpc>
                <a:spcPct val="120000"/>
              </a:lnSpc>
              <a:buFontTx/>
              <a:buNone/>
            </a:pPr>
            <a:r>
              <a:rPr lang="en-US" altLang="zh-CN" sz="2400">
                <a:latin typeface="黑体" panose="02010609060101010101" pitchFamily="49" charset="-122"/>
                <a:ea typeface="黑体" panose="02010609060101010101" pitchFamily="49" charset="-122"/>
              </a:rPr>
              <a:t>XLAT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 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a:p>
            <a:pPr>
              <a:lnSpc>
                <a:spcPct val="12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XLAT</a:t>
            </a:r>
            <a:r>
              <a:rPr lang="zh-CN" altLang="en-US" sz="2400">
                <a:latin typeface="黑体" panose="02010609060101010101" pitchFamily="49" charset="-122"/>
                <a:ea typeface="黑体" panose="02010609060101010101" pitchFamily="49" charset="-122"/>
              </a:rPr>
              <a:t>指令以转换表中的一个字节来代换</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寄存器中的内容，可用于码的转换。其中</a:t>
            </a:r>
            <a:r>
              <a:rPr lang="en-US" altLang="zh-CN" sz="2400">
                <a:latin typeface="黑体" panose="02010609060101010101" pitchFamily="49" charset="-122"/>
                <a:ea typeface="黑体" panose="02010609060101010101" pitchFamily="49" charset="-122"/>
              </a:rPr>
              <a:t>DS:BX</a:t>
            </a:r>
            <a:r>
              <a:rPr lang="zh-CN" altLang="en-US" sz="2400">
                <a:latin typeface="黑体" panose="02010609060101010101" pitchFamily="49" charset="-122"/>
                <a:ea typeface="黑体" panose="02010609060101010101" pitchFamily="49" charset="-122"/>
              </a:rPr>
              <a:t>指向转换表的首址，转换前</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内容为序号，转换后</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内容为对应的码。</a:t>
            </a:r>
          </a:p>
          <a:p>
            <a:pPr>
              <a:lnSpc>
                <a:spcPct val="120000"/>
              </a:lnSpc>
              <a:buFontTx/>
              <a:buNone/>
            </a:pPr>
            <a:r>
              <a:rPr lang="zh-CN" altLang="en-US" sz="2400">
                <a:latin typeface="黑体" panose="02010609060101010101" pitchFamily="49" charset="-122"/>
                <a:ea typeface="黑体" panose="02010609060101010101" pitchFamily="49" charset="-122"/>
              </a:rPr>
              <a:t>例如，将</a:t>
            </a:r>
            <a:r>
              <a:rPr lang="en-US" altLang="zh-CN" sz="2400">
                <a:latin typeface="黑体" panose="02010609060101010101" pitchFamily="49" charset="-122"/>
                <a:ea typeface="黑体" panose="02010609060101010101" pitchFamily="49" charset="-122"/>
              </a:rPr>
              <a:t>ASCII</a:t>
            </a:r>
            <a:r>
              <a:rPr lang="zh-CN" altLang="en-US" sz="2400">
                <a:latin typeface="黑体" panose="02010609060101010101" pitchFamily="49" charset="-122"/>
                <a:ea typeface="黑体" panose="02010609060101010101" pitchFamily="49" charset="-122"/>
              </a:rPr>
              <a:t>码转换为</a:t>
            </a:r>
            <a:r>
              <a:rPr lang="en-US" altLang="zh-CN" sz="2400">
                <a:latin typeface="黑体" panose="02010609060101010101" pitchFamily="49" charset="-122"/>
                <a:ea typeface="黑体" panose="02010609060101010101" pitchFamily="49" charset="-122"/>
              </a:rPr>
              <a:t>EBCDIC</a:t>
            </a:r>
            <a:r>
              <a:rPr lang="zh-CN" altLang="en-US" sz="2400">
                <a:latin typeface="黑体" panose="02010609060101010101" pitchFamily="49" charset="-122"/>
                <a:ea typeface="黑体" panose="02010609060101010101" pitchFamily="49" charset="-122"/>
              </a:rPr>
              <a:t>码，也可用于代码加密。</a:t>
            </a:r>
          </a:p>
          <a:p>
            <a:pPr>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24675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1879418" y="857448"/>
            <a:ext cx="3929972" cy="4115753"/>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3.31</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中的一个数字字符的</a:t>
            </a:r>
            <a:r>
              <a:rPr lang="en-US" altLang="zh-CN" sz="2400">
                <a:latin typeface="黑体" panose="02010609060101010101" pitchFamily="49" charset="-122"/>
                <a:ea typeface="黑体" panose="02010609060101010101" pitchFamily="49" charset="-122"/>
              </a:rPr>
              <a:t>ASCII</a:t>
            </a:r>
            <a:r>
              <a:rPr lang="zh-CN" altLang="en-US" sz="2400">
                <a:latin typeface="黑体" panose="02010609060101010101" pitchFamily="49" charset="-122"/>
                <a:ea typeface="黑体" panose="02010609060101010101" pitchFamily="49" charset="-122"/>
              </a:rPr>
              <a:t>码，经变换加密后从</a:t>
            </a:r>
            <a:r>
              <a:rPr lang="en-US" altLang="zh-CN" sz="2400">
                <a:latin typeface="黑体" panose="02010609060101010101" pitchFamily="49" charset="-122"/>
                <a:ea typeface="黑体" panose="02010609060101010101" pitchFamily="49" charset="-122"/>
              </a:rPr>
              <a:t>42H</a:t>
            </a:r>
            <a:r>
              <a:rPr lang="zh-CN" altLang="en-US" sz="2400">
                <a:latin typeface="黑体" panose="02010609060101010101" pitchFamily="49" charset="-122"/>
                <a:ea typeface="黑体" panose="02010609060101010101" pitchFamily="49" charset="-122"/>
              </a:rPr>
              <a:t>端口输出。表</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给出了密码转换表。</a:t>
            </a:r>
          </a:p>
        </p:txBody>
      </p:sp>
      <p:pic>
        <p:nvPicPr>
          <p:cNvPr id="4403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838" y="1143265"/>
            <a:ext cx="4546065" cy="428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057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2022327" y="928903"/>
            <a:ext cx="8288668" cy="4115753"/>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有关程序段如下：</a:t>
            </a:r>
          </a:p>
          <a:p>
            <a:pPr>
              <a:lnSpc>
                <a:spcPct val="150000"/>
              </a:lnSpc>
              <a:buFontTx/>
              <a:buNone/>
            </a:pPr>
            <a:r>
              <a:rPr lang="en-US" altLang="zh-CN" sz="2400">
                <a:latin typeface="黑体" panose="02010609060101010101" pitchFamily="49" charset="-122"/>
                <a:ea typeface="黑体" panose="02010609060101010101" pitchFamily="49" charset="-122"/>
              </a:rPr>
              <a:t>SUB   AL</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a:t>
            </a:r>
            <a:r>
              <a:rPr lang="en-US" altLang="zh-CN" sz="2400">
                <a:latin typeface="黑体" panose="02010609060101010101" pitchFamily="49" charset="-122"/>
                <a:ea typeface="黑体" panose="02010609060101010101" pitchFamily="49" charset="-122"/>
              </a:rPr>
              <a:t>ASCII</a:t>
            </a:r>
            <a:r>
              <a:rPr lang="zh-CN" altLang="en-US" sz="2400">
                <a:latin typeface="黑体" panose="02010609060101010101" pitchFamily="49" charset="-122"/>
                <a:ea typeface="黑体" panose="02010609060101010101" pitchFamily="49" charset="-122"/>
              </a:rPr>
              <a:t>字符转换成表</a:t>
            </a:r>
            <a:r>
              <a:rPr lang="en-US" altLang="zh-CN" sz="2400">
                <a:latin typeface="黑体" panose="02010609060101010101" pitchFamily="49" charset="-122"/>
                <a:ea typeface="黑体" panose="02010609060101010101" pitchFamily="49" charset="-122"/>
              </a:rPr>
              <a:t>XMIT_TABLE</a:t>
            </a:r>
            <a:r>
              <a:rPr lang="zh-CN" altLang="en-US" sz="2400">
                <a:latin typeface="黑体" panose="02010609060101010101" pitchFamily="49" charset="-122"/>
                <a:ea typeface="黑体" panose="02010609060101010101" pitchFamily="49" charset="-122"/>
              </a:rPr>
              <a:t>中的序号</a:t>
            </a:r>
          </a:p>
          <a:p>
            <a:pPr>
              <a:lnSpc>
                <a:spcPct val="150000"/>
              </a:lnSpc>
              <a:buFontTx/>
              <a:buNone/>
            </a:pPr>
            <a:r>
              <a:rPr lang="en-US" altLang="zh-CN" sz="2400">
                <a:latin typeface="黑体" panose="02010609060101010101" pitchFamily="49" charset="-122"/>
                <a:ea typeface="黑体" panose="02010609060101010101" pitchFamily="49" charset="-122"/>
              </a:rPr>
              <a:t>LDS   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TAB_POINT    </a:t>
            </a:r>
            <a:r>
              <a:rPr lang="zh-CN" altLang="en-US" sz="2400">
                <a:latin typeface="黑体" panose="02010609060101010101" pitchFamily="49" charset="-122"/>
                <a:ea typeface="黑体" panose="02010609060101010101" pitchFamily="49" charset="-122"/>
              </a:rPr>
              <a:t>；将表头地址指针送</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BX</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XLAT  XMIT_TABLE     </a:t>
            </a:r>
            <a:r>
              <a:rPr lang="zh-CN" altLang="en-US" sz="2400">
                <a:latin typeface="黑体" panose="02010609060101010101" pitchFamily="49" charset="-122"/>
                <a:ea typeface="黑体" panose="02010609060101010101" pitchFamily="49" charset="-122"/>
              </a:rPr>
              <a:t>；查转换表，将对应的加密码放入</a:t>
            </a:r>
            <a:r>
              <a:rPr lang="en-US" altLang="zh-CN" sz="2400">
                <a:latin typeface="黑体" panose="02010609060101010101" pitchFamily="49" charset="-122"/>
                <a:ea typeface="黑体" panose="02010609060101010101" pitchFamily="49" charset="-122"/>
              </a:rPr>
              <a:t>AL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OUT   42H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    </a:t>
            </a:r>
            <a:r>
              <a:rPr lang="zh-CN" altLang="en-US" sz="2400">
                <a:latin typeface="黑体" panose="02010609060101010101" pitchFamily="49" charset="-122"/>
                <a:ea typeface="黑体" panose="02010609060101010101" pitchFamily="49" charset="-122"/>
              </a:rPr>
              <a:t>；从</a:t>
            </a:r>
            <a:r>
              <a:rPr lang="en-US" altLang="zh-CN" sz="2400">
                <a:latin typeface="黑体" panose="02010609060101010101" pitchFamily="49" charset="-122"/>
                <a:ea typeface="黑体" panose="02010609060101010101" pitchFamily="49" charset="-122"/>
              </a:rPr>
              <a:t>42H</a:t>
            </a:r>
            <a:r>
              <a:rPr lang="zh-CN" altLang="en-US" sz="2400">
                <a:latin typeface="黑体" panose="02010609060101010101" pitchFamily="49" charset="-122"/>
                <a:ea typeface="黑体" panose="02010609060101010101" pitchFamily="49" charset="-122"/>
              </a:rPr>
              <a:t>端口输出加密后的</a:t>
            </a:r>
            <a:r>
              <a:rPr lang="en-US" altLang="zh-CN" sz="2400">
                <a:latin typeface="黑体" panose="02010609060101010101" pitchFamily="49" charset="-122"/>
                <a:ea typeface="黑体" panose="02010609060101010101" pitchFamily="49" charset="-122"/>
              </a:rPr>
              <a:t>ASCII</a:t>
            </a:r>
            <a:r>
              <a:rPr lang="zh-CN" altLang="en-US" sz="2400">
                <a:latin typeface="黑体" panose="02010609060101010101" pitchFamily="49" charset="-122"/>
                <a:ea typeface="黑体" panose="02010609060101010101" pitchFamily="49" charset="-122"/>
              </a:rPr>
              <a:t>码</a:t>
            </a:r>
          </a:p>
          <a:p>
            <a:pPr>
              <a:lnSpc>
                <a:spcPct val="150000"/>
              </a:lnSpc>
              <a:buFontTx/>
              <a:buNone/>
            </a:pPr>
            <a:r>
              <a:rPr lang="en-US" altLang="zh-CN" sz="2400">
                <a:latin typeface="黑体" panose="02010609060101010101" pitchFamily="49" charset="-122"/>
                <a:ea typeface="黑体" panose="02010609060101010101" pitchFamily="49" charset="-122"/>
              </a:rPr>
              <a:t>TAB_POINT  DD XMIT_TABLE</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XMIT_TABLE DB ‘5791368024’</a:t>
            </a:r>
            <a:endParaRPr lang="zh-CN" altLang="en-US" sz="2400">
              <a:latin typeface="黑体" panose="02010609060101010101" pitchFamily="49" charset="-122"/>
              <a:ea typeface="黑体" panose="02010609060101010101" pitchFamily="49" charset="-122"/>
            </a:endParaRPr>
          </a:p>
          <a:p>
            <a:endParaRPr lang="zh-CN" altLang="en-US" smtClean="0"/>
          </a:p>
        </p:txBody>
      </p:sp>
    </p:spTree>
    <p:extLst>
      <p:ext uri="{BB962C8B-B14F-4D97-AF65-F5344CB8AC3E}">
        <p14:creationId xmlns:p14="http://schemas.microsoft.com/office/powerpoint/2010/main" val="70590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2093780" y="643088"/>
            <a:ext cx="7774199" cy="5216144"/>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8</a:t>
            </a:r>
            <a:r>
              <a:rPr lang="zh-CN" altLang="en-US" sz="2400" b="1">
                <a:latin typeface="黑体" panose="02010609060101010101" pitchFamily="49" charset="-122"/>
                <a:ea typeface="黑体" panose="02010609060101010101" pitchFamily="49" charset="-122"/>
              </a:rPr>
              <a:t>）堆栈操作指令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堆栈是向下生成的，并且栈顶是满的。也就是说，压栈操作是先将</a:t>
            </a:r>
            <a:r>
              <a:rPr lang="en-US" altLang="zh-CN" sz="2400">
                <a:latin typeface="黑体" panose="02010609060101010101" pitchFamily="49" charset="-122"/>
                <a:ea typeface="黑体" panose="02010609060101010101" pitchFamily="49" charset="-122"/>
              </a:rPr>
              <a:t>SP</a:t>
            </a:r>
            <a:r>
              <a:rPr lang="zh-CN" altLang="en-US" sz="2400">
                <a:latin typeface="黑体" panose="02010609060101010101" pitchFamily="49" charset="-122"/>
                <a:ea typeface="黑体" panose="02010609060101010101" pitchFamily="49" charset="-122"/>
              </a:rPr>
              <a:t>减</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，再将数据压入</a:t>
            </a:r>
            <a:r>
              <a:rPr lang="en-US" altLang="zh-CN" sz="2400">
                <a:latin typeface="黑体" panose="02010609060101010101" pitchFamily="49" charset="-122"/>
                <a:ea typeface="黑体" panose="02010609060101010101" pitchFamily="49" charset="-122"/>
              </a:rPr>
              <a:t>SS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SP</a:t>
            </a:r>
            <a:r>
              <a:rPr lang="zh-CN" altLang="en-US" sz="2400">
                <a:latin typeface="黑体" panose="02010609060101010101" pitchFamily="49" charset="-122"/>
                <a:ea typeface="黑体" panose="02010609060101010101" pitchFamily="49" charset="-122"/>
              </a:rPr>
              <a:t>指向的单元；弹出操作则先将</a:t>
            </a:r>
            <a:r>
              <a:rPr lang="en-US" altLang="zh-CN" sz="2400">
                <a:latin typeface="黑体" panose="02010609060101010101" pitchFamily="49" charset="-122"/>
                <a:ea typeface="黑体" panose="02010609060101010101" pitchFamily="49" charset="-122"/>
              </a:rPr>
              <a:t>SS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SP</a:t>
            </a:r>
            <a:r>
              <a:rPr lang="zh-CN" altLang="en-US" sz="2400">
                <a:latin typeface="黑体" panose="02010609060101010101" pitchFamily="49" charset="-122"/>
                <a:ea typeface="黑体" panose="02010609060101010101" pitchFamily="49" charset="-122"/>
              </a:rPr>
              <a:t>指向的数据弹出，再将</a:t>
            </a:r>
            <a:r>
              <a:rPr lang="en-US" altLang="zh-CN" sz="2400">
                <a:latin typeface="黑体" panose="02010609060101010101" pitchFamily="49" charset="-122"/>
                <a:ea typeface="黑体" panose="02010609060101010101" pitchFamily="49" charset="-122"/>
              </a:rPr>
              <a:t>SP</a:t>
            </a:r>
            <a:r>
              <a:rPr lang="zh-CN" altLang="en-US" sz="2400">
                <a:latin typeface="黑体" panose="02010609060101010101" pitchFamily="49" charset="-122"/>
                <a:ea typeface="黑体" panose="02010609060101010101" pitchFamily="49" charset="-122"/>
              </a:rPr>
              <a:t>加</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PUSH  src</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POP	   dest</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PUSH</a:t>
            </a:r>
            <a:r>
              <a:rPr lang="zh-CN" altLang="en-US" sz="2400">
                <a:latin typeface="黑体" panose="02010609060101010101" pitchFamily="49" charset="-122"/>
                <a:ea typeface="黑体" panose="02010609060101010101" pitchFamily="49" charset="-122"/>
              </a:rPr>
              <a:t>指令用于压入存储器操作数，寄存器操作数或立即数。注意，</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位的寄存器或存储单元，图</a:t>
            </a:r>
            <a:r>
              <a:rPr lang="en-US" altLang="zh-CN" sz="2400">
                <a:latin typeface="黑体" panose="02010609060101010101" pitchFamily="49" charset="-122"/>
                <a:ea typeface="黑体" panose="02010609060101010101" pitchFamily="49" charset="-122"/>
              </a:rPr>
              <a:t>3.6 </a:t>
            </a:r>
            <a:r>
              <a:rPr lang="zh-CN" altLang="en-US" sz="2400">
                <a:latin typeface="黑体" panose="02010609060101010101" pitchFamily="49" charset="-122"/>
                <a:ea typeface="黑体" panose="02010609060101010101" pitchFamily="49" charset="-122"/>
              </a:rPr>
              <a:t>给出了进栈和出栈操作示意图。</a:t>
            </a:r>
          </a:p>
          <a:p>
            <a:endParaRPr lang="zh-CN" altLang="en-US" sz="2400"/>
          </a:p>
        </p:txBody>
      </p:sp>
    </p:spTree>
    <p:extLst>
      <p:ext uri="{BB962C8B-B14F-4D97-AF65-F5344CB8AC3E}">
        <p14:creationId xmlns:p14="http://schemas.microsoft.com/office/powerpoint/2010/main" val="223367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endParaRPr lang="zh-CN" altLang="en-US" smtClean="0"/>
          </a:p>
        </p:txBody>
      </p:sp>
      <p:sp>
        <p:nvSpPr>
          <p:cNvPr id="47107" name="内容占位符 2"/>
          <p:cNvSpPr>
            <a:spLocks noGrp="1"/>
          </p:cNvSpPr>
          <p:nvPr>
            <p:ph idx="1"/>
          </p:nvPr>
        </p:nvSpPr>
        <p:spPr/>
        <p:txBody>
          <a:bodyPr/>
          <a:lstStyle/>
          <a:p>
            <a:endParaRPr lang="en-US" altLang="zh-CN" smtClean="0"/>
          </a:p>
          <a:p>
            <a:endParaRPr lang="zh-CN" altLang="en-US"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327" y="785996"/>
            <a:ext cx="7859944" cy="5038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318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2093780" y="785996"/>
            <a:ext cx="8002852" cy="5287599"/>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3.32</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PUSH  AX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的内容压入堆栈</a:t>
            </a:r>
          </a:p>
          <a:p>
            <a:pPr>
              <a:lnSpc>
                <a:spcPct val="150000"/>
              </a:lnSpc>
              <a:buFontTx/>
              <a:buNone/>
            </a:pPr>
            <a:r>
              <a:rPr lang="en-US" altLang="zh-CN" sz="2400">
                <a:latin typeface="黑体" panose="02010609060101010101" pitchFamily="49" charset="-122"/>
                <a:ea typeface="黑体" panose="02010609060101010101" pitchFamily="49" charset="-122"/>
              </a:rPr>
              <a:t>PUSH  [2000]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段逻辑地址为</a:t>
            </a:r>
            <a:r>
              <a:rPr lang="en-US" altLang="zh-CN" sz="2400">
                <a:latin typeface="黑体" panose="02010609060101010101" pitchFamily="49" charset="-122"/>
                <a:ea typeface="黑体" panose="02010609060101010101" pitchFamily="49" charset="-122"/>
              </a:rPr>
              <a:t>2000H</a:t>
            </a:r>
            <a:r>
              <a:rPr lang="zh-CN" altLang="en-US" sz="2400">
                <a:latin typeface="黑体" panose="02010609060101010101" pitchFamily="49" charset="-122"/>
                <a:ea typeface="黑体" panose="02010609060101010101" pitchFamily="49" charset="-122"/>
              </a:rPr>
              <a:t>的内容压入堆栈</a:t>
            </a:r>
          </a:p>
          <a:p>
            <a:pPr>
              <a:lnSpc>
                <a:spcPct val="150000"/>
              </a:lnSpc>
              <a:buFontTx/>
              <a:buNone/>
            </a:pPr>
            <a:r>
              <a:rPr lang="en-US" altLang="zh-CN" sz="2400">
                <a:latin typeface="黑体" panose="02010609060101010101" pitchFamily="49" charset="-122"/>
                <a:ea typeface="黑体" panose="02010609060101010101" pitchFamily="49" charset="-122"/>
              </a:rPr>
              <a:t>POP</a:t>
            </a:r>
            <a:r>
              <a:rPr lang="zh-CN" altLang="en-US" sz="2400">
                <a:latin typeface="黑体" panose="02010609060101010101" pitchFamily="49" charset="-122"/>
                <a:ea typeface="黑体" panose="02010609060101010101" pitchFamily="49" charset="-122"/>
              </a:rPr>
              <a:t>指令与</a:t>
            </a:r>
            <a:r>
              <a:rPr lang="en-US" altLang="zh-CN" sz="2400">
                <a:latin typeface="黑体" panose="02010609060101010101" pitchFamily="49" charset="-122"/>
                <a:ea typeface="黑体" panose="02010609060101010101" pitchFamily="49" charset="-122"/>
              </a:rPr>
              <a:t>PUSH</a:t>
            </a:r>
            <a:r>
              <a:rPr lang="zh-CN" altLang="en-US" sz="2400">
                <a:latin typeface="黑体" panose="02010609060101010101" pitchFamily="49" charset="-122"/>
                <a:ea typeface="黑体" panose="02010609060101010101" pitchFamily="49" charset="-122"/>
              </a:rPr>
              <a:t>指令相反，将栈顶的数据弹出到通用寄存器或存储器中。</a:t>
            </a:r>
          </a:p>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3.33</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POP  AX              </a:t>
            </a:r>
            <a:r>
              <a:rPr lang="zh-CN" altLang="en-US" sz="2400">
                <a:latin typeface="黑体" panose="02010609060101010101" pitchFamily="49" charset="-122"/>
                <a:ea typeface="黑体" panose="02010609060101010101" pitchFamily="49" charset="-122"/>
              </a:rPr>
              <a:t>；将栈顶的内容，弹出到</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寄存器</a:t>
            </a:r>
          </a:p>
          <a:p>
            <a:pPr>
              <a:lnSpc>
                <a:spcPct val="150000"/>
              </a:lnSpc>
              <a:buFontTx/>
              <a:buNone/>
            </a:pPr>
            <a:r>
              <a:rPr lang="en-US" altLang="zh-CN" sz="2400">
                <a:latin typeface="黑体" panose="02010609060101010101" pitchFamily="49" charset="-122"/>
                <a:ea typeface="黑体" panose="02010609060101010101" pitchFamily="49" charset="-122"/>
              </a:rPr>
              <a:t>POP  M_ADD           </a:t>
            </a:r>
            <a:r>
              <a:rPr lang="zh-CN" altLang="en-US" sz="2400">
                <a:latin typeface="黑体" panose="02010609060101010101" pitchFamily="49" charset="-122"/>
                <a:ea typeface="黑体" panose="02010609060101010101" pitchFamily="49" charset="-122"/>
              </a:rPr>
              <a:t>；将栈顶的内容，弹出到</a:t>
            </a:r>
            <a:r>
              <a:rPr lang="en-US" altLang="zh-CN" sz="2400">
                <a:latin typeface="黑体" panose="02010609060101010101" pitchFamily="49" charset="-122"/>
                <a:ea typeface="黑体" panose="02010609060101010101" pitchFamily="49" charset="-122"/>
              </a:rPr>
              <a:t>M_ADD</a:t>
            </a:r>
            <a:r>
              <a:rPr lang="zh-CN" altLang="en-US" sz="2400">
                <a:latin typeface="黑体" panose="02010609060101010101" pitchFamily="49" charset="-122"/>
                <a:ea typeface="黑体" panose="02010609060101010101" pitchFamily="49" charset="-122"/>
              </a:rPr>
              <a:t>指定的存储器中</a:t>
            </a:r>
          </a:p>
          <a:p>
            <a:pPr>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7735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2208107" y="1143265"/>
            <a:ext cx="7774199" cy="4954147"/>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注意：</a:t>
            </a:r>
          </a:p>
          <a:p>
            <a:pPr>
              <a:lnSpc>
                <a:spcPct val="150000"/>
              </a:lnSpc>
            </a:pPr>
            <a:r>
              <a:rPr lang="en-US" altLang="zh-CN" sz="2400">
                <a:latin typeface="黑体" panose="02010609060101010101" pitchFamily="49" charset="-122"/>
                <a:ea typeface="黑体" panose="02010609060101010101" pitchFamily="49" charset="-122"/>
              </a:rPr>
              <a:t>PUSH</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POP</a:t>
            </a:r>
            <a:r>
              <a:rPr lang="zh-CN" altLang="en-US" sz="2400">
                <a:latin typeface="黑体" panose="02010609060101010101" pitchFamily="49" charset="-122"/>
                <a:ea typeface="黑体" panose="02010609060101010101" pitchFamily="49" charset="-122"/>
              </a:rPr>
              <a:t>指令只允许按字访问堆栈，即两类指令的操作数必须是</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位寄存器或存储单元的操作数。</a:t>
            </a:r>
          </a:p>
          <a:p>
            <a:pPr>
              <a:lnSpc>
                <a:spcPct val="150000"/>
              </a:lnSpc>
            </a:pPr>
            <a:r>
              <a:rPr lang="en-US" altLang="zh-CN" sz="2400">
                <a:latin typeface="黑体" panose="02010609060101010101" pitchFamily="49" charset="-122"/>
                <a:ea typeface="黑体" panose="02010609060101010101" pitchFamily="49" charset="-122"/>
              </a:rPr>
              <a:t>CS</a:t>
            </a:r>
            <a:r>
              <a:rPr lang="zh-CN" altLang="en-US" sz="2400">
                <a:latin typeface="黑体" panose="02010609060101010101" pitchFamily="49" charset="-122"/>
                <a:ea typeface="黑体" panose="02010609060101010101" pitchFamily="49" charset="-122"/>
              </a:rPr>
              <a:t>不能作为目的操作数</a:t>
            </a:r>
          </a:p>
          <a:p>
            <a:endParaRPr lang="zh-CN" altLang="en-US" sz="2400"/>
          </a:p>
        </p:txBody>
      </p:sp>
    </p:spTree>
    <p:extLst>
      <p:ext uri="{BB962C8B-B14F-4D97-AF65-F5344CB8AC3E}">
        <p14:creationId xmlns:p14="http://schemas.microsoft.com/office/powerpoint/2010/main" val="301217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2022327" y="785996"/>
            <a:ext cx="8074306" cy="5287599"/>
          </a:xfrm>
        </p:spPr>
        <p:txBody>
          <a:bodyPr/>
          <a:lstStyle/>
          <a:p>
            <a:pPr>
              <a:buFontTx/>
              <a:buNone/>
            </a:pPr>
            <a:r>
              <a:rPr lang="en-US" altLang="zh-CN" sz="2400" b="1">
                <a:latin typeface="黑体" panose="02010609060101010101" pitchFamily="49" charset="-122"/>
                <a:ea typeface="黑体" panose="02010609060101010101" pitchFamily="49" charset="-122"/>
              </a:rPr>
              <a:t>(9) </a:t>
            </a:r>
            <a:r>
              <a:rPr lang="zh-CN" altLang="en-US" sz="2400" b="1">
                <a:latin typeface="黑体" panose="02010609060101010101" pitchFamily="49" charset="-122"/>
                <a:ea typeface="黑体" panose="02010609060101010101" pitchFamily="49" charset="-122"/>
              </a:rPr>
              <a:t>符号扩展指令</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）字节扩展指令</a:t>
            </a:r>
          </a:p>
          <a:p>
            <a:pPr>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CBW</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指令功能：将</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中的单字节数的符号扩展到</a:t>
            </a:r>
            <a:r>
              <a:rPr lang="en-US" altLang="zh-CN" sz="2400">
                <a:latin typeface="黑体" panose="02010609060101010101" pitchFamily="49" charset="-122"/>
                <a:ea typeface="黑体" panose="02010609060101010101" pitchFamily="49" charset="-122"/>
              </a:rPr>
              <a:t>AH</a:t>
            </a:r>
            <a:r>
              <a:rPr lang="zh-CN" altLang="en-US" sz="2400">
                <a:latin typeface="黑体" panose="02010609060101010101" pitchFamily="49" charset="-122"/>
                <a:ea typeface="黑体" panose="02010609060101010101" pitchFamily="49" charset="-122"/>
              </a:rPr>
              <a:t>中。若</a:t>
            </a:r>
            <a:r>
              <a:rPr lang="en-US" altLang="zh-CN" sz="2400">
                <a:latin typeface="黑体" panose="02010609060101010101" pitchFamily="49" charset="-122"/>
                <a:ea typeface="黑体" panose="02010609060101010101" pitchFamily="49" charset="-122"/>
              </a:rPr>
              <a:t>AX&lt;80H</a:t>
            </a:r>
            <a:r>
              <a:rPr lang="zh-CN" altLang="en-US" sz="2400">
                <a:latin typeface="黑体" panose="02010609060101010101" pitchFamily="49" charset="-122"/>
                <a:ea typeface="黑体" panose="02010609060101010101" pitchFamily="49" charset="-122"/>
              </a:rPr>
              <a:t>，则</a:t>
            </a:r>
            <a:r>
              <a:rPr lang="en-US" altLang="zh-CN" sz="2400">
                <a:latin typeface="黑体" panose="02010609060101010101" pitchFamily="49" charset="-122"/>
                <a:ea typeface="黑体" panose="02010609060101010101" pitchFamily="49" charset="-122"/>
              </a:rPr>
              <a:t>0→AH</a:t>
            </a:r>
            <a:r>
              <a:rPr lang="zh-CN" altLang="en-US" sz="2400">
                <a:latin typeface="黑体" panose="02010609060101010101" pitchFamily="49" charset="-122"/>
                <a:ea typeface="黑体" panose="02010609060101010101" pitchFamily="49" charset="-122"/>
              </a:rPr>
              <a:t>；若</a:t>
            </a:r>
            <a:r>
              <a:rPr lang="en-US" altLang="zh-CN" sz="2400">
                <a:latin typeface="黑体" panose="02010609060101010101" pitchFamily="49" charset="-122"/>
                <a:ea typeface="黑体" panose="02010609060101010101" pitchFamily="49" charset="-122"/>
              </a:rPr>
              <a:t>AL≥80H</a:t>
            </a:r>
            <a:r>
              <a:rPr lang="zh-CN" altLang="en-US" sz="2400">
                <a:latin typeface="黑体" panose="02010609060101010101" pitchFamily="49" charset="-122"/>
                <a:ea typeface="黑体" panose="02010609060101010101" pitchFamily="49" charset="-122"/>
              </a:rPr>
              <a:t>，则</a:t>
            </a:r>
            <a:r>
              <a:rPr lang="en-US" altLang="zh-CN" sz="2400">
                <a:latin typeface="黑体" panose="02010609060101010101" pitchFamily="49" charset="-122"/>
                <a:ea typeface="黑体" panose="02010609060101010101" pitchFamily="49" charset="-122"/>
              </a:rPr>
              <a:t>FFH→AH</a:t>
            </a:r>
            <a:r>
              <a:rPr lang="zh-CN" altLang="en-US" sz="2400">
                <a:latin typeface="黑体" panose="02010609060101010101" pitchFamily="49" charset="-122"/>
                <a:ea typeface="黑体" panose="02010609060101010101" pitchFamily="49" charset="-122"/>
              </a:rPr>
              <a:t>。</a:t>
            </a:r>
          </a:p>
          <a:p>
            <a:pPr>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3.34</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AL, 6FH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AL=01101111B</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CBW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AH=00000000B, AL</a:t>
            </a:r>
            <a:r>
              <a:rPr lang="zh-CN" altLang="en-US" sz="2400">
                <a:latin typeface="黑体" panose="02010609060101010101" pitchFamily="49" charset="-122"/>
                <a:ea typeface="黑体" panose="02010609060101010101" pitchFamily="49" charset="-122"/>
              </a:rPr>
              <a:t>内容不变</a:t>
            </a:r>
            <a:r>
              <a:rPr lang="en-US"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AL, 0AFH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AL=10101111B</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CBW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AH=11111111B, AL</a:t>
            </a:r>
            <a:r>
              <a:rPr lang="zh-CN" altLang="en-US" sz="2400">
                <a:latin typeface="黑体" panose="02010609060101010101" pitchFamily="49" charset="-122"/>
                <a:ea typeface="黑体" panose="02010609060101010101" pitchFamily="49" charset="-122"/>
              </a:rPr>
              <a:t>内容不变</a:t>
            </a:r>
          </a:p>
        </p:txBody>
      </p:sp>
    </p:spTree>
    <p:extLst>
      <p:ext uri="{BB962C8B-B14F-4D97-AF65-F5344CB8AC3E}">
        <p14:creationId xmlns:p14="http://schemas.microsoft.com/office/powerpoint/2010/main" val="687592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2208107" y="785996"/>
            <a:ext cx="7774199" cy="5311416"/>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）字扩展双字指令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CWD</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指令功能：将</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中的单字节数的符号扩展到</a:t>
            </a:r>
            <a:r>
              <a:rPr lang="en-US" altLang="zh-CN" sz="2400">
                <a:latin typeface="黑体" panose="02010609060101010101" pitchFamily="49" charset="-122"/>
                <a:ea typeface="黑体" panose="02010609060101010101" pitchFamily="49" charset="-122"/>
              </a:rPr>
              <a:t>DX</a:t>
            </a:r>
            <a:r>
              <a:rPr lang="zh-CN" altLang="en-US" sz="2400">
                <a:latin typeface="黑体" panose="02010609060101010101" pitchFamily="49" charset="-122"/>
                <a:ea typeface="黑体" panose="02010609060101010101" pitchFamily="49" charset="-122"/>
              </a:rPr>
              <a:t>中。若</a:t>
            </a:r>
            <a:r>
              <a:rPr lang="en-US" altLang="zh-CN" sz="2400">
                <a:latin typeface="黑体" panose="02010609060101010101" pitchFamily="49" charset="-122"/>
                <a:ea typeface="黑体" panose="02010609060101010101" pitchFamily="49" charset="-122"/>
              </a:rPr>
              <a:t>AX&lt;8000H</a:t>
            </a:r>
            <a:r>
              <a:rPr lang="zh-CN" altLang="en-US" sz="2400">
                <a:latin typeface="黑体" panose="02010609060101010101" pitchFamily="49" charset="-122"/>
                <a:ea typeface="黑体" panose="02010609060101010101" pitchFamily="49" charset="-122"/>
              </a:rPr>
              <a:t>，则</a:t>
            </a:r>
            <a:r>
              <a:rPr lang="en-US" altLang="zh-CN" sz="2400">
                <a:latin typeface="黑体" panose="02010609060101010101" pitchFamily="49" charset="-122"/>
                <a:ea typeface="黑体" panose="02010609060101010101" pitchFamily="49" charset="-122"/>
              </a:rPr>
              <a:t>0→DX</a:t>
            </a:r>
            <a:r>
              <a:rPr lang="zh-CN" altLang="en-US" sz="2400">
                <a:latin typeface="黑体" panose="02010609060101010101" pitchFamily="49" charset="-122"/>
                <a:ea typeface="黑体" panose="02010609060101010101" pitchFamily="49" charset="-122"/>
              </a:rPr>
              <a:t>；若</a:t>
            </a:r>
            <a:r>
              <a:rPr lang="en-US" altLang="zh-CN" sz="2400">
                <a:latin typeface="黑体" panose="02010609060101010101" pitchFamily="49" charset="-122"/>
                <a:ea typeface="黑体" panose="02010609060101010101" pitchFamily="49" charset="-122"/>
              </a:rPr>
              <a:t>AL≥8000H</a:t>
            </a:r>
            <a:r>
              <a:rPr lang="zh-CN" altLang="en-US" sz="2400">
                <a:latin typeface="黑体" panose="02010609060101010101" pitchFamily="49" charset="-122"/>
                <a:ea typeface="黑体" panose="02010609060101010101" pitchFamily="49" charset="-122"/>
              </a:rPr>
              <a:t>，则</a:t>
            </a:r>
            <a:r>
              <a:rPr lang="en-US" altLang="zh-CN" sz="2400">
                <a:latin typeface="黑体" panose="02010609060101010101" pitchFamily="49" charset="-122"/>
                <a:ea typeface="黑体" panose="02010609060101010101" pitchFamily="49" charset="-122"/>
              </a:rPr>
              <a:t>FFFFH→DX</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3.35</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AX, 4F0AH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AX=4F0AH </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CWD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DX=0000H, AX</a:t>
            </a:r>
            <a:r>
              <a:rPr lang="zh-CN" altLang="en-US" sz="2400">
                <a:latin typeface="黑体" panose="02010609060101010101" pitchFamily="49" charset="-122"/>
                <a:ea typeface="黑体" panose="02010609060101010101" pitchFamily="49" charset="-122"/>
              </a:rPr>
              <a:t>内容不变</a:t>
            </a:r>
            <a:r>
              <a:rPr lang="en-US"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AX, 0EF0AH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AX=0EF0AH;</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CWD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DX=0FFFFH, AX</a:t>
            </a:r>
            <a:r>
              <a:rPr lang="zh-CN" altLang="en-US" sz="2400">
                <a:latin typeface="黑体" panose="02010609060101010101" pitchFamily="49" charset="-122"/>
                <a:ea typeface="黑体" panose="02010609060101010101" pitchFamily="49" charset="-122"/>
              </a:rPr>
              <a:t>内容不变</a:t>
            </a:r>
          </a:p>
          <a:p>
            <a:pPr>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675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1950872" y="0"/>
            <a:ext cx="8145760" cy="6573771"/>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．算术运算指令</a:t>
            </a:r>
          </a:p>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）加法类指令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）不带进位的加法指令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ADD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ADD</a:t>
            </a:r>
            <a:r>
              <a:rPr lang="zh-CN" altLang="en-US" sz="2400">
                <a:latin typeface="黑体" panose="02010609060101010101" pitchFamily="49" charset="-122"/>
                <a:ea typeface="黑体" panose="02010609060101010101" pitchFamily="49" charset="-122"/>
              </a:rPr>
              <a:t>指令用来对源操作数和目的操作数字节或字相加，结果放在目的操作数中。</a:t>
            </a:r>
          </a:p>
          <a:p>
            <a:pPr>
              <a:lnSpc>
                <a:spcPct val="150000"/>
              </a:lnSpc>
              <a:buFontTx/>
              <a:buNone/>
            </a:pPr>
            <a:r>
              <a:rPr lang="zh-CN" altLang="en-US" sz="2400">
                <a:latin typeface="黑体" panose="02010609060101010101" pitchFamily="49" charset="-122"/>
                <a:ea typeface="黑体" panose="02010609060101010101" pitchFamily="49" charset="-122"/>
              </a:rPr>
              <a:t>说明：</a:t>
            </a:r>
          </a:p>
          <a:p>
            <a:pPr>
              <a:lnSpc>
                <a:spcPct val="150000"/>
              </a:lnSpc>
              <a:buFontTx/>
              <a:buNone/>
            </a:pPr>
            <a:r>
              <a:rPr lang="en-US" altLang="zh-CN" sz="2400">
                <a:latin typeface="黑体" panose="02010609060101010101" pitchFamily="49" charset="-122"/>
                <a:ea typeface="黑体" panose="02010609060101010101" pitchFamily="49" charset="-122"/>
              </a:rPr>
              <a:t>ADD</a:t>
            </a:r>
            <a:r>
              <a:rPr lang="zh-CN" altLang="en-US" sz="2400">
                <a:latin typeface="黑体" panose="02010609060101010101" pitchFamily="49" charset="-122"/>
                <a:ea typeface="黑体" panose="02010609060101010101" pitchFamily="49" charset="-122"/>
              </a:rPr>
              <a:t>指令不允许两个存储器单元内容相加，两个操作数不能同时为存储器操作数。</a:t>
            </a:r>
          </a:p>
          <a:p>
            <a:pPr>
              <a:lnSpc>
                <a:spcPct val="150000"/>
              </a:lnSpc>
              <a:buFontTx/>
              <a:buNone/>
            </a:pPr>
            <a:r>
              <a:rPr lang="en-US" altLang="zh-CN" sz="2400">
                <a:latin typeface="黑体" panose="02010609060101010101" pitchFamily="49" charset="-122"/>
                <a:ea typeface="黑体" panose="02010609060101010101" pitchFamily="49" charset="-122"/>
              </a:rPr>
              <a:t>ADD</a:t>
            </a:r>
            <a:r>
              <a:rPr lang="zh-CN" altLang="en-US" sz="2400">
                <a:latin typeface="黑体" panose="02010609060101010101" pitchFamily="49" charset="-122"/>
                <a:ea typeface="黑体" panose="02010609060101010101" pitchFamily="49" charset="-122"/>
              </a:rPr>
              <a:t>指令也不允许在两个段寄存器之间相加。</a:t>
            </a:r>
          </a:p>
          <a:p>
            <a:pPr>
              <a:lnSpc>
                <a:spcPct val="150000"/>
              </a:lnSpc>
              <a:buFontTx/>
              <a:buNone/>
            </a:pPr>
            <a:r>
              <a:rPr lang="zh-CN" altLang="en-US" sz="2400">
                <a:latin typeface="黑体" panose="02010609060101010101" pitchFamily="49" charset="-122"/>
                <a:ea typeface="黑体" panose="02010609060101010101" pitchFamily="49" charset="-122"/>
              </a:rPr>
              <a:t>对标志位有影响，主要是</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标志位。</a:t>
            </a:r>
          </a:p>
        </p:txBody>
      </p:sp>
    </p:spTree>
    <p:extLst>
      <p:ext uri="{BB962C8B-B14F-4D97-AF65-F5344CB8AC3E}">
        <p14:creationId xmlns:p14="http://schemas.microsoft.com/office/powerpoint/2010/main" val="1532950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1970720" y="1238881"/>
            <a:ext cx="7774199" cy="4115753"/>
          </a:xfrm>
        </p:spPr>
        <p:txBody>
          <a:bodyPr/>
          <a:lstStyle/>
          <a:p>
            <a:pPr>
              <a:buFontTx/>
              <a:buNone/>
            </a:pPr>
            <a:r>
              <a:rPr lang="zh-CN" altLang="en-US" sz="2400" dirty="0" smtClean="0">
                <a:latin typeface="黑体" panose="02010609060101010101" pitchFamily="49" charset="-122"/>
                <a:ea typeface="黑体" panose="02010609060101010101" pitchFamily="49" charset="-122"/>
              </a:rPr>
              <a:t>指令</a:t>
            </a:r>
            <a:r>
              <a:rPr lang="zh-CN" altLang="en-US" sz="2400" dirty="0">
                <a:latin typeface="黑体" panose="02010609060101010101" pitchFamily="49" charset="-122"/>
                <a:ea typeface="黑体" panose="02010609060101010101" pitchFamily="49" charset="-122"/>
              </a:rPr>
              <a:t>的操作码</a:t>
            </a:r>
          </a:p>
          <a:p>
            <a:r>
              <a:rPr lang="zh-CN" altLang="en-US" sz="2400" dirty="0">
                <a:latin typeface="黑体" panose="02010609060101010101" pitchFamily="49" charset="-122"/>
                <a:ea typeface="黑体" panose="02010609060101010101" pitchFamily="49" charset="-122"/>
              </a:rPr>
              <a:t>指令的操作码（简称</a:t>
            </a:r>
            <a:r>
              <a:rPr lang="en-US" altLang="zh-CN" sz="2400" dirty="0">
                <a:latin typeface="黑体" panose="02010609060101010101" pitchFamily="49" charset="-122"/>
                <a:ea typeface="黑体" panose="02010609060101010101" pitchFamily="49" charset="-122"/>
              </a:rPr>
              <a:t>OP</a:t>
            </a:r>
            <a:r>
              <a:rPr lang="zh-CN" altLang="en-US" sz="2400" dirty="0">
                <a:latin typeface="黑体" panose="02010609060101010101" pitchFamily="49" charset="-122"/>
                <a:ea typeface="黑体" panose="02010609060101010101" pitchFamily="49" charset="-122"/>
              </a:rPr>
              <a:t>）采用二进制代码表示本指令所执行的操作，在大多数指令的操作码中，常用某位指示某些具体操作信息</a:t>
            </a:r>
            <a:r>
              <a:rPr lang="zh-CN" altLang="en-US" sz="2400" dirty="0" smtClean="0">
                <a:latin typeface="黑体" panose="02010609060101010101" pitchFamily="49" charset="-122"/>
                <a:ea typeface="黑体" panose="02010609060101010101" pitchFamily="49" charset="-122"/>
              </a:rPr>
              <a:t>。下图所</a:t>
            </a:r>
            <a:r>
              <a:rPr lang="zh-CN" altLang="en-US" sz="2400" dirty="0">
                <a:latin typeface="黑体" panose="02010609060101010101" pitchFamily="49" charset="-122"/>
                <a:ea typeface="黑体" panose="02010609060101010101" pitchFamily="49" charset="-122"/>
              </a:rPr>
              <a:t>示</a:t>
            </a:r>
            <a:r>
              <a:rPr lang="en-US" altLang="zh-CN" sz="2400" dirty="0">
                <a:latin typeface="黑体" panose="02010609060101010101" pitchFamily="49" charset="-122"/>
                <a:ea typeface="黑体" panose="02010609060101010101" pitchFamily="49" charset="-122"/>
              </a:rPr>
              <a:t>8086</a:t>
            </a:r>
            <a:r>
              <a:rPr lang="zh-CN" altLang="en-US" sz="2400" dirty="0">
                <a:latin typeface="黑体" panose="02010609060101010101" pitchFamily="49" charset="-122"/>
                <a:ea typeface="黑体" panose="02010609060101010101" pitchFamily="49" charset="-122"/>
              </a:rPr>
              <a:t>操作码，含有</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个特征位，分别为</a:t>
            </a:r>
            <a:r>
              <a:rPr lang="en-US" altLang="zh-CN" sz="2400" dirty="0">
                <a:latin typeface="黑体" panose="02010609060101010101" pitchFamily="49" charset="-122"/>
                <a:ea typeface="黑体" panose="02010609060101010101" pitchFamily="49" charset="-122"/>
              </a:rPr>
              <a:t>W</a:t>
            </a:r>
            <a:r>
              <a:rPr lang="zh-CN" altLang="en-US" sz="2400" dirty="0">
                <a:latin typeface="黑体" panose="02010609060101010101" pitchFamily="49" charset="-122"/>
                <a:ea typeface="黑体" panose="02010609060101010101" pitchFamily="49" charset="-122"/>
              </a:rPr>
              <a:t>位、</a:t>
            </a:r>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位和</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位。</a:t>
            </a:r>
          </a:p>
        </p:txBody>
      </p:sp>
      <p:graphicFrame>
        <p:nvGraphicFramePr>
          <p:cNvPr id="4" name="表格 3"/>
          <p:cNvGraphicFramePr>
            <a:graphicFrameLocks noGrp="1"/>
          </p:cNvGraphicFramePr>
          <p:nvPr>
            <p:extLst>
              <p:ext uri="{D42A27DB-BD31-4B8C-83A1-F6EECF244321}">
                <p14:modId xmlns:p14="http://schemas.microsoft.com/office/powerpoint/2010/main" val="3050304377"/>
              </p:ext>
            </p:extLst>
          </p:nvPr>
        </p:nvGraphicFramePr>
        <p:xfrm>
          <a:off x="4511030" y="3501802"/>
          <a:ext cx="2858163" cy="428724"/>
        </p:xfrm>
        <a:graphic>
          <a:graphicData uri="http://schemas.openxmlformats.org/drawingml/2006/table">
            <a:tbl>
              <a:tblPr/>
              <a:tblGrid>
                <a:gridCol w="1870746"/>
                <a:gridCol w="492302"/>
                <a:gridCol w="495115"/>
              </a:tblGrid>
              <a:tr h="428724">
                <a:tc>
                  <a:txBody>
                    <a:bodyPr/>
                    <a:lstStyle/>
                    <a:p>
                      <a:pPr algn="ctr">
                        <a:spcAft>
                          <a:spcPts val="0"/>
                        </a:spcAft>
                      </a:pPr>
                      <a:r>
                        <a:rPr lang="en-US" sz="2000" kern="100" dirty="0">
                          <a:latin typeface="黑体" pitchFamily="2" charset="-122"/>
                          <a:ea typeface="黑体" pitchFamily="2" charset="-122"/>
                        </a:rPr>
                        <a:t>OP</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黑体" pitchFamily="2" charset="-122"/>
                          <a:ea typeface="黑体" pitchFamily="2" charset="-122"/>
                        </a:rPr>
                        <a:t>D</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黑体" pitchFamily="2" charset="-122"/>
                          <a:ea typeface="黑体" pitchFamily="2" charset="-122"/>
                        </a:rPr>
                        <a:t>W</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4523218" y="4287243"/>
          <a:ext cx="2715254" cy="485887"/>
        </p:xfrm>
        <a:graphic>
          <a:graphicData uri="http://schemas.openxmlformats.org/drawingml/2006/table">
            <a:tbl>
              <a:tblPr/>
              <a:tblGrid>
                <a:gridCol w="1777209"/>
                <a:gridCol w="467686"/>
                <a:gridCol w="470359"/>
              </a:tblGrid>
              <a:tr h="485887">
                <a:tc>
                  <a:txBody>
                    <a:bodyPr/>
                    <a:lstStyle/>
                    <a:p>
                      <a:pPr algn="ctr">
                        <a:spcAft>
                          <a:spcPts val="0"/>
                        </a:spcAft>
                      </a:pPr>
                      <a:r>
                        <a:rPr lang="en-US" sz="2000" kern="100" dirty="0">
                          <a:latin typeface="黑体" pitchFamily="2" charset="-122"/>
                          <a:ea typeface="黑体" pitchFamily="2" charset="-122"/>
                        </a:rPr>
                        <a:t>OP</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黑体" pitchFamily="2" charset="-122"/>
                          <a:ea typeface="黑体" pitchFamily="2" charset="-122"/>
                        </a:rPr>
                        <a:t>S</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黑体" pitchFamily="2" charset="-122"/>
                          <a:ea typeface="黑体" pitchFamily="2" charset="-122"/>
                        </a:rPr>
                        <a:t>W</a:t>
                      </a:r>
                      <a:endParaRPr lang="zh-CN" sz="2000" kern="100" dirty="0">
                        <a:latin typeface="黑体" pitchFamily="2" charset="-122"/>
                        <a:ea typeface="黑体" pitchFamily="2" charset="-122"/>
                      </a:endParaRPr>
                    </a:p>
                  </a:txBody>
                  <a:tcPr marL="68596" marR="685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167" name="矩形 5"/>
          <p:cNvSpPr>
            <a:spLocks noChangeArrowheads="1"/>
          </p:cNvSpPr>
          <p:nvPr/>
        </p:nvSpPr>
        <p:spPr bwMode="auto">
          <a:xfrm>
            <a:off x="4666125" y="5216145"/>
            <a:ext cx="1475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r>
              <a:rPr lang="zh-CN" altLang="en-US" dirty="0" smtClean="0">
                <a:latin typeface="黑体" panose="02010609060101010101" pitchFamily="49" charset="-122"/>
                <a:ea typeface="黑体" panose="02010609060101010101" pitchFamily="49" charset="-122"/>
              </a:rPr>
              <a:t>操作码</a:t>
            </a:r>
            <a:r>
              <a:rPr lang="zh-CN" altLang="en-US" dirty="0">
                <a:latin typeface="黑体" panose="02010609060101010101" pitchFamily="49" charset="-122"/>
                <a:ea typeface="黑体" panose="02010609060101010101" pitchFamily="49" charset="-122"/>
              </a:rPr>
              <a:t>格式</a:t>
            </a:r>
          </a:p>
        </p:txBody>
      </p:sp>
      <p:sp>
        <p:nvSpPr>
          <p:cNvPr id="6" name="TextBox 16"/>
          <p:cNvSpPr txBox="1"/>
          <p:nvPr/>
        </p:nvSpPr>
        <p:spPr>
          <a:xfrm>
            <a:off x="2713486" y="416361"/>
            <a:ext cx="2687948"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8086</a:t>
            </a:r>
            <a:r>
              <a:rPr lang="zh-CN" altLang="en-US" sz="2700" b="1" dirty="0" smtClean="0">
                <a:solidFill>
                  <a:schemeClr val="tx1">
                    <a:lumMod val="65000"/>
                    <a:lumOff val="35000"/>
                  </a:schemeClr>
                </a:solidFill>
                <a:latin typeface="微软雅黑"/>
                <a:ea typeface="微软雅黑"/>
              </a:rPr>
              <a:t>指令格式</a:t>
            </a:r>
            <a:endParaRPr lang="zh-CN" altLang="en-US" sz="2700" b="1" dirty="0">
              <a:solidFill>
                <a:schemeClr val="tx1">
                  <a:lumMod val="65000"/>
                  <a:lumOff val="35000"/>
                </a:schemeClr>
              </a:solidFill>
              <a:latin typeface="微软雅黑"/>
              <a:ea typeface="微软雅黑"/>
            </a:endParaRPr>
          </a:p>
        </p:txBody>
      </p:sp>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766343" y="30993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8742" y="31931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152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2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2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00" fill="hold"/>
                                            <p:tgtEl>
                                              <p:spTgt spid="7"/>
                                            </p:tgtEl>
                                            <p:attrNameLst>
                                              <p:attrName>ppt_x</p:attrName>
                                            </p:attrNameLst>
                                          </p:cBhvr>
                                          <p:tavLst>
                                            <p:tav tm="0">
                                              <p:val>
                                                <p:strVal val="0-#ppt_w/2"/>
                                              </p:val>
                                            </p:tav>
                                            <p:tav tm="100000">
                                              <p:val>
                                                <p:strVal val="#ppt_x"/>
                                              </p:val>
                                            </p:tav>
                                          </p:tavLst>
                                        </p:anim>
                                        <p:anim calcmode="lin" valueType="num">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00" fill="hold"/>
                                            <p:tgtEl>
                                              <p:spTgt spid="8"/>
                                            </p:tgtEl>
                                            <p:attrNameLst>
                                              <p:attrName>ppt_x</p:attrName>
                                            </p:attrNameLst>
                                          </p:cBhvr>
                                          <p:tavLst>
                                            <p:tav tm="0">
                                              <p:val>
                                                <p:strVal val="#ppt_x"/>
                                              </p:val>
                                            </p:tav>
                                            <p:tav tm="100000">
                                              <p:val>
                                                <p:strVal val="#ppt_x"/>
                                              </p:val>
                                            </p:tav>
                                          </p:tavLst>
                                        </p:anim>
                                        <p:anim calcmode="lin" valueType="num">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2208107" y="785996"/>
            <a:ext cx="7774199" cy="5311416"/>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）带进位标志的加法指令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ADC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ADC</a:t>
            </a:r>
            <a:r>
              <a:rPr lang="zh-CN" altLang="en-US" sz="2400">
                <a:latin typeface="黑体" panose="02010609060101010101" pitchFamily="49" charset="-122"/>
                <a:ea typeface="黑体" panose="02010609060101010101" pitchFamily="49" charset="-122"/>
              </a:rPr>
              <a:t>指令和</a:t>
            </a:r>
            <a:r>
              <a:rPr lang="en-US" altLang="zh-CN" sz="2400">
                <a:latin typeface="黑体" panose="02010609060101010101" pitchFamily="49" charset="-122"/>
                <a:ea typeface="黑体" panose="02010609060101010101" pitchFamily="49" charset="-122"/>
              </a:rPr>
              <a:t>ADD</a:t>
            </a:r>
            <a:r>
              <a:rPr lang="zh-CN" altLang="en-US" sz="2400">
                <a:latin typeface="黑体" panose="02010609060101010101" pitchFamily="49" charset="-122"/>
                <a:ea typeface="黑体" panose="02010609060101010101" pitchFamily="49" charset="-122"/>
              </a:rPr>
              <a:t>指令的功能类似，区别在于</a:t>
            </a:r>
            <a:r>
              <a:rPr lang="en-US" altLang="zh-CN" sz="2400">
                <a:latin typeface="黑体" panose="02010609060101010101" pitchFamily="49" charset="-122"/>
                <a:ea typeface="黑体" panose="02010609060101010101" pitchFamily="49" charset="-122"/>
              </a:rPr>
              <a:t>ADC</a:t>
            </a:r>
            <a:r>
              <a:rPr lang="zh-CN" altLang="en-US" sz="2400">
                <a:latin typeface="黑体" panose="02010609060101010101" pitchFamily="49" charset="-122"/>
                <a:ea typeface="黑体" panose="02010609060101010101" pitchFamily="49" charset="-122"/>
              </a:rPr>
              <a:t>在完成两个字或</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个字节数相加的同时，还要考虑进位标志</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的值，若进位位</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，则将结果加</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注意：</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源操作数和</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目的操作数不能同时为存储单元。段寄存器不能进行算术运算。</a:t>
            </a:r>
          </a:p>
          <a:p>
            <a:endParaRPr lang="zh-CN" altLang="en-US" smtClean="0"/>
          </a:p>
        </p:txBody>
      </p:sp>
    </p:spTree>
    <p:extLst>
      <p:ext uri="{BB962C8B-B14F-4D97-AF65-F5344CB8AC3E}">
        <p14:creationId xmlns:p14="http://schemas.microsoft.com/office/powerpoint/2010/main" val="25312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1950873" y="785995"/>
            <a:ext cx="8431576" cy="5430507"/>
          </a:xfrm>
        </p:spPr>
        <p:txBody>
          <a:bodyPr/>
          <a:lstStyle/>
          <a:p>
            <a:pPr>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3.39</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有两个</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字节数分别放在</a:t>
            </a:r>
            <a:r>
              <a:rPr lang="en-US" altLang="zh-CN" sz="2400">
                <a:latin typeface="黑体" panose="02010609060101010101" pitchFamily="49" charset="-122"/>
                <a:ea typeface="黑体" panose="02010609060101010101" pitchFamily="49" charset="-122"/>
              </a:rPr>
              <a:t>FIRST</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SECOND</a:t>
            </a:r>
            <a:r>
              <a:rPr lang="zh-CN" altLang="en-US" sz="2400">
                <a:latin typeface="黑体" panose="02010609060101010101" pitchFamily="49" charset="-122"/>
                <a:ea typeface="黑体" panose="02010609060101010101" pitchFamily="49" charset="-122"/>
              </a:rPr>
              <a:t>开始的存储区，低字节在低地址处，编写一程序将两数相加，并将结果存入</a:t>
            </a:r>
            <a:r>
              <a:rPr lang="en-US" altLang="zh-CN" sz="2400">
                <a:latin typeface="黑体" panose="02010609060101010101" pitchFamily="49" charset="-122"/>
                <a:ea typeface="黑体" panose="02010609060101010101" pitchFamily="49" charset="-122"/>
              </a:rPr>
              <a:t>FIRST</a:t>
            </a:r>
            <a:r>
              <a:rPr lang="zh-CN" altLang="en-US" sz="2400">
                <a:latin typeface="黑体" panose="02010609060101010101" pitchFamily="49" charset="-122"/>
                <a:ea typeface="黑体" panose="02010609060101010101" pitchFamily="49" charset="-122"/>
              </a:rPr>
              <a:t>开始的存储区。</a:t>
            </a:r>
          </a:p>
          <a:p>
            <a:pPr>
              <a:buFontTx/>
              <a:buNone/>
            </a:pPr>
            <a:r>
              <a:rPr lang="en-US" altLang="zh-CN" sz="2400">
                <a:latin typeface="黑体" panose="02010609060101010101" pitchFamily="49" charset="-122"/>
                <a:ea typeface="黑体" panose="02010609060101010101" pitchFamily="49" charset="-122"/>
              </a:rPr>
              <a:t>MOV  AX, FIRST             </a:t>
            </a:r>
            <a:r>
              <a:rPr lang="zh-CN" altLang="en-US" sz="2400">
                <a:latin typeface="黑体" panose="02010609060101010101" pitchFamily="49" charset="-122"/>
                <a:ea typeface="黑体" panose="02010609060101010101" pitchFamily="49" charset="-122"/>
              </a:rPr>
              <a:t>；第一个数的低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a:t>
            </a:r>
            <a:r>
              <a:rPr 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ADD  AX, SECOND           </a:t>
            </a:r>
            <a:r>
              <a:rPr lang="zh-CN" altLang="en-US" sz="2400">
                <a:latin typeface="黑体" panose="02010609060101010101" pitchFamily="49" charset="-122"/>
                <a:ea typeface="黑体" panose="02010609060101010101" pitchFamily="49" charset="-122"/>
              </a:rPr>
              <a:t>；两数的低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位相加</a:t>
            </a:r>
            <a:r>
              <a:rPr 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FIRST, AX             </a:t>
            </a:r>
            <a:r>
              <a:rPr lang="zh-CN" altLang="en-US" sz="2400">
                <a:latin typeface="黑体" panose="02010609060101010101" pitchFamily="49" charset="-122"/>
                <a:ea typeface="黑体" panose="02010609060101010101" pitchFamily="49" charset="-122"/>
              </a:rPr>
              <a:t>；低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位相加结果存入</a:t>
            </a:r>
            <a:r>
              <a:rPr lang="en-US" altLang="zh-CN" sz="2400">
                <a:latin typeface="黑体" panose="02010609060101010101" pitchFamily="49" charset="-122"/>
                <a:ea typeface="黑体" panose="02010609060101010101" pitchFamily="49" charset="-122"/>
              </a:rPr>
              <a:t>FIRST</a:t>
            </a:r>
            <a:r>
              <a:rPr lang="zh-CN" altLang="en-US" sz="2400">
                <a:latin typeface="黑体" panose="02010609060101010101" pitchFamily="49" charset="-122"/>
                <a:ea typeface="黑体" panose="02010609060101010101" pitchFamily="49" charset="-122"/>
              </a:rPr>
              <a:t>及</a:t>
            </a:r>
            <a:r>
              <a:rPr lang="en-US" altLang="zh-CN" sz="2400">
                <a:latin typeface="黑体" panose="02010609060101010101" pitchFamily="49" charset="-122"/>
                <a:ea typeface="黑体" panose="02010609060101010101" pitchFamily="49" charset="-122"/>
              </a:rPr>
              <a:t>FIRST+1</a:t>
            </a:r>
            <a:r>
              <a:rPr lang="zh-CN" altLang="en-US" sz="2400">
                <a:latin typeface="黑体" panose="02010609060101010101" pitchFamily="49" charset="-122"/>
                <a:ea typeface="黑体" panose="02010609060101010101" pitchFamily="49" charset="-122"/>
              </a:rPr>
              <a:t>单元</a:t>
            </a:r>
          </a:p>
          <a:p>
            <a:pPr>
              <a:buFontTx/>
              <a:buNone/>
            </a:pPr>
            <a:r>
              <a:rPr lang="en-US" altLang="zh-CN" sz="2400">
                <a:latin typeface="黑体" panose="02010609060101010101" pitchFamily="49" charset="-122"/>
                <a:ea typeface="黑体" panose="02010609060101010101" pitchFamily="49" charset="-122"/>
              </a:rPr>
              <a:t>MOV  AX, FIRST+2           </a:t>
            </a:r>
            <a:r>
              <a:rPr lang="zh-CN" altLang="en-US" sz="2400">
                <a:latin typeface="黑体" panose="02010609060101010101" pitchFamily="49" charset="-122"/>
                <a:ea typeface="黑体" panose="02010609060101010101" pitchFamily="49" charset="-122"/>
              </a:rPr>
              <a:t>；第一个数的高</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a:t>
            </a:r>
            <a:r>
              <a:rPr 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ADC  AX, SECOND+2         </a:t>
            </a:r>
            <a:r>
              <a:rPr lang="zh-CN" altLang="en-US" sz="2400">
                <a:latin typeface="黑体" panose="02010609060101010101" pitchFamily="49" charset="-122"/>
                <a:ea typeface="黑体" panose="02010609060101010101" pitchFamily="49" charset="-122"/>
              </a:rPr>
              <a:t>；两数的高</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位连同低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位进位相加</a:t>
            </a:r>
            <a:r>
              <a:rPr 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FIRST+2, AX           </a:t>
            </a:r>
            <a:r>
              <a:rPr lang="zh-CN" altLang="en-US" sz="2400">
                <a:latin typeface="黑体" panose="02010609060101010101" pitchFamily="49" charset="-122"/>
                <a:ea typeface="黑体" panose="02010609060101010101" pitchFamily="49" charset="-122"/>
              </a:rPr>
              <a:t>；高</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位相加的结果存入</a:t>
            </a:r>
            <a:r>
              <a:rPr lang="en-US" altLang="zh-CN" sz="2400">
                <a:latin typeface="黑体" panose="02010609060101010101" pitchFamily="49" charset="-122"/>
                <a:ea typeface="黑体" panose="02010609060101010101" pitchFamily="49" charset="-122"/>
              </a:rPr>
              <a:t>FIRST+2</a:t>
            </a:r>
            <a:r>
              <a:rPr lang="zh-CN" altLang="en-US" sz="2400">
                <a:latin typeface="黑体" panose="02010609060101010101" pitchFamily="49" charset="-122"/>
                <a:ea typeface="黑体" panose="02010609060101010101" pitchFamily="49" charset="-122"/>
              </a:rPr>
              <a:t>及</a:t>
            </a:r>
            <a:r>
              <a:rPr lang="en-US" altLang="zh-CN" sz="2400">
                <a:latin typeface="黑体" panose="02010609060101010101" pitchFamily="49" charset="-122"/>
                <a:ea typeface="黑体" panose="02010609060101010101" pitchFamily="49" charset="-122"/>
              </a:rPr>
              <a:t>FIRST+3</a:t>
            </a:r>
            <a:r>
              <a:rPr lang="zh-CN" altLang="en-US" sz="2400">
                <a:latin typeface="黑体" panose="02010609060101010101" pitchFamily="49" charset="-122"/>
                <a:ea typeface="黑体" panose="02010609060101010101" pitchFamily="49" charset="-122"/>
              </a:rPr>
              <a:t>单元</a:t>
            </a:r>
          </a:p>
          <a:p>
            <a:endParaRPr lang="zh-CN" altLang="en-US" smtClean="0"/>
          </a:p>
        </p:txBody>
      </p:sp>
    </p:spTree>
    <p:extLst>
      <p:ext uri="{BB962C8B-B14F-4D97-AF65-F5344CB8AC3E}">
        <p14:creationId xmlns:p14="http://schemas.microsoft.com/office/powerpoint/2010/main" val="142417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1807964" y="714541"/>
            <a:ext cx="8574484" cy="535905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）加</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INC  reg/mem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reg</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要求：</a:t>
            </a:r>
            <a:r>
              <a:rPr lang="en-US" altLang="zh-CN" sz="2400">
                <a:latin typeface="黑体" panose="02010609060101010101" pitchFamily="49" charset="-122"/>
                <a:ea typeface="黑体" panose="02010609060101010101" pitchFamily="49" charset="-122"/>
              </a:rPr>
              <a:t>reg</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位存储单元</a:t>
            </a:r>
          </a:p>
          <a:p>
            <a:pPr>
              <a:lnSpc>
                <a:spcPct val="150000"/>
              </a:lnSpc>
              <a:buFontTx/>
              <a:buNone/>
            </a:pPr>
            <a:r>
              <a:rPr lang="zh-CN" altLang="en-US" sz="2400">
                <a:latin typeface="黑体" panose="02010609060101010101" pitchFamily="49" charset="-122"/>
                <a:ea typeface="黑体" panose="02010609060101010101" pitchFamily="49" charset="-122"/>
              </a:rPr>
              <a:t>指令功能：将源操作数加</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，再送回该操作数。这条指令一般用于循环程序的指针修改，</a:t>
            </a:r>
            <a:r>
              <a:rPr lang="en-US" altLang="zh-CN" sz="2400">
                <a:latin typeface="黑体" panose="02010609060101010101" pitchFamily="49" charset="-122"/>
                <a:ea typeface="黑体" panose="02010609060101010101" pitchFamily="49" charset="-122"/>
              </a:rPr>
              <a:t>INC</a:t>
            </a:r>
            <a:r>
              <a:rPr lang="zh-CN" altLang="en-US" sz="2400">
                <a:latin typeface="黑体" panose="02010609060101010101" pitchFamily="49" charset="-122"/>
                <a:ea typeface="黑体" panose="02010609060101010101" pitchFamily="49" charset="-122"/>
              </a:rPr>
              <a:t>指令只有一个操作数。</a:t>
            </a:r>
          </a:p>
          <a:p>
            <a:pPr>
              <a:lnSpc>
                <a:spcPct val="150000"/>
              </a:lnSpc>
              <a:buFontTx/>
              <a:buNone/>
            </a:pPr>
            <a:r>
              <a:rPr lang="zh-CN" altLang="en-US" sz="2400">
                <a:latin typeface="黑体" panose="02010609060101010101" pitchFamily="49" charset="-122"/>
                <a:ea typeface="黑体" panose="02010609060101010101" pitchFamily="49" charset="-122"/>
              </a:rPr>
              <a:t>说明：</a:t>
            </a:r>
          </a:p>
          <a:p>
            <a:pPr>
              <a:lnSpc>
                <a:spcPct val="150000"/>
              </a:lnSpc>
              <a:buFontTx/>
              <a:buNone/>
            </a:pPr>
            <a:r>
              <a:rPr lang="zh-CN" altLang="en-US" sz="2400">
                <a:latin typeface="黑体" panose="02010609060101010101" pitchFamily="49" charset="-122"/>
                <a:ea typeface="黑体" panose="02010609060101010101" pitchFamily="49" charset="-122"/>
              </a:rPr>
              <a:t>操作数可以是寄存器或存储单元，但不能为立即数。</a:t>
            </a:r>
          </a:p>
          <a:p>
            <a:pPr>
              <a:lnSpc>
                <a:spcPct val="150000"/>
              </a:lnSpc>
              <a:buFontTx/>
              <a:buNone/>
            </a:pPr>
            <a:r>
              <a:rPr lang="en-US" altLang="zh-CN" sz="2400">
                <a:latin typeface="黑体" panose="02010609060101010101" pitchFamily="49" charset="-122"/>
                <a:ea typeface="黑体" panose="02010609060101010101" pitchFamily="49" charset="-122"/>
              </a:rPr>
              <a:t>INC</a:t>
            </a:r>
            <a:r>
              <a:rPr lang="zh-CN" altLang="en-US" sz="2400">
                <a:latin typeface="黑体" panose="02010609060101010101" pitchFamily="49" charset="-122"/>
                <a:ea typeface="黑体" panose="02010609060101010101" pitchFamily="49" charset="-122"/>
              </a:rPr>
              <a:t>指令影响标志位</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，但不影响</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位。</a:t>
            </a:r>
          </a:p>
          <a:p>
            <a:pPr>
              <a:lnSpc>
                <a:spcPct val="150000"/>
              </a:lnSpc>
              <a:buFontTx/>
              <a:buNone/>
            </a:pPr>
            <a:r>
              <a:rPr lang="en-US" altLang="zh-CN" sz="2400">
                <a:latin typeface="黑体" panose="02010609060101010101" pitchFamily="49" charset="-122"/>
                <a:ea typeface="黑体" panose="02010609060101010101" pitchFamily="49" charset="-122"/>
              </a:rPr>
              <a:t>INC</a:t>
            </a:r>
            <a:r>
              <a:rPr lang="zh-CN" altLang="en-US" sz="2400">
                <a:latin typeface="黑体" panose="02010609060101010101" pitchFamily="49" charset="-122"/>
                <a:ea typeface="黑体" panose="02010609060101010101" pitchFamily="49" charset="-122"/>
              </a:rPr>
              <a:t>指令将操作数视为无符号数。</a:t>
            </a:r>
          </a:p>
          <a:p>
            <a:endParaRPr lang="zh-CN" altLang="en-US" sz="2400"/>
          </a:p>
        </p:txBody>
      </p:sp>
    </p:spTree>
    <p:extLst>
      <p:ext uri="{BB962C8B-B14F-4D97-AF65-F5344CB8AC3E}">
        <p14:creationId xmlns:p14="http://schemas.microsoft.com/office/powerpoint/2010/main" val="2506406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1950872" y="0"/>
            <a:ext cx="8288668" cy="6573771"/>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 减法类指令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）不带借位的减法指令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SUB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指令功能：将目的操作数减去源操作数，结果送到目的操作数，并根据结果设置标志。</a:t>
            </a:r>
          </a:p>
          <a:p>
            <a:pPr>
              <a:lnSpc>
                <a:spcPct val="150000"/>
              </a:lnSpc>
              <a:buFontTx/>
              <a:buNone/>
            </a:pPr>
            <a:r>
              <a:rPr lang="zh-CN" altLang="en-US" sz="2400">
                <a:latin typeface="黑体" panose="02010609060101010101" pitchFamily="49" charset="-122"/>
                <a:ea typeface="黑体" panose="02010609060101010101" pitchFamily="49" charset="-122"/>
              </a:rPr>
              <a:t>说明：</a:t>
            </a:r>
          </a:p>
          <a:p>
            <a:pPr>
              <a:lnSpc>
                <a:spcPct val="150000"/>
              </a:lnSpc>
              <a:buFontTx/>
              <a:buNone/>
            </a:pPr>
            <a:r>
              <a:rPr lang="en-US" altLang="zh-CN" sz="2400">
                <a:latin typeface="黑体" panose="02010609060101010101" pitchFamily="49" charset="-122"/>
                <a:ea typeface="黑体" panose="02010609060101010101" pitchFamily="49" charset="-122"/>
              </a:rPr>
              <a:t>SUB</a:t>
            </a:r>
            <a:r>
              <a:rPr lang="zh-CN" altLang="en-US" sz="2400">
                <a:latin typeface="黑体" panose="02010609060101010101" pitchFamily="49" charset="-122"/>
                <a:ea typeface="黑体" panose="02010609060101010101" pitchFamily="49" charset="-122"/>
              </a:rPr>
              <a:t>指令不允许两个存储器单元内容相减，两个操作数不能同时为存储器操作数。</a:t>
            </a:r>
          </a:p>
          <a:p>
            <a:pPr>
              <a:lnSpc>
                <a:spcPct val="150000"/>
              </a:lnSpc>
              <a:buFontTx/>
              <a:buNone/>
            </a:pPr>
            <a:r>
              <a:rPr lang="en-US" altLang="zh-CN" sz="2400">
                <a:latin typeface="黑体" panose="02010609060101010101" pitchFamily="49" charset="-122"/>
                <a:ea typeface="黑体" panose="02010609060101010101" pitchFamily="49" charset="-122"/>
              </a:rPr>
              <a:t>SUB</a:t>
            </a:r>
            <a:r>
              <a:rPr lang="zh-CN" altLang="en-US" sz="2400">
                <a:latin typeface="黑体" panose="02010609060101010101" pitchFamily="49" charset="-122"/>
                <a:ea typeface="黑体" panose="02010609060101010101" pitchFamily="49" charset="-122"/>
              </a:rPr>
              <a:t>指令也不允许在两个段寄存器之间相减。</a:t>
            </a:r>
          </a:p>
          <a:p>
            <a:pPr>
              <a:lnSpc>
                <a:spcPct val="150000"/>
              </a:lnSpc>
              <a:buFontTx/>
              <a:buNone/>
            </a:pPr>
            <a:r>
              <a:rPr lang="zh-CN" altLang="en-US" sz="2400">
                <a:latin typeface="黑体" panose="02010609060101010101" pitchFamily="49" charset="-122"/>
                <a:ea typeface="黑体" panose="02010609060101010101" pitchFamily="49" charset="-122"/>
              </a:rPr>
              <a:t>对标志位有影响，主要是</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a:t>
            </a:r>
          </a:p>
          <a:p>
            <a:endParaRPr lang="zh-CN" altLang="en-US" sz="2400"/>
          </a:p>
        </p:txBody>
      </p:sp>
    </p:spTree>
    <p:extLst>
      <p:ext uri="{BB962C8B-B14F-4D97-AF65-F5344CB8AC3E}">
        <p14:creationId xmlns:p14="http://schemas.microsoft.com/office/powerpoint/2010/main" val="797819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2208107" y="1000357"/>
            <a:ext cx="8031434" cy="5097055"/>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）带借位的减法指令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SBB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p>
          <a:p>
            <a:pPr>
              <a:lnSpc>
                <a:spcPct val="150000"/>
              </a:lnSpc>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SBB</a:t>
            </a:r>
            <a:r>
              <a:rPr lang="zh-CN" altLang="en-US" sz="2400">
                <a:latin typeface="黑体" panose="02010609060101010101" pitchFamily="49" charset="-122"/>
                <a:ea typeface="黑体" panose="02010609060101010101" pitchFamily="49" charset="-122"/>
              </a:rPr>
              <a:t>指令与</a:t>
            </a:r>
            <a:r>
              <a:rPr lang="en-US" altLang="zh-CN" sz="2400">
                <a:latin typeface="黑体" panose="02010609060101010101" pitchFamily="49" charset="-122"/>
                <a:ea typeface="黑体" panose="02010609060101010101" pitchFamily="49" charset="-122"/>
              </a:rPr>
              <a:t>SUB</a:t>
            </a:r>
            <a:r>
              <a:rPr lang="zh-CN" altLang="en-US" sz="2400">
                <a:latin typeface="黑体" panose="02010609060101010101" pitchFamily="49" charset="-122"/>
                <a:ea typeface="黑体" panose="02010609060101010101" pitchFamily="49" charset="-122"/>
              </a:rPr>
              <a:t>指令的功能相似，区别是</a:t>
            </a:r>
            <a:r>
              <a:rPr lang="en-US" altLang="zh-CN" sz="2400">
                <a:latin typeface="黑体" panose="02010609060101010101" pitchFamily="49" charset="-122"/>
                <a:ea typeface="黑体" panose="02010609060101010101" pitchFamily="49" charset="-122"/>
              </a:rPr>
              <a:t>SBB</a:t>
            </a:r>
            <a:r>
              <a:rPr lang="zh-CN" altLang="en-US" sz="2400">
                <a:latin typeface="黑体" panose="02010609060101010101" pitchFamily="49" charset="-122"/>
                <a:ea typeface="黑体" panose="02010609060101010101" pitchFamily="49" charset="-122"/>
              </a:rPr>
              <a:t>在完成字节或字相减的同时，还要减去借位</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说明：</a:t>
            </a:r>
          </a:p>
          <a:p>
            <a:pPr>
              <a:lnSpc>
                <a:spcPct val="150000"/>
              </a:lnSpc>
              <a:buFontTx/>
              <a:buNone/>
            </a:pP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源操作数和</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目的操作数不能同时为存储单元。</a:t>
            </a:r>
          </a:p>
          <a:p>
            <a:pPr>
              <a:lnSpc>
                <a:spcPct val="150000"/>
              </a:lnSpc>
              <a:buFontTx/>
              <a:buNone/>
            </a:pPr>
            <a:r>
              <a:rPr lang="zh-CN" altLang="en-US" sz="2400">
                <a:latin typeface="黑体" panose="02010609060101010101" pitchFamily="49" charset="-122"/>
                <a:ea typeface="黑体" panose="02010609060101010101" pitchFamily="49" charset="-122"/>
              </a:rPr>
              <a:t>段寄存器不能进行算术运算。</a:t>
            </a:r>
          </a:p>
          <a:p>
            <a:endParaRPr lang="zh-CN" altLang="en-US" smtClean="0"/>
          </a:p>
        </p:txBody>
      </p:sp>
    </p:spTree>
    <p:extLst>
      <p:ext uri="{BB962C8B-B14F-4D97-AF65-F5344CB8AC3E}">
        <p14:creationId xmlns:p14="http://schemas.microsoft.com/office/powerpoint/2010/main" val="114703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1736510" y="714541"/>
            <a:ext cx="8574484" cy="5501961"/>
          </a:xfrm>
        </p:spPr>
        <p:txBody>
          <a:bodyPr/>
          <a:lstStyle/>
          <a:p>
            <a:pPr>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指令</a:t>
            </a:r>
          </a:p>
          <a:p>
            <a:pPr>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DEC  reg/mem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reg</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指令只有一个操作数。操作数可以为寄存器或者存储单元，不能为立即数。该指令实现将操作数中的内容减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，又叫减量指令。</a:t>
            </a:r>
          </a:p>
          <a:p>
            <a:pPr>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3.43</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DEC  CX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CX</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(CX) - 1</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DEC  DS:[100H+2] </a:t>
            </a:r>
            <a:r>
              <a:rPr lang="zh-CN" altLang="en-US" sz="2400">
                <a:latin typeface="黑体" panose="02010609060101010101" pitchFamily="49" charset="-122"/>
                <a:ea typeface="黑体" panose="02010609060101010101" pitchFamily="49" charset="-122"/>
              </a:rPr>
              <a:t>；将数据段</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偏移地址</a:t>
            </a:r>
            <a:r>
              <a:rPr lang="en-US" altLang="zh-CN" sz="2400">
                <a:latin typeface="黑体" panose="02010609060101010101" pitchFamily="49" charset="-122"/>
                <a:ea typeface="黑体" panose="02010609060101010101" pitchFamily="49" charset="-122"/>
              </a:rPr>
              <a:t>100H+2</a:t>
            </a:r>
            <a:r>
              <a:rPr lang="zh-CN" altLang="en-US" sz="2400">
                <a:latin typeface="黑体" panose="02010609060101010101" pitchFamily="49" charset="-122"/>
                <a:ea typeface="黑体" panose="02010609060101010101" pitchFamily="49" charset="-122"/>
              </a:rPr>
              <a:t>所指单元内容</a:t>
            </a:r>
            <a:endParaRPr lang="en-US" altLang="zh-CN"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；减</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，结果送回该单元</a:t>
            </a:r>
          </a:p>
          <a:p>
            <a:pPr>
              <a:buFontTx/>
              <a:buNone/>
            </a:pPr>
            <a:r>
              <a:rPr lang="zh-CN" altLang="en-US" sz="2400">
                <a:latin typeface="黑体" panose="02010609060101010101" pitchFamily="49" charset="-122"/>
                <a:ea typeface="黑体" panose="02010609060101010101" pitchFamily="49" charset="-122"/>
              </a:rPr>
              <a:t>注意：</a:t>
            </a:r>
            <a:r>
              <a:rPr lang="en-US" altLang="zh-CN" sz="2400">
                <a:latin typeface="黑体" panose="02010609060101010101" pitchFamily="49" charset="-122"/>
                <a:ea typeface="黑体" panose="02010609060101010101" pitchFamily="49" charset="-122"/>
              </a:rPr>
              <a:t>DEC</a:t>
            </a:r>
            <a:r>
              <a:rPr lang="zh-CN" altLang="en-US" sz="2400">
                <a:latin typeface="黑体" panose="02010609060101010101" pitchFamily="49" charset="-122"/>
                <a:ea typeface="黑体" panose="02010609060101010101" pitchFamily="49" charset="-122"/>
              </a:rPr>
              <a:t>指令和</a:t>
            </a:r>
            <a:r>
              <a:rPr lang="en-US" altLang="zh-CN" sz="2400">
                <a:latin typeface="黑体" panose="02010609060101010101" pitchFamily="49" charset="-122"/>
                <a:ea typeface="黑体" panose="02010609060101010101" pitchFamily="49" charset="-122"/>
              </a:rPr>
              <a:t>INC</a:t>
            </a:r>
            <a:r>
              <a:rPr lang="zh-CN" altLang="en-US" sz="2400">
                <a:latin typeface="黑体" panose="02010609060101010101" pitchFamily="49" charset="-122"/>
                <a:ea typeface="黑体" panose="02010609060101010101" pitchFamily="49" charset="-122"/>
              </a:rPr>
              <a:t>指令一样，执行后对</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不产生影响。</a:t>
            </a:r>
          </a:p>
          <a:p>
            <a:endParaRPr lang="zh-CN" altLang="en-US" sz="2400"/>
          </a:p>
        </p:txBody>
      </p:sp>
    </p:spTree>
    <p:extLst>
      <p:ext uri="{BB962C8B-B14F-4D97-AF65-F5344CB8AC3E}">
        <p14:creationId xmlns:p14="http://schemas.microsoft.com/office/powerpoint/2010/main" val="823625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2022326" y="714541"/>
            <a:ext cx="8002852" cy="6145047"/>
          </a:xfrm>
        </p:spPr>
        <p:txBody>
          <a:bodyPr/>
          <a:lstStyle/>
          <a:p>
            <a:pPr>
              <a:buFontTx/>
              <a:buNone/>
            </a:pPr>
            <a:r>
              <a:rPr lang="en-US" altLang="zh-CN" sz="2400" b="1">
                <a:latin typeface="黑体" panose="02010609060101010101" pitchFamily="49" charset="-122"/>
                <a:ea typeface="黑体" panose="02010609060101010101" pitchFamily="49" charset="-122"/>
              </a:rPr>
              <a:t>(3) </a:t>
            </a:r>
            <a:r>
              <a:rPr lang="zh-CN" altLang="en-US" sz="2400" b="1">
                <a:latin typeface="黑体" panose="02010609060101010101" pitchFamily="49" charset="-122"/>
                <a:ea typeface="黑体" panose="02010609060101010101" pitchFamily="49" charset="-122"/>
              </a:rPr>
              <a:t>取补指令</a:t>
            </a:r>
            <a:endParaRPr lang="zh-CN" altLang="en-US" sz="2400">
              <a:latin typeface="黑体" panose="02010609060101010101" pitchFamily="49" charset="-122"/>
              <a:ea typeface="黑体" panose="02010609060101010101" pitchFamily="49" charset="-122"/>
            </a:endParaRPr>
          </a:p>
          <a:p>
            <a:pPr>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NEG  reg/mem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reg/mem←0-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reg</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a:t>
            </a:r>
          </a:p>
          <a:p>
            <a:pPr>
              <a:buFontTx/>
              <a:buNone/>
            </a:pPr>
            <a:r>
              <a:rPr lang="zh-CN" altLang="en-US" sz="2400">
                <a:latin typeface="黑体" panose="02010609060101010101" pitchFamily="49" charset="-122"/>
                <a:ea typeface="黑体" panose="02010609060101010101" pitchFamily="49" charset="-122"/>
              </a:rPr>
              <a:t>指令功能：将操作数取补后送回源操作数，即将操作数连同符号逐位取反，然后在末位加</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，适用于操作数在机器内用补码表示的场合。</a:t>
            </a:r>
          </a:p>
          <a:p>
            <a:pPr>
              <a:buFontTx/>
              <a:buNone/>
            </a:pPr>
            <a:r>
              <a:rPr lang="en-US" altLang="zh-CN" sz="2400">
                <a:latin typeface="黑体" panose="02010609060101010101" pitchFamily="49" charset="-122"/>
                <a:ea typeface="黑体" panose="02010609060101010101" pitchFamily="49" charset="-122"/>
              </a:rPr>
              <a:t>NEG</a:t>
            </a:r>
            <a:r>
              <a:rPr lang="zh-CN" altLang="en-US" sz="2400">
                <a:latin typeface="黑体" panose="02010609060101010101" pitchFamily="49" charset="-122"/>
                <a:ea typeface="黑体" panose="02010609060101010101" pitchFamily="49" charset="-122"/>
              </a:rPr>
              <a:t>指令的操作数可以是</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位通用寄存器和存储器操作数，不能为立即数。</a:t>
            </a:r>
          </a:p>
          <a:p>
            <a:pPr>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3.44</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MOV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00000001B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AL=00000001B</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NEG  AL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中的数取补，</a:t>
            </a:r>
            <a:r>
              <a:rPr lang="en-US" altLang="zh-CN" sz="2400">
                <a:latin typeface="黑体" panose="02010609060101010101" pitchFamily="49" charset="-122"/>
                <a:ea typeface="黑体" panose="02010609060101010101" pitchFamily="49" charset="-122"/>
              </a:rPr>
              <a:t>AL=11111111B</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NEG  WORD PTR [SI+1]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SI+1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SI+2</a:t>
            </a:r>
            <a:r>
              <a:rPr lang="zh-CN" altLang="en-US" sz="2400">
                <a:latin typeface="黑体" panose="02010609060101010101" pitchFamily="49" charset="-122"/>
                <a:ea typeface="黑体" panose="02010609060101010101" pitchFamily="49" charset="-122"/>
              </a:rPr>
              <a:t>单元中的内容取补</a:t>
            </a:r>
          </a:p>
          <a:p>
            <a:endParaRPr lang="zh-CN" altLang="en-US" smtClean="0"/>
          </a:p>
        </p:txBody>
      </p:sp>
    </p:spTree>
    <p:extLst>
      <p:ext uri="{BB962C8B-B14F-4D97-AF65-F5344CB8AC3E}">
        <p14:creationId xmlns:p14="http://schemas.microsoft.com/office/powerpoint/2010/main" val="3989639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2093780" y="1071811"/>
            <a:ext cx="7774199" cy="411575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(4) </a:t>
            </a:r>
            <a:r>
              <a:rPr lang="zh-CN" altLang="en-US" sz="2400" b="1">
                <a:latin typeface="黑体" panose="02010609060101010101" pitchFamily="49" charset="-122"/>
                <a:ea typeface="黑体" panose="02010609060101010101" pitchFamily="49" charset="-122"/>
              </a:rPr>
              <a:t>比较指令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CMP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指令功能：将目的操作数与源操作数相减，不送回结果，只根据结果置标志位。</a:t>
            </a:r>
          </a:p>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3.45</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CMP  AX,BX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AX-BX</a:t>
            </a:r>
            <a:r>
              <a:rPr lang="zh-CN" altLang="en-US" sz="2400">
                <a:latin typeface="黑体" panose="02010609060101010101" pitchFamily="49" charset="-122"/>
                <a:ea typeface="黑体" panose="02010609060101010101" pitchFamily="49" charset="-122"/>
              </a:rPr>
              <a:t>后，置标志位</a:t>
            </a:r>
          </a:p>
          <a:p>
            <a:pPr>
              <a:lnSpc>
                <a:spcPct val="150000"/>
              </a:lnSpc>
              <a:buFontTx/>
              <a:buNone/>
            </a:pPr>
            <a:r>
              <a:rPr lang="en-US" altLang="zh-CN" sz="2400">
                <a:latin typeface="黑体" panose="02010609060101010101" pitchFamily="49" charset="-122"/>
                <a:ea typeface="黑体" panose="02010609060101010101" pitchFamily="49" charset="-122"/>
              </a:rPr>
              <a:t>CMP  AL,20H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AX-20H</a:t>
            </a:r>
            <a:r>
              <a:rPr lang="zh-CN" altLang="en-US" sz="2400">
                <a:latin typeface="黑体" panose="02010609060101010101" pitchFamily="49" charset="-122"/>
                <a:ea typeface="黑体" panose="02010609060101010101" pitchFamily="49" charset="-122"/>
              </a:rPr>
              <a:t>后，置标志位</a:t>
            </a:r>
          </a:p>
          <a:p>
            <a:endParaRPr lang="zh-CN" altLang="en-US" sz="2400"/>
          </a:p>
        </p:txBody>
      </p:sp>
    </p:spTree>
    <p:extLst>
      <p:ext uri="{BB962C8B-B14F-4D97-AF65-F5344CB8AC3E}">
        <p14:creationId xmlns:p14="http://schemas.microsoft.com/office/powerpoint/2010/main" val="279411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1807964" y="785996"/>
            <a:ext cx="8860301" cy="5216144"/>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说明：本指令通过比较（相减）结果置标志位，表示两个操作数的关系。比较有以下几种情况，以</a:t>
            </a:r>
            <a:r>
              <a:rPr lang="en-US" altLang="zh-CN" sz="2400">
                <a:latin typeface="黑体" panose="02010609060101010101" pitchFamily="49" charset="-122"/>
                <a:ea typeface="黑体" panose="02010609060101010101" pitchFamily="49" charset="-122"/>
              </a:rPr>
              <a:t>CMP A,B</a:t>
            </a:r>
            <a:r>
              <a:rPr lang="zh-CN" altLang="en-US" sz="2400">
                <a:latin typeface="黑体" panose="02010609060101010101" pitchFamily="49" charset="-122"/>
                <a:ea typeface="黑体" panose="02010609060101010101" pitchFamily="49" charset="-122"/>
              </a:rPr>
              <a:t>为例说明。</a:t>
            </a:r>
          </a:p>
          <a:p>
            <a:pPr>
              <a:lnSpc>
                <a:spcPct val="150000"/>
              </a:lnSpc>
              <a:buFontTx/>
              <a:buNone/>
            </a:pPr>
            <a:r>
              <a:rPr lang="zh-CN" altLang="en-US" sz="2400">
                <a:latin typeface="黑体" panose="02010609060101010101" pitchFamily="49" charset="-122"/>
                <a:ea typeface="黑体" panose="02010609060101010101" pitchFamily="49" charset="-122"/>
              </a:rPr>
              <a:t>判断两个操作数是否相等：可根据</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标志位判断，若</a:t>
            </a:r>
            <a:r>
              <a:rPr lang="en-US" altLang="zh-CN" sz="2400">
                <a:latin typeface="黑体" panose="02010609060101010101" pitchFamily="49" charset="-122"/>
                <a:ea typeface="黑体" panose="02010609060101010101" pitchFamily="49" charset="-122"/>
              </a:rPr>
              <a:t>ZF=1</a:t>
            </a:r>
            <a:r>
              <a:rPr lang="zh-CN" altLang="en-US" sz="2400">
                <a:latin typeface="黑体" panose="02010609060101010101" pitchFamily="49" charset="-122"/>
                <a:ea typeface="黑体" panose="02010609060101010101" pitchFamily="49" charset="-122"/>
              </a:rPr>
              <a:t>，说明</a:t>
            </a:r>
            <a:r>
              <a:rPr lang="en-US" altLang="zh-CN" sz="2400">
                <a:latin typeface="黑体" panose="02010609060101010101" pitchFamily="49" charset="-122"/>
                <a:ea typeface="黑体" panose="02010609060101010101" pitchFamily="49" charset="-122"/>
              </a:rPr>
              <a:t>A=B</a:t>
            </a:r>
            <a:r>
              <a:rPr lang="zh-CN" altLang="en-US" sz="2400">
                <a:latin typeface="黑体" panose="02010609060101010101" pitchFamily="49" charset="-122"/>
                <a:ea typeface="黑体" panose="02010609060101010101" pitchFamily="49" charset="-122"/>
              </a:rPr>
              <a:t>；若</a:t>
            </a:r>
            <a:r>
              <a:rPr lang="en-US" altLang="zh-CN" sz="2400">
                <a:latin typeface="黑体" panose="02010609060101010101" pitchFamily="49" charset="-122"/>
                <a:ea typeface="黑体" panose="02010609060101010101" pitchFamily="49" charset="-122"/>
              </a:rPr>
              <a:t>ZF=0</a:t>
            </a:r>
            <a:r>
              <a:rPr lang="zh-CN" altLang="en-US" sz="2400">
                <a:latin typeface="黑体" panose="02010609060101010101" pitchFamily="49" charset="-122"/>
                <a:ea typeface="黑体" panose="02010609060101010101" pitchFamily="49" charset="-122"/>
              </a:rPr>
              <a:t>，说明</a:t>
            </a:r>
            <a:r>
              <a:rPr lang="en-US" altLang="zh-CN" sz="2400">
                <a:latin typeface="黑体" panose="02010609060101010101" pitchFamily="49" charset="-122"/>
                <a:ea typeface="黑体" panose="02010609060101010101" pitchFamily="49" charset="-122"/>
              </a:rPr>
              <a:t>A≠B</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判断两个操作数的大小：</a:t>
            </a:r>
          </a:p>
          <a:p>
            <a:pPr>
              <a:lnSpc>
                <a:spcPct val="150000"/>
              </a:lnSpc>
              <a:buFontTx/>
              <a:buNone/>
            </a:pPr>
            <a:r>
              <a:rPr lang="en-US" altLang="zh-CN" sz="2400">
                <a:latin typeface="黑体" panose="02010609060101010101" pitchFamily="49" charset="-122"/>
                <a:ea typeface="黑体" panose="02010609060101010101" pitchFamily="49" charset="-122"/>
              </a:rPr>
              <a:t>①</a:t>
            </a:r>
            <a:r>
              <a:rPr lang="zh-CN" altLang="en-US" sz="2400">
                <a:latin typeface="黑体" panose="02010609060101010101" pitchFamily="49" charset="-122"/>
                <a:ea typeface="黑体" panose="02010609060101010101" pitchFamily="49" charset="-122"/>
              </a:rPr>
              <a:t>判断两个无符号操作数的大小：可根据</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标志位来判断，若</a:t>
            </a:r>
            <a:r>
              <a:rPr lang="en-US" altLang="zh-CN" sz="2400">
                <a:latin typeface="黑体" panose="02010609060101010101" pitchFamily="49" charset="-122"/>
                <a:ea typeface="黑体" panose="02010609060101010101" pitchFamily="49" charset="-122"/>
              </a:rPr>
              <a:t>CF=1</a:t>
            </a:r>
            <a:r>
              <a:rPr lang="zh-CN" altLang="en-US" sz="2400">
                <a:latin typeface="黑体" panose="02010609060101010101" pitchFamily="49" charset="-122"/>
                <a:ea typeface="黑体" panose="02010609060101010101" pitchFamily="49" charset="-122"/>
              </a:rPr>
              <a:t>，说明</a:t>
            </a:r>
            <a:r>
              <a:rPr lang="en-US" altLang="zh-CN" sz="2400">
                <a:latin typeface="黑体" panose="02010609060101010101" pitchFamily="49" charset="-122"/>
                <a:ea typeface="黑体" panose="02010609060101010101" pitchFamily="49" charset="-122"/>
              </a:rPr>
              <a:t>A</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a:t>
            </a:r>
            <a:r>
              <a:rPr lang="zh-CN" altLang="en-US" sz="2400">
                <a:latin typeface="黑体" panose="02010609060101010101" pitchFamily="49" charset="-122"/>
                <a:ea typeface="黑体" panose="02010609060101010101" pitchFamily="49" charset="-122"/>
              </a:rPr>
              <a:t>；若</a:t>
            </a:r>
            <a:r>
              <a:rPr lang="en-US" altLang="zh-CN" sz="2400">
                <a:latin typeface="黑体" panose="02010609060101010101" pitchFamily="49" charset="-122"/>
                <a:ea typeface="黑体" panose="02010609060101010101" pitchFamily="49" charset="-122"/>
              </a:rPr>
              <a:t>CF=0</a:t>
            </a:r>
            <a:r>
              <a:rPr lang="zh-CN" altLang="en-US" sz="2400">
                <a:latin typeface="黑体" panose="02010609060101010101" pitchFamily="49" charset="-122"/>
                <a:ea typeface="黑体" panose="02010609060101010101" pitchFamily="49" charset="-122"/>
              </a:rPr>
              <a:t>，说明</a:t>
            </a:r>
            <a:r>
              <a:rPr lang="en-US" altLang="zh-CN" sz="2400">
                <a:latin typeface="黑体" panose="02010609060101010101" pitchFamily="49" charset="-122"/>
                <a:ea typeface="黑体" panose="02010609060101010101" pitchFamily="49" charset="-122"/>
              </a:rPr>
              <a:t>A≥B</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②</a:t>
            </a:r>
            <a:r>
              <a:rPr lang="zh-CN" altLang="en-US" sz="2400">
                <a:latin typeface="黑体" panose="02010609060101010101" pitchFamily="49" charset="-122"/>
                <a:ea typeface="黑体" panose="02010609060101010101" pitchFamily="49" charset="-122"/>
              </a:rPr>
              <a:t>判断两个带符号操作数的大小：可根据</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及</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标志来判断，若</a:t>
            </a:r>
            <a:r>
              <a:rPr lang="en-US" altLang="zh-CN" sz="2400">
                <a:latin typeface="黑体" panose="02010609060101010101" pitchFamily="49" charset="-122"/>
                <a:ea typeface="黑体" panose="02010609060101010101" pitchFamily="49" charset="-122"/>
              </a:rPr>
              <a:t>SF⊕OF=1</a:t>
            </a:r>
            <a:r>
              <a:rPr lang="zh-CN" altLang="en-US" sz="2400">
                <a:latin typeface="黑体" panose="02010609060101010101" pitchFamily="49" charset="-122"/>
                <a:ea typeface="黑体" panose="02010609060101010101" pitchFamily="49" charset="-122"/>
              </a:rPr>
              <a:t>，即</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不同时，说明</a:t>
            </a:r>
            <a:r>
              <a:rPr lang="en-US" altLang="zh-CN" sz="2400">
                <a:latin typeface="黑体" panose="02010609060101010101" pitchFamily="49" charset="-122"/>
                <a:ea typeface="黑体" panose="02010609060101010101" pitchFamily="49" charset="-122"/>
              </a:rPr>
              <a:t>A&lt;B</a:t>
            </a:r>
            <a:r>
              <a:rPr lang="zh-CN" altLang="en-US" sz="2400">
                <a:latin typeface="黑体" panose="02010609060101010101" pitchFamily="49" charset="-122"/>
                <a:ea typeface="黑体" panose="02010609060101010101" pitchFamily="49" charset="-122"/>
              </a:rPr>
              <a:t>；若</a:t>
            </a:r>
            <a:r>
              <a:rPr lang="en-US" altLang="zh-CN" sz="2400">
                <a:latin typeface="黑体" panose="02010609060101010101" pitchFamily="49" charset="-122"/>
                <a:ea typeface="黑体" panose="02010609060101010101" pitchFamily="49" charset="-122"/>
              </a:rPr>
              <a:t>SF⊕OF=0</a:t>
            </a:r>
            <a:r>
              <a:rPr lang="zh-CN" altLang="en-US" sz="2400">
                <a:latin typeface="黑体" panose="02010609060101010101" pitchFamily="49" charset="-122"/>
                <a:ea typeface="黑体" panose="02010609060101010101" pitchFamily="49" charset="-122"/>
              </a:rPr>
              <a:t>，即</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相同时，则</a:t>
            </a:r>
            <a:r>
              <a:rPr lang="en-US" altLang="zh-CN" sz="2400">
                <a:latin typeface="黑体" panose="02010609060101010101" pitchFamily="49" charset="-122"/>
                <a:ea typeface="黑体" panose="02010609060101010101" pitchFamily="49" charset="-122"/>
              </a:rPr>
              <a:t>A≥B</a:t>
            </a:r>
            <a:r>
              <a:rPr lang="zh-CN" altLang="en-US" sz="2400">
                <a:latin typeface="黑体" panose="02010609060101010101" pitchFamily="49" charset="-122"/>
                <a:ea typeface="黑体" panose="02010609060101010101" pitchFamily="49" charset="-122"/>
              </a:rPr>
              <a:t>。</a:t>
            </a:r>
          </a:p>
          <a:p>
            <a:endParaRPr lang="zh-CN" altLang="en-US" sz="2400"/>
          </a:p>
        </p:txBody>
      </p:sp>
    </p:spTree>
    <p:extLst>
      <p:ext uri="{BB962C8B-B14F-4D97-AF65-F5344CB8AC3E}">
        <p14:creationId xmlns:p14="http://schemas.microsoft.com/office/powerpoint/2010/main" val="309518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1879419" y="714541"/>
            <a:ext cx="8431576" cy="5787777"/>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(5) </a:t>
            </a:r>
            <a:r>
              <a:rPr lang="zh-CN" altLang="en-US" sz="2400" b="1">
                <a:latin typeface="黑体" panose="02010609060101010101" pitchFamily="49" charset="-122"/>
                <a:ea typeface="黑体" panose="02010609060101010101" pitchFamily="49" charset="-122"/>
              </a:rPr>
              <a:t>乘法指令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）无符号数乘法指令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MUL  reg/mem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隐含被乘数</a:t>
            </a:r>
            <a:r>
              <a:rPr lang="en-US" altLang="zh-CN" sz="2400">
                <a:latin typeface="黑体" panose="02010609060101010101" pitchFamily="49" charset="-122"/>
                <a:ea typeface="黑体" panose="02010609060101010101" pitchFamily="49" charset="-122"/>
              </a:rPr>
              <a:t>AL/AX</a:t>
            </a:r>
            <a:r>
              <a:rPr lang="zh-CN" altLang="en-US" sz="2400">
                <a:latin typeface="黑体" panose="02010609060101010101" pitchFamily="49" charset="-122"/>
                <a:ea typeface="黑体" panose="02010609060101010101" pitchFamily="49" charset="-122"/>
              </a:rPr>
              <a:t>乘以乘数</a:t>
            </a:r>
            <a:r>
              <a:rPr lang="en-US" altLang="zh-CN" sz="2400">
                <a:latin typeface="黑体" panose="02010609060101010101" pitchFamily="49" charset="-122"/>
                <a:ea typeface="黑体" panose="02010609060101010101" pitchFamily="49" charset="-122"/>
              </a:rPr>
              <a:t>reg/mem</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MUL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被乘数（</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）乘以乘数（</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要求：</a:t>
            </a:r>
            <a:r>
              <a:rPr lang="en-US" altLang="zh-CN" sz="2400">
                <a:latin typeface="黑体" panose="02010609060101010101" pitchFamily="49" charset="-122"/>
                <a:ea typeface="黑体" panose="02010609060101010101" pitchFamily="49" charset="-122"/>
              </a:rPr>
              <a:t>dest </a:t>
            </a:r>
            <a:r>
              <a:rPr lang="zh-CN" altLang="en-US" sz="2400">
                <a:latin typeface="黑体" panose="02010609060101010101" pitchFamily="49" charset="-122"/>
                <a:ea typeface="黑体" panose="02010609060101010101" pitchFamily="49" charset="-122"/>
              </a:rPr>
              <a:t>目的操作数可为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位通用寄存器或存储单元，</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源操作数可为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位通用寄存器、存储单元或立即数，但</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不能同为存储器。</a:t>
            </a:r>
          </a:p>
          <a:p>
            <a:pPr>
              <a:lnSpc>
                <a:spcPct val="150000"/>
              </a:lnSpc>
              <a:buFontTx/>
              <a:buNone/>
            </a:pPr>
            <a:r>
              <a:rPr lang="zh-CN" altLang="en-US" sz="2400">
                <a:latin typeface="黑体" panose="02010609060101010101" pitchFamily="49" charset="-122"/>
                <a:ea typeface="黑体" panose="02010609060101010101" pitchFamily="49" charset="-122"/>
              </a:rPr>
              <a:t>指令功能：完成两个不带符号的</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位二进制数的乘法计算。乘积存放在</a:t>
            </a:r>
            <a:r>
              <a:rPr lang="en-US" altLang="zh-CN" sz="2400">
                <a:latin typeface="黑体" panose="02010609060101010101" pitchFamily="49" charset="-122"/>
                <a:ea typeface="黑体" panose="02010609060101010101" pitchFamily="49" charset="-122"/>
              </a:rPr>
              <a:t>AH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或</a:t>
            </a:r>
            <a:r>
              <a:rPr lang="en-US" altLang="zh-CN" sz="2400">
                <a:latin typeface="黑体" panose="02010609060101010101" pitchFamily="49" charset="-122"/>
                <a:ea typeface="黑体" panose="02010609060101010101" pitchFamily="49" charset="-122"/>
              </a:rPr>
              <a:t>DX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a:t>
            </a:r>
          </a:p>
          <a:p>
            <a:endParaRPr lang="zh-CN" altLang="en-US" smtClean="0"/>
          </a:p>
        </p:txBody>
      </p:sp>
    </p:spTree>
    <p:extLst>
      <p:ext uri="{BB962C8B-B14F-4D97-AF65-F5344CB8AC3E}">
        <p14:creationId xmlns:p14="http://schemas.microsoft.com/office/powerpoint/2010/main" val="521732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503" y="928904"/>
            <a:ext cx="8904761" cy="479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ChangeArrowheads="1"/>
          </p:cNvSpPr>
          <p:nvPr/>
        </p:nvSpPr>
        <p:spPr bwMode="auto">
          <a:xfrm>
            <a:off x="3994970" y="5859434"/>
            <a:ext cx="2044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algn="ct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8086</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指令格式</a:t>
            </a:r>
          </a:p>
        </p:txBody>
      </p:sp>
    </p:spTree>
    <p:extLst>
      <p:ext uri="{BB962C8B-B14F-4D97-AF65-F5344CB8AC3E}">
        <p14:creationId xmlns:p14="http://schemas.microsoft.com/office/powerpoint/2010/main" val="3524602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endParaRPr lang="zh-CN" altLang="en-US" smtClean="0"/>
          </a:p>
        </p:txBody>
      </p:sp>
      <p:sp>
        <p:nvSpPr>
          <p:cNvPr id="63491" name="内容占位符 2"/>
          <p:cNvSpPr>
            <a:spLocks noGrp="1"/>
          </p:cNvSpPr>
          <p:nvPr>
            <p:ph idx="1"/>
          </p:nvPr>
        </p:nvSpPr>
        <p:spPr>
          <a:xfrm>
            <a:off x="2165234" y="714541"/>
            <a:ext cx="7931398" cy="5644869"/>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3.48</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NUMBER1</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MUL  NUMBER2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的内容乘以</a:t>
            </a:r>
            <a:r>
              <a:rPr lang="en-US" altLang="zh-CN" sz="2400">
                <a:latin typeface="黑体" panose="02010609060101010101" pitchFamily="49" charset="-122"/>
                <a:ea typeface="黑体" panose="02010609060101010101" pitchFamily="49" charset="-122"/>
              </a:rPr>
              <a:t>NUMBER2</a:t>
            </a:r>
            <a:r>
              <a:rPr lang="zh-CN" altLang="en-US" sz="2400">
                <a:latin typeface="黑体" panose="02010609060101010101" pitchFamily="49" charset="-122"/>
                <a:ea typeface="黑体" panose="02010609060101010101" pitchFamily="49" charset="-122"/>
              </a:rPr>
              <a:t>，乘积存放在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a:t>
            </a:r>
          </a:p>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3.49</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NUMBER1</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MUL  NUMBER2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的内容乘以</a:t>
            </a:r>
            <a:r>
              <a:rPr lang="en-US" altLang="zh-CN" sz="2400">
                <a:latin typeface="黑体" panose="02010609060101010101" pitchFamily="49" charset="-122"/>
                <a:ea typeface="黑体" panose="02010609060101010101" pitchFamily="49" charset="-122"/>
              </a:rPr>
              <a:t>NUMBER2</a:t>
            </a:r>
            <a:r>
              <a:rPr lang="zh-CN" altLang="en-US" sz="2400">
                <a:latin typeface="黑体" panose="02010609060101010101" pitchFamily="49" charset="-122"/>
                <a:ea typeface="黑体" panose="02010609060101010101" pitchFamily="49" charset="-122"/>
              </a:rPr>
              <a:t>，乘积的高</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a:t>
            </a:r>
          </a:p>
          <a:p>
            <a:pPr>
              <a:lnSpc>
                <a:spcPct val="150000"/>
              </a:lnSpc>
              <a:buFontTx/>
              <a:buNone/>
            </a:pPr>
            <a:r>
              <a:rPr lang="zh-CN" altLang="en-US" sz="2400">
                <a:latin typeface="黑体" panose="02010609060101010101" pitchFamily="49" charset="-122"/>
                <a:ea typeface="黑体" panose="02010609060101010101" pitchFamily="49" charset="-122"/>
              </a:rPr>
              <a:t>；放在</a:t>
            </a:r>
            <a:r>
              <a:rPr lang="en-US" altLang="zh-CN" sz="2400">
                <a:latin typeface="黑体" panose="02010609060101010101" pitchFamily="49" charset="-122"/>
                <a:ea typeface="黑体" panose="02010609060101010101" pitchFamily="49" charset="-122"/>
              </a:rPr>
              <a:t>DX</a:t>
            </a:r>
            <a:r>
              <a:rPr lang="zh-CN" altLang="en-US" sz="2400">
                <a:latin typeface="黑体" panose="02010609060101010101" pitchFamily="49" charset="-122"/>
                <a:ea typeface="黑体" panose="02010609060101010101" pitchFamily="49" charset="-122"/>
              </a:rPr>
              <a:t>中，低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位放在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a:t>
            </a:r>
          </a:p>
          <a:p>
            <a:pPr>
              <a:buFontTx/>
              <a:buNone/>
            </a:pPr>
            <a:endParaRPr lang="zh-CN" altLang="en-US" sz="2400"/>
          </a:p>
        </p:txBody>
      </p:sp>
    </p:spTree>
    <p:extLst>
      <p:ext uri="{BB962C8B-B14F-4D97-AF65-F5344CB8AC3E}">
        <p14:creationId xmlns:p14="http://schemas.microsoft.com/office/powerpoint/2010/main" val="2198757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2165235" y="928904"/>
            <a:ext cx="7788489" cy="500178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 </a:t>
            </a:r>
            <a:r>
              <a:rPr lang="zh-CN" altLang="en-US" sz="2400">
                <a:latin typeface="黑体" panose="02010609060101010101" pitchFamily="49" charset="-122"/>
                <a:ea typeface="黑体" panose="02010609060101010101" pitchFamily="49" charset="-122"/>
              </a:rPr>
              <a:t>带符号乘法指令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IMUL  reg/mem</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IMUL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要求：</a:t>
            </a:r>
            <a:r>
              <a:rPr lang="en-US" altLang="zh-CN" sz="2400">
                <a:latin typeface="黑体" panose="02010609060101010101" pitchFamily="49" charset="-122"/>
                <a:ea typeface="黑体" panose="02010609060101010101" pitchFamily="49" charset="-122"/>
              </a:rPr>
              <a:t>dest </a:t>
            </a:r>
            <a:r>
              <a:rPr lang="zh-CN" altLang="en-US" sz="2400">
                <a:latin typeface="黑体" panose="02010609060101010101" pitchFamily="49" charset="-122"/>
                <a:ea typeface="黑体" panose="02010609060101010101" pitchFamily="49" charset="-122"/>
              </a:rPr>
              <a:t>目的操作数可为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位通用寄存器或存储单元，</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源操作数可为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位通用寄存器、存储单元或立即数，但</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不能同为存储器。</a:t>
            </a:r>
          </a:p>
          <a:p>
            <a:pPr>
              <a:lnSpc>
                <a:spcPct val="150000"/>
              </a:lnSpc>
              <a:buFontTx/>
              <a:buNone/>
            </a:pPr>
            <a:r>
              <a:rPr lang="zh-CN" altLang="en-US" sz="2400">
                <a:latin typeface="黑体" panose="02010609060101010101" pitchFamily="49" charset="-122"/>
                <a:ea typeface="黑体" panose="02010609060101010101" pitchFamily="49" charset="-122"/>
              </a:rPr>
              <a:t>指令功能：完成两个带符号的</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位二进制数乘法计算。乘积存放在</a:t>
            </a:r>
            <a:r>
              <a:rPr lang="en-US" altLang="zh-CN" sz="2400">
                <a:latin typeface="黑体" panose="02010609060101010101" pitchFamily="49" charset="-122"/>
                <a:ea typeface="黑体" panose="02010609060101010101" pitchFamily="49" charset="-122"/>
              </a:rPr>
              <a:t>AH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或</a:t>
            </a:r>
            <a:r>
              <a:rPr lang="en-US" altLang="zh-CN" sz="2400">
                <a:latin typeface="黑体" panose="02010609060101010101" pitchFamily="49" charset="-122"/>
                <a:ea typeface="黑体" panose="02010609060101010101" pitchFamily="49" charset="-122"/>
              </a:rPr>
              <a:t>DX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a:t>
            </a:r>
          </a:p>
          <a:p>
            <a:endParaRPr lang="zh-CN" altLang="en-US" sz="2400"/>
          </a:p>
        </p:txBody>
      </p:sp>
    </p:spTree>
    <p:extLst>
      <p:ext uri="{BB962C8B-B14F-4D97-AF65-F5344CB8AC3E}">
        <p14:creationId xmlns:p14="http://schemas.microsoft.com/office/powerpoint/2010/main" val="1218590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1950873" y="0"/>
            <a:ext cx="8431576" cy="6359410"/>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6</a:t>
            </a:r>
            <a:r>
              <a:rPr lang="zh-CN" altLang="en-US" sz="2400" b="1">
                <a:latin typeface="黑体" panose="02010609060101010101" pitchFamily="49" charset="-122"/>
                <a:ea typeface="黑体" panose="02010609060101010101" pitchFamily="49" charset="-122"/>
              </a:rPr>
              <a:t>）除法指令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）无符号数除法指令</a:t>
            </a: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DIV  src    </a:t>
            </a:r>
            <a:r>
              <a:rPr lang="zh-CN" altLang="en-US" sz="2400">
                <a:latin typeface="黑体" panose="02010609060101010101" pitchFamily="49" charset="-122"/>
                <a:ea typeface="黑体" panose="02010609060101010101" pitchFamily="49" charset="-122"/>
              </a:rPr>
              <a:t>；隐含被除数</a:t>
            </a:r>
            <a:r>
              <a:rPr lang="en-US" altLang="zh-CN" sz="2400">
                <a:latin typeface="黑体" panose="02010609060101010101" pitchFamily="49" charset="-122"/>
                <a:ea typeface="黑体" panose="02010609060101010101" pitchFamily="49" charset="-122"/>
              </a:rPr>
              <a:t>AX/DX</a:t>
            </a:r>
            <a:r>
              <a:rPr lang="zh-CN" altLang="en-US" sz="2400">
                <a:latin typeface="黑体" panose="02010609060101010101" pitchFamily="49" charset="-122"/>
                <a:ea typeface="黑体" panose="02010609060101010101" pitchFamily="49" charset="-122"/>
              </a:rPr>
              <a:t>或</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除以除数（</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      DIV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；被除数（</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）除以除数（</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要求：</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目的操作数可为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位通用寄存器或存储单元，</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源操作数可为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位通用寄存器、存储单元或立即数，但</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不能同为存储器。</a:t>
            </a:r>
          </a:p>
          <a:p>
            <a:pPr>
              <a:lnSpc>
                <a:spcPct val="150000"/>
              </a:lnSpc>
              <a:buFontTx/>
              <a:buNone/>
            </a:pPr>
            <a:r>
              <a:rPr lang="zh-CN" altLang="en-US" sz="2400">
                <a:latin typeface="黑体" panose="02010609060101010101" pitchFamily="49" charset="-122"/>
                <a:ea typeface="黑体" panose="02010609060101010101" pitchFamily="49" charset="-122"/>
              </a:rPr>
              <a:t>指令功能：当用</a:t>
            </a:r>
            <a:r>
              <a:rPr lang="en-US" altLang="zh-CN" sz="2400">
                <a:latin typeface="黑体" panose="02010609060101010101" pitchFamily="49" charset="-122"/>
                <a:ea typeface="黑体" panose="02010609060101010101" pitchFamily="49" charset="-122"/>
              </a:rPr>
              <a:t>DIV</a:t>
            </a:r>
            <a:r>
              <a:rPr lang="zh-CN" altLang="en-US" sz="2400">
                <a:latin typeface="黑体" panose="02010609060101010101" pitchFamily="49" charset="-122"/>
                <a:ea typeface="黑体" panose="02010609060101010101" pitchFamily="49" charset="-122"/>
              </a:rPr>
              <a:t>指令进行无符号数的字或字节相除时，所得的商和余数均为无符号数，分别放在</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AH</a:t>
            </a:r>
            <a:r>
              <a:rPr lang="zh-CN" altLang="en-US" sz="2400">
                <a:latin typeface="黑体" panose="02010609060101010101" pitchFamily="49" charset="-122"/>
                <a:ea typeface="黑体" panose="02010609060101010101" pitchFamily="49" charset="-122"/>
              </a:rPr>
              <a:t>中，若进行无符号数的双字或字相除时，所得的商和余数也是无符号数，分别放在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DX</a:t>
            </a:r>
            <a:r>
              <a:rPr lang="zh-CN" altLang="en-US" sz="2400">
                <a:latin typeface="黑体" panose="02010609060101010101" pitchFamily="49" charset="-122"/>
                <a:ea typeface="黑体" panose="02010609060101010101" pitchFamily="49" charset="-122"/>
              </a:rPr>
              <a:t>中。</a:t>
            </a:r>
          </a:p>
          <a:p>
            <a:endParaRPr lang="zh-CN" altLang="en-US" sz="2400"/>
          </a:p>
        </p:txBody>
      </p:sp>
    </p:spTree>
    <p:extLst>
      <p:ext uri="{BB962C8B-B14F-4D97-AF65-F5344CB8AC3E}">
        <p14:creationId xmlns:p14="http://schemas.microsoft.com/office/powerpoint/2010/main" val="1739894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2093781" y="785996"/>
            <a:ext cx="8145760" cy="5787776"/>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 </a:t>
            </a:r>
            <a:r>
              <a:rPr lang="zh-CN" altLang="en-US" sz="2400">
                <a:latin typeface="黑体" panose="02010609060101010101" pitchFamily="49" charset="-122"/>
                <a:ea typeface="黑体" panose="02010609060101010101" pitchFamily="49" charset="-122"/>
              </a:rPr>
              <a:t>带符号除法指令</a:t>
            </a:r>
          </a:p>
          <a:p>
            <a:pPr>
              <a:lnSpc>
                <a:spcPct val="150000"/>
              </a:lnSpc>
              <a:buFontTx/>
              <a:buNone/>
            </a:pPr>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IDIV  src</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IDIV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要求：</a:t>
            </a:r>
            <a:r>
              <a:rPr lang="en-US" altLang="zh-CN" sz="2400">
                <a:latin typeface="黑体" panose="02010609060101010101" pitchFamily="49" charset="-122"/>
                <a:ea typeface="黑体" panose="02010609060101010101" pitchFamily="49" charset="-122"/>
              </a:rPr>
              <a:t>dest </a:t>
            </a:r>
            <a:r>
              <a:rPr lang="zh-CN" altLang="en-US" sz="2400">
                <a:latin typeface="黑体" panose="02010609060101010101" pitchFamily="49" charset="-122"/>
                <a:ea typeface="黑体" panose="02010609060101010101" pitchFamily="49" charset="-122"/>
              </a:rPr>
              <a:t>目的操作数可为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位通用寄存器或存储单元，</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源操作数可为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位通用寄存器、存储单元或立即数，但</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不能同为存储器。</a:t>
            </a: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IDIV</a:t>
            </a:r>
            <a:r>
              <a:rPr lang="zh-CN" altLang="en-US" sz="2400">
                <a:latin typeface="黑体" panose="02010609060101010101" pitchFamily="49" charset="-122"/>
                <a:ea typeface="黑体" panose="02010609060101010101" pitchFamily="49" charset="-122"/>
              </a:rPr>
              <a:t>指令用于两个带符号数相除，其功能和对操作数长度的要求与</a:t>
            </a:r>
            <a:r>
              <a:rPr lang="en-US" altLang="zh-CN" sz="2400">
                <a:latin typeface="黑体" panose="02010609060101010101" pitchFamily="49" charset="-122"/>
                <a:ea typeface="黑体" panose="02010609060101010101" pitchFamily="49" charset="-122"/>
              </a:rPr>
              <a:t>DIV</a:t>
            </a:r>
            <a:r>
              <a:rPr lang="zh-CN" altLang="en-US" sz="2400">
                <a:latin typeface="黑体" panose="02010609060101010101" pitchFamily="49" charset="-122"/>
                <a:ea typeface="黑体" panose="02010609060101010101" pitchFamily="49" charset="-122"/>
              </a:rPr>
              <a:t>指令类似，本指令执行时，将被除数、除数都作为带符号数，其相除操作和</a:t>
            </a:r>
            <a:r>
              <a:rPr lang="en-US" altLang="zh-CN" sz="2400">
                <a:latin typeface="黑体" panose="02010609060101010101" pitchFamily="49" charset="-122"/>
                <a:ea typeface="黑体" panose="02010609060101010101" pitchFamily="49" charset="-122"/>
              </a:rPr>
              <a:t>DIV</a:t>
            </a:r>
            <a:r>
              <a:rPr lang="zh-CN" altLang="en-US" sz="2400">
                <a:latin typeface="黑体" panose="02010609060101010101" pitchFamily="49" charset="-122"/>
                <a:ea typeface="黑体" panose="02010609060101010101" pitchFamily="49" charset="-122"/>
              </a:rPr>
              <a:t>相同。</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60273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a:xfrm>
            <a:off x="2022327" y="1214719"/>
            <a:ext cx="8288668" cy="4115753"/>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3.52</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DX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NUMBER_MSB</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NUMBER_LSB</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IDIV  DIVSR </a:t>
            </a:r>
            <a:r>
              <a:rPr lang="zh-CN" altLang="en-US" sz="2400">
                <a:latin typeface="黑体" panose="02010609060101010101" pitchFamily="49" charset="-122"/>
                <a:ea typeface="黑体" panose="02010609060101010101" pitchFamily="49" charset="-122"/>
              </a:rPr>
              <a:t>；被除数高</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位在</a:t>
            </a:r>
            <a:r>
              <a:rPr lang="en-US" altLang="zh-CN" sz="2400">
                <a:latin typeface="黑体" panose="02010609060101010101" pitchFamily="49" charset="-122"/>
                <a:ea typeface="黑体" panose="02010609060101010101" pitchFamily="49" charset="-122"/>
              </a:rPr>
              <a:t>DX</a:t>
            </a:r>
            <a:r>
              <a:rPr lang="zh-CN" altLang="en-US" sz="2400">
                <a:latin typeface="黑体" panose="02010609060101010101" pitchFamily="49" charset="-122"/>
                <a:ea typeface="黑体" panose="02010609060101010101" pitchFamily="49" charset="-122"/>
              </a:rPr>
              <a:t>中，低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中，除数</a:t>
            </a:r>
          </a:p>
          <a:p>
            <a:pPr>
              <a:lnSpc>
                <a:spcPct val="150000"/>
              </a:lnSpc>
              <a:buFontTx/>
              <a:buNone/>
            </a:pP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位，其结果商在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余数在</a:t>
            </a:r>
            <a:r>
              <a:rPr lang="en-US" altLang="zh-CN" sz="2400">
                <a:latin typeface="黑体" panose="02010609060101010101" pitchFamily="49" charset="-122"/>
                <a:ea typeface="黑体" panose="02010609060101010101" pitchFamily="49" charset="-122"/>
              </a:rPr>
              <a:t>DX</a:t>
            </a:r>
            <a:r>
              <a:rPr lang="zh-CN" altLang="en-US" sz="2400">
                <a:latin typeface="黑体" panose="02010609060101010101" pitchFamily="49" charset="-122"/>
                <a:ea typeface="黑体" panose="02010609060101010101" pitchFamily="49" charset="-122"/>
              </a:rPr>
              <a:t>中</a:t>
            </a:r>
          </a:p>
          <a:p>
            <a:endParaRPr lang="zh-CN" altLang="en-US" smtClean="0"/>
          </a:p>
        </p:txBody>
      </p:sp>
    </p:spTree>
    <p:extLst>
      <p:ext uri="{BB962C8B-B14F-4D97-AF65-F5344CB8AC3E}">
        <p14:creationId xmlns:p14="http://schemas.microsoft.com/office/powerpoint/2010/main" val="3357350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2165235" y="714541"/>
            <a:ext cx="7788489" cy="5787777"/>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7</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BCD</a:t>
            </a:r>
            <a:r>
              <a:rPr lang="zh-CN" altLang="en-US" sz="2400" b="1">
                <a:latin typeface="黑体" panose="02010609060101010101" pitchFamily="49" charset="-122"/>
                <a:ea typeface="黑体" panose="02010609060101010101" pitchFamily="49" charset="-122"/>
              </a:rPr>
              <a:t>调整指令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调整指令分为两类，即组合的和未组合的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调整指令。</a:t>
            </a:r>
          </a:p>
          <a:p>
            <a:pPr>
              <a:lnSpc>
                <a:spcPct val="150000"/>
              </a:lnSpc>
              <a:buFontTx/>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调整指令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DAA</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DAS</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第一条指令对在</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中的和（由两个组合的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码相加后的结果）进行调整，产生一个组合的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码；</a:t>
            </a:r>
            <a:endParaRPr lang="en-US" altLang="zh-CN"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第二条指令对在</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中的差（由两个组合的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码相减后的结果）进行调整，产生一个组合的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码。</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1205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1522148" y="643087"/>
            <a:ext cx="9146117" cy="5454324"/>
          </a:xfrm>
        </p:spPr>
        <p:txBody>
          <a:bodyPr/>
          <a:lstStyle/>
          <a:p>
            <a:pPr>
              <a:lnSpc>
                <a:spcPct val="120000"/>
              </a:lnSpc>
              <a:buFontTx/>
              <a:buNone/>
            </a:pPr>
            <a:r>
              <a:rPr lang="en-US" altLang="zh-CN" sz="2400">
                <a:latin typeface="黑体" panose="02010609060101010101" pitchFamily="49" charset="-122"/>
                <a:ea typeface="黑体" panose="02010609060101010101" pitchFamily="49" charset="-122"/>
              </a:rPr>
              <a:t>① DAA</a:t>
            </a:r>
            <a:r>
              <a:rPr lang="zh-CN" altLang="en-US" sz="2400">
                <a:latin typeface="黑体" panose="02010609060101010101" pitchFamily="49" charset="-122"/>
                <a:ea typeface="黑体" panose="02010609060101010101" pitchFamily="49" charset="-122"/>
              </a:rPr>
              <a:t>指令的调整方法：</a:t>
            </a:r>
          </a:p>
          <a:p>
            <a:pPr>
              <a:lnSpc>
                <a:spcPct val="120000"/>
              </a:lnSpc>
              <a:buFontTx/>
              <a:buNone/>
            </a:pPr>
            <a:r>
              <a:rPr lang="zh-CN" altLang="en-US" sz="2400">
                <a:latin typeface="黑体" panose="02010609060101010101" pitchFamily="49" charset="-122"/>
                <a:ea typeface="黑体" panose="02010609060101010101" pitchFamily="49" charset="-122"/>
              </a:rPr>
              <a:t>如</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中的低四位在</a:t>
            </a:r>
            <a:r>
              <a:rPr lang="en-US" altLang="zh-CN" sz="2400">
                <a:latin typeface="黑体" panose="02010609060101010101" pitchFamily="49" charset="-122"/>
                <a:ea typeface="黑体" panose="02010609060101010101" pitchFamily="49" charset="-122"/>
              </a:rPr>
              <a:t>A - F</a:t>
            </a:r>
            <a:r>
              <a:rPr lang="zh-CN" altLang="en-US" sz="2400">
                <a:latin typeface="黑体" panose="02010609060101010101" pitchFamily="49" charset="-122"/>
                <a:ea typeface="黑体" panose="02010609060101010101" pitchFamily="49" charset="-122"/>
              </a:rPr>
              <a:t>之间，或</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，则</a:t>
            </a:r>
            <a:r>
              <a:rPr lang="en-US" altLang="zh-CN" sz="2400">
                <a:latin typeface="黑体" panose="02010609060101010101" pitchFamily="49" charset="-122"/>
                <a:ea typeface="黑体" panose="02010609060101010101" pitchFamily="49" charset="-122"/>
              </a:rPr>
              <a:t>AL ← (AL)+6</a:t>
            </a:r>
            <a:r>
              <a:rPr lang="zh-CN" altLang="en-US" sz="2400">
                <a:latin typeface="黑体" panose="02010609060101010101" pitchFamily="49" charset="-122"/>
                <a:ea typeface="黑体" panose="02010609060101010101" pitchFamily="49" charset="-122"/>
              </a:rPr>
              <a:t>，且</a:t>
            </a:r>
            <a:r>
              <a:rPr lang="en-US" altLang="zh-CN" sz="2400">
                <a:latin typeface="黑体" panose="02010609060101010101" pitchFamily="49" charset="-122"/>
                <a:ea typeface="黑体" panose="02010609060101010101" pitchFamily="49" charset="-122"/>
              </a:rPr>
              <a:t>AF </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p>
          <a:p>
            <a:pPr>
              <a:lnSpc>
                <a:spcPct val="120000"/>
              </a:lnSpc>
              <a:buFontTx/>
              <a:buNone/>
            </a:pPr>
            <a:r>
              <a:rPr lang="zh-CN" altLang="en-US" sz="2400">
                <a:latin typeface="黑体" panose="02010609060101010101" pitchFamily="49" charset="-122"/>
                <a:ea typeface="黑体" panose="02010609060101010101" pitchFamily="49" charset="-122"/>
              </a:rPr>
              <a:t>如</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中的高四位在</a:t>
            </a:r>
            <a:r>
              <a:rPr lang="en-US" altLang="zh-CN" sz="2400">
                <a:latin typeface="黑体" panose="02010609060101010101" pitchFamily="49" charset="-122"/>
                <a:ea typeface="黑体" panose="02010609060101010101" pitchFamily="49" charset="-122"/>
              </a:rPr>
              <a:t>A - F</a:t>
            </a:r>
            <a:r>
              <a:rPr lang="zh-CN" altLang="en-US" sz="2400">
                <a:latin typeface="黑体" panose="02010609060101010101" pitchFamily="49" charset="-122"/>
                <a:ea typeface="黑体" panose="02010609060101010101" pitchFamily="49" charset="-122"/>
              </a:rPr>
              <a:t>之间，或</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，则</a:t>
            </a:r>
            <a:r>
              <a:rPr lang="en-US" altLang="zh-CN" sz="2400">
                <a:latin typeface="黑体" panose="02010609060101010101" pitchFamily="49" charset="-122"/>
                <a:ea typeface="黑体" panose="02010609060101010101" pitchFamily="49" charset="-122"/>
              </a:rPr>
              <a:t>AL ← (AL)+60H</a:t>
            </a:r>
            <a:r>
              <a:rPr lang="zh-CN" altLang="en-US" sz="2400">
                <a:latin typeface="黑体" panose="02010609060101010101" pitchFamily="49" charset="-122"/>
                <a:ea typeface="黑体" panose="02010609060101010101" pitchFamily="49" charset="-122"/>
              </a:rPr>
              <a:t>，且</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p>
          <a:p>
            <a:pPr>
              <a:lnSpc>
                <a:spcPct val="120000"/>
              </a:lnSpc>
              <a:buFontTx/>
              <a:buNone/>
            </a:pPr>
            <a:r>
              <a:rPr lang="en-US" altLang="zh-CN" sz="2400">
                <a:latin typeface="黑体" panose="02010609060101010101" pitchFamily="49" charset="-122"/>
                <a:ea typeface="黑体" panose="02010609060101010101" pitchFamily="49" charset="-122"/>
              </a:rPr>
              <a:t>② DAS</a:t>
            </a:r>
            <a:r>
              <a:rPr lang="zh-CN" altLang="en-US" sz="2400">
                <a:latin typeface="黑体" panose="02010609060101010101" pitchFamily="49" charset="-122"/>
                <a:ea typeface="黑体" panose="02010609060101010101" pitchFamily="49" charset="-122"/>
              </a:rPr>
              <a:t>指令的调整方法：</a:t>
            </a:r>
          </a:p>
          <a:p>
            <a:pPr>
              <a:lnSpc>
                <a:spcPct val="120000"/>
              </a:lnSpc>
              <a:buFontTx/>
              <a:buNone/>
            </a:pPr>
            <a:r>
              <a:rPr lang="zh-CN" altLang="en-US" sz="2400">
                <a:latin typeface="黑体" panose="02010609060101010101" pitchFamily="49" charset="-122"/>
                <a:ea typeface="黑体" panose="02010609060101010101" pitchFamily="49" charset="-122"/>
              </a:rPr>
              <a:t>如</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中的低四位在</a:t>
            </a:r>
            <a:r>
              <a:rPr lang="en-US" altLang="zh-CN" sz="2400">
                <a:latin typeface="黑体" panose="02010609060101010101" pitchFamily="49" charset="-122"/>
                <a:ea typeface="黑体" panose="02010609060101010101" pitchFamily="49" charset="-122"/>
              </a:rPr>
              <a:t>A - F</a:t>
            </a:r>
            <a:r>
              <a:rPr lang="zh-CN" altLang="en-US" sz="2400">
                <a:latin typeface="黑体" panose="02010609060101010101" pitchFamily="49" charset="-122"/>
                <a:ea typeface="黑体" panose="02010609060101010101" pitchFamily="49" charset="-122"/>
              </a:rPr>
              <a:t>之间，或</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，则</a:t>
            </a:r>
            <a:r>
              <a:rPr lang="en-US" altLang="zh-CN" sz="2400">
                <a:latin typeface="黑体" panose="02010609060101010101" pitchFamily="49" charset="-122"/>
                <a:ea typeface="黑体" panose="02010609060101010101" pitchFamily="49" charset="-122"/>
              </a:rPr>
              <a:t>AL ← (AL)-6</a:t>
            </a:r>
            <a:r>
              <a:rPr lang="zh-CN" altLang="en-US" sz="2400">
                <a:latin typeface="黑体" panose="02010609060101010101" pitchFamily="49" charset="-122"/>
                <a:ea typeface="黑体" panose="02010609060101010101" pitchFamily="49" charset="-122"/>
              </a:rPr>
              <a:t>，且</a:t>
            </a:r>
            <a:r>
              <a:rPr lang="en-US" altLang="zh-CN" sz="2400">
                <a:latin typeface="黑体" panose="02010609060101010101" pitchFamily="49" charset="-122"/>
                <a:ea typeface="黑体" panose="02010609060101010101" pitchFamily="49" charset="-122"/>
              </a:rPr>
              <a:t>AF </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p>
          <a:p>
            <a:pPr>
              <a:lnSpc>
                <a:spcPct val="120000"/>
              </a:lnSpc>
              <a:buFontTx/>
              <a:buNone/>
            </a:pPr>
            <a:r>
              <a:rPr lang="zh-CN" altLang="en-US" sz="2400">
                <a:latin typeface="黑体" panose="02010609060101010101" pitchFamily="49" charset="-122"/>
                <a:ea typeface="黑体" panose="02010609060101010101" pitchFamily="49" charset="-122"/>
              </a:rPr>
              <a:t>如</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中的高四位在</a:t>
            </a:r>
            <a:r>
              <a:rPr lang="en-US" altLang="zh-CN" sz="2400">
                <a:latin typeface="黑体" panose="02010609060101010101" pitchFamily="49" charset="-122"/>
                <a:ea typeface="黑体" panose="02010609060101010101" pitchFamily="49" charset="-122"/>
              </a:rPr>
              <a:t>A - F</a:t>
            </a:r>
            <a:r>
              <a:rPr lang="zh-CN" altLang="en-US" sz="2400">
                <a:latin typeface="黑体" panose="02010609060101010101" pitchFamily="49" charset="-122"/>
                <a:ea typeface="黑体" panose="02010609060101010101" pitchFamily="49" charset="-122"/>
              </a:rPr>
              <a:t>之间，或</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，则</a:t>
            </a:r>
            <a:r>
              <a:rPr lang="en-US" altLang="zh-CN" sz="2400">
                <a:latin typeface="黑体" panose="02010609060101010101" pitchFamily="49" charset="-122"/>
                <a:ea typeface="黑体" panose="02010609060101010101" pitchFamily="49" charset="-122"/>
              </a:rPr>
              <a:t>AL ← (AL)-60H</a:t>
            </a:r>
            <a:r>
              <a:rPr lang="zh-CN" altLang="en-US" sz="2400">
                <a:latin typeface="黑体" panose="02010609060101010101" pitchFamily="49" charset="-122"/>
                <a:ea typeface="黑体" panose="02010609060101010101" pitchFamily="49" charset="-122"/>
              </a:rPr>
              <a:t>，且</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p>
          <a:p>
            <a:pPr>
              <a:lnSpc>
                <a:spcPct val="120000"/>
              </a:lnSpc>
              <a:buFontTx/>
              <a:buNone/>
            </a:pPr>
            <a:r>
              <a:rPr lang="en-US" altLang="zh-CN" sz="2400">
                <a:latin typeface="黑体" panose="02010609060101010101" pitchFamily="49" charset="-122"/>
                <a:ea typeface="黑体" panose="02010609060101010101" pitchFamily="49" charset="-122"/>
              </a:rPr>
              <a:t> DAA </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DAS</a:t>
            </a:r>
            <a:r>
              <a:rPr lang="zh-CN" altLang="en-US" sz="2400">
                <a:latin typeface="黑体" panose="02010609060101010101" pitchFamily="49" charset="-122"/>
                <a:ea typeface="黑体" panose="02010609060101010101" pitchFamily="49" charset="-122"/>
              </a:rPr>
              <a:t>指令影响标志</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，但不影响标志</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692144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2165235" y="785995"/>
            <a:ext cx="7774199" cy="5716323"/>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3.53</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34H</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ADD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47H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AL=7BH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AF=0</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CF=0</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DAA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AL=81H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AF=1</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CF=0</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ADC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87H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AL=08H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AF=0</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CF=1</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DAA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AL=68H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AF=0</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CF=1</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ADC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79H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AL=E2H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AF=1</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CF=0</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DAA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AL=48H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AF=1</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CF=0</a:t>
            </a:r>
            <a:endParaRPr lang="zh-CN" altLang="en-US" sz="2400">
              <a:latin typeface="黑体" panose="02010609060101010101" pitchFamily="49" charset="-122"/>
              <a:ea typeface="黑体" panose="02010609060101010101" pitchFamily="49" charset="-122"/>
            </a:endParaRPr>
          </a:p>
          <a:p>
            <a:pPr>
              <a:lnSpc>
                <a:spcPct val="150000"/>
              </a:lnSpc>
            </a:pPr>
            <a:endParaRPr lang="zh-CN" altLang="en-US" sz="2400"/>
          </a:p>
        </p:txBody>
      </p:sp>
    </p:spTree>
    <p:extLst>
      <p:ext uri="{BB962C8B-B14F-4D97-AF65-F5344CB8AC3E}">
        <p14:creationId xmlns:p14="http://schemas.microsoft.com/office/powerpoint/2010/main" val="14213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1807964" y="714540"/>
            <a:ext cx="8503031" cy="411575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）未组合的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调整指令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AAA</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AAS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AAM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AAD</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AAA </a:t>
            </a:r>
            <a:r>
              <a:rPr lang="zh-CN" altLang="en-US" sz="2400">
                <a:latin typeface="黑体" panose="02010609060101010101" pitchFamily="49" charset="-122"/>
                <a:ea typeface="黑体" panose="02010609060101010101" pitchFamily="49" charset="-122"/>
              </a:rPr>
              <a:t>指令用于对</a:t>
            </a:r>
            <a:r>
              <a:rPr lang="en-US" altLang="zh-CN" sz="2400">
                <a:latin typeface="黑体" panose="02010609060101010101" pitchFamily="49" charset="-122"/>
                <a:ea typeface="黑体" panose="02010609060101010101" pitchFamily="49" charset="-122"/>
              </a:rPr>
              <a:t>ADD</a:t>
            </a:r>
            <a:r>
              <a:rPr lang="zh-CN" altLang="en-US" sz="2400">
                <a:latin typeface="黑体" panose="02010609060101010101" pitchFamily="49" charset="-122"/>
                <a:ea typeface="黑体" panose="02010609060101010101" pitchFamily="49" charset="-122"/>
              </a:rPr>
              <a:t>指令运算后</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中的内容进行调整。</a:t>
            </a:r>
            <a:r>
              <a:rPr lang="en-US" altLang="zh-CN" sz="2400">
                <a:latin typeface="黑体" panose="02010609060101010101" pitchFamily="49" charset="-122"/>
                <a:ea typeface="黑体" panose="02010609060101010101" pitchFamily="49" charset="-122"/>
              </a:rPr>
              <a:t>AAS </a:t>
            </a:r>
            <a:r>
              <a:rPr lang="zh-CN" altLang="en-US" sz="2400">
                <a:latin typeface="黑体" panose="02010609060101010101" pitchFamily="49" charset="-122"/>
                <a:ea typeface="黑体" panose="02010609060101010101" pitchFamily="49" charset="-122"/>
              </a:rPr>
              <a:t>指令用于对</a:t>
            </a:r>
            <a:r>
              <a:rPr lang="en-US" altLang="zh-CN" sz="2400">
                <a:latin typeface="黑体" panose="02010609060101010101" pitchFamily="49" charset="-122"/>
                <a:ea typeface="黑体" panose="02010609060101010101" pitchFamily="49" charset="-122"/>
              </a:rPr>
              <a:t>SUB</a:t>
            </a:r>
            <a:r>
              <a:rPr lang="zh-CN" altLang="en-US" sz="2400">
                <a:latin typeface="黑体" panose="02010609060101010101" pitchFamily="49" charset="-122"/>
                <a:ea typeface="黑体" panose="02010609060101010101" pitchFamily="49" charset="-122"/>
              </a:rPr>
              <a:t>指令运算后</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中的内容进行调整。</a:t>
            </a:r>
            <a:r>
              <a:rPr lang="en-US" altLang="zh-CN" sz="2400">
                <a:latin typeface="黑体" panose="02010609060101010101" pitchFamily="49" charset="-122"/>
                <a:ea typeface="黑体" panose="02010609060101010101" pitchFamily="49" charset="-122"/>
              </a:rPr>
              <a:t>AAM </a:t>
            </a:r>
            <a:r>
              <a:rPr lang="zh-CN" altLang="en-US" sz="2400">
                <a:latin typeface="黑体" panose="02010609060101010101" pitchFamily="49" charset="-122"/>
                <a:ea typeface="黑体" panose="02010609060101010101" pitchFamily="49" charset="-122"/>
              </a:rPr>
              <a:t>指令用于对</a:t>
            </a:r>
            <a:r>
              <a:rPr lang="en-US" altLang="zh-CN" sz="2400">
                <a:latin typeface="黑体" panose="02010609060101010101" pitchFamily="49" charset="-122"/>
                <a:ea typeface="黑体" panose="02010609060101010101" pitchFamily="49" charset="-122"/>
              </a:rPr>
              <a:t>MUL</a:t>
            </a:r>
            <a:r>
              <a:rPr lang="zh-CN" altLang="en-US" sz="2400">
                <a:latin typeface="黑体" panose="02010609060101010101" pitchFamily="49" charset="-122"/>
                <a:ea typeface="黑体" panose="02010609060101010101" pitchFamily="49" charset="-122"/>
              </a:rPr>
              <a:t>指令运算后</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中的乘积进行</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调整。除法的情况却不同，</a:t>
            </a:r>
            <a:r>
              <a:rPr lang="en-US" altLang="zh-CN" sz="2400">
                <a:latin typeface="黑体" panose="02010609060101010101" pitchFamily="49" charset="-122"/>
                <a:ea typeface="黑体" panose="02010609060101010101" pitchFamily="49" charset="-122"/>
              </a:rPr>
              <a:t>AAD</a:t>
            </a:r>
            <a:r>
              <a:rPr lang="zh-CN" altLang="en-US" sz="2400">
                <a:latin typeface="黑体" panose="02010609060101010101" pitchFamily="49" charset="-122"/>
                <a:ea typeface="黑体" panose="02010609060101010101" pitchFamily="49" charset="-122"/>
              </a:rPr>
              <a:t>指令用于调整</a:t>
            </a:r>
            <a:r>
              <a:rPr lang="en-US" altLang="zh-CN" sz="2400">
                <a:latin typeface="黑体" panose="02010609060101010101" pitchFamily="49" charset="-122"/>
                <a:ea typeface="黑体" panose="02010609060101010101" pitchFamily="49" charset="-122"/>
              </a:rPr>
              <a:t>DIV</a:t>
            </a:r>
            <a:r>
              <a:rPr lang="zh-CN" altLang="en-US" sz="2400">
                <a:latin typeface="黑体" panose="02010609060101010101" pitchFamily="49" charset="-122"/>
                <a:ea typeface="黑体" panose="02010609060101010101" pitchFamily="49" charset="-122"/>
              </a:rPr>
              <a:t>运算前</a:t>
            </a:r>
            <a:r>
              <a:rPr lang="en-US" altLang="zh-CN" sz="2400">
                <a:latin typeface="黑体" panose="02010609060101010101" pitchFamily="49" charset="-122"/>
                <a:ea typeface="黑体" panose="02010609060101010101" pitchFamily="49" charset="-122"/>
              </a:rPr>
              <a:t>AH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中除数，以便除法所得的商是有效的未组合的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数。</a:t>
            </a:r>
            <a:r>
              <a:rPr lang="en-US" altLang="zh-CN" sz="2400">
                <a:latin typeface="黑体" panose="02010609060101010101" pitchFamily="49" charset="-122"/>
                <a:ea typeface="黑体" panose="02010609060101010101" pitchFamily="49" charset="-122"/>
              </a:rPr>
              <a:t>AAA</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AAS</a:t>
            </a:r>
            <a:r>
              <a:rPr lang="zh-CN" altLang="en-US" sz="2400">
                <a:latin typeface="黑体" panose="02010609060101010101" pitchFamily="49" charset="-122"/>
                <a:ea typeface="黑体" panose="02010609060101010101" pitchFamily="49" charset="-122"/>
              </a:rPr>
              <a:t>两条指令会影响</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，而对</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没有意义。</a:t>
            </a:r>
          </a:p>
          <a:p>
            <a:endParaRPr lang="zh-CN" altLang="en-US" sz="2400"/>
          </a:p>
        </p:txBody>
      </p:sp>
    </p:spTree>
    <p:extLst>
      <p:ext uri="{BB962C8B-B14F-4D97-AF65-F5344CB8AC3E}">
        <p14:creationId xmlns:p14="http://schemas.microsoft.com/office/powerpoint/2010/main" val="3463939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1879419" y="785996"/>
            <a:ext cx="8431576" cy="5311416"/>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3.54</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AAA</a:t>
            </a:r>
            <a:r>
              <a:rPr lang="zh-CN" altLang="en-US" sz="2400">
                <a:latin typeface="黑体" panose="02010609060101010101" pitchFamily="49" charset="-122"/>
                <a:ea typeface="黑体" panose="02010609060101010101" pitchFamily="49" charset="-122"/>
              </a:rPr>
              <a:t>这条指令对在</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中的和（由两个未组合的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码相加后的结果）进行调整，产生一个未组合的</a:t>
            </a:r>
            <a:r>
              <a:rPr lang="en-US" altLang="zh-CN" sz="2400">
                <a:latin typeface="黑体" panose="02010609060101010101" pitchFamily="49" charset="-122"/>
                <a:ea typeface="黑体" panose="02010609060101010101" pitchFamily="49" charset="-122"/>
              </a:rPr>
              <a:t>BCD</a:t>
            </a:r>
            <a:r>
              <a:rPr lang="zh-CN" altLang="en-US" sz="2400">
                <a:latin typeface="黑体" panose="02010609060101010101" pitchFamily="49" charset="-122"/>
                <a:ea typeface="黑体" panose="02010609060101010101" pitchFamily="49" charset="-122"/>
              </a:rPr>
              <a:t>码。调整方法如下：</a:t>
            </a:r>
          </a:p>
          <a:p>
            <a:pPr>
              <a:lnSpc>
                <a:spcPct val="150000"/>
              </a:lnSpc>
              <a:buFontTx/>
              <a:buNone/>
            </a:pPr>
            <a:r>
              <a:rPr lang="en-US" altLang="zh-CN" sz="2400">
                <a:latin typeface="黑体" panose="02010609060101010101" pitchFamily="49" charset="-122"/>
                <a:ea typeface="黑体" panose="02010609060101010101" pitchFamily="49" charset="-122"/>
              </a:rPr>
              <a:t>① </a:t>
            </a:r>
            <a:r>
              <a:rPr lang="zh-CN" altLang="en-US" sz="2400">
                <a:latin typeface="黑体" panose="02010609060101010101" pitchFamily="49" charset="-122"/>
                <a:ea typeface="黑体" panose="02010609060101010101" pitchFamily="49" charset="-122"/>
              </a:rPr>
              <a:t>如</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中的低</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位在</a:t>
            </a:r>
            <a:r>
              <a:rPr lang="en-US" altLang="zh-CN" sz="2400">
                <a:latin typeface="黑体" panose="02010609060101010101" pitchFamily="49" charset="-122"/>
                <a:ea typeface="黑体" panose="02010609060101010101" pitchFamily="49" charset="-122"/>
              </a:rPr>
              <a:t>0-9</a:t>
            </a:r>
            <a:r>
              <a:rPr lang="zh-CN" altLang="en-US" sz="2400">
                <a:latin typeface="黑体" panose="02010609060101010101" pitchFamily="49" charset="-122"/>
                <a:ea typeface="黑体" panose="02010609060101010101" pitchFamily="49" charset="-122"/>
              </a:rPr>
              <a:t>之间，且</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，则转</a:t>
            </a:r>
            <a:r>
              <a:rPr lang="en-US" sz="2400">
                <a:latin typeface="黑体" panose="02010609060101010101" pitchFamily="49" charset="-122"/>
                <a:ea typeface="黑体" panose="02010609060101010101" pitchFamily="49" charset="-122"/>
              </a:rPr>
              <a:t>③</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sz="2400">
                <a:latin typeface="黑体" panose="02010609060101010101" pitchFamily="49" charset="-122"/>
                <a:ea typeface="黑体" panose="02010609060101010101" pitchFamily="49" charset="-122"/>
              </a:rPr>
              <a:t>② </a:t>
            </a:r>
            <a:r>
              <a:rPr lang="zh-CN" altLang="en-US" sz="2400">
                <a:latin typeface="黑体" panose="02010609060101010101" pitchFamily="49" charset="-122"/>
                <a:ea typeface="黑体" panose="02010609060101010101" pitchFamily="49" charset="-122"/>
              </a:rPr>
              <a:t>如</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中的低</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位在</a:t>
            </a:r>
            <a:r>
              <a:rPr lang="en-US" altLang="zh-CN" sz="2400">
                <a:latin typeface="黑体" panose="02010609060101010101" pitchFamily="49" charset="-122"/>
                <a:ea typeface="黑体" panose="02010609060101010101" pitchFamily="49" charset="-122"/>
              </a:rPr>
              <a:t>A- F</a:t>
            </a:r>
            <a:r>
              <a:rPr lang="zh-CN" altLang="en-US" sz="2400">
                <a:latin typeface="黑体" panose="02010609060101010101" pitchFamily="49" charset="-122"/>
                <a:ea typeface="黑体" panose="02010609060101010101" pitchFamily="49" charset="-122"/>
              </a:rPr>
              <a:t>之间，或</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，则</a:t>
            </a:r>
            <a:r>
              <a:rPr lang="en-US" altLang="zh-CN" sz="2400">
                <a:latin typeface="黑体" panose="02010609060101010101" pitchFamily="49" charset="-122"/>
                <a:ea typeface="黑体" panose="02010609060101010101" pitchFamily="49" charset="-122"/>
              </a:rPr>
              <a:t>AL ← (AL)+6</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AH ← (AH)+1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位置</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③ </a:t>
            </a:r>
            <a:r>
              <a:rPr lang="zh-CN" altLang="en-US" sz="2400">
                <a:latin typeface="黑体" panose="02010609060101010101" pitchFamily="49" charset="-122"/>
                <a:ea typeface="黑体" panose="02010609060101010101" pitchFamily="49" charset="-122"/>
              </a:rPr>
              <a:t>清除</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中的高</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位。</a:t>
            </a:r>
          </a:p>
          <a:p>
            <a:pPr>
              <a:lnSpc>
                <a:spcPct val="150000"/>
              </a:lnSpc>
              <a:buFontTx/>
              <a:buNone/>
            </a:pPr>
            <a:r>
              <a:rPr lang="en-US" altLang="zh-CN" sz="2400">
                <a:latin typeface="黑体" panose="02010609060101010101" pitchFamily="49" charset="-122"/>
                <a:ea typeface="黑体" panose="02010609060101010101" pitchFamily="49" charset="-122"/>
              </a:rPr>
              <a:t>④ AF</a:t>
            </a:r>
            <a:r>
              <a:rPr lang="zh-CN" altLang="en-US" sz="2400">
                <a:latin typeface="黑体" panose="02010609060101010101" pitchFamily="49" charset="-122"/>
                <a:ea typeface="黑体" panose="02010609060101010101" pitchFamily="49" charset="-122"/>
              </a:rPr>
              <a:t>位的值送</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位。</a:t>
            </a:r>
          </a:p>
        </p:txBody>
      </p:sp>
    </p:spTree>
    <p:extLst>
      <p:ext uri="{BB962C8B-B14F-4D97-AF65-F5344CB8AC3E}">
        <p14:creationId xmlns:p14="http://schemas.microsoft.com/office/powerpoint/2010/main" val="2698984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1846734" y="189434"/>
            <a:ext cx="8574484" cy="6287955"/>
          </a:xfrm>
        </p:spPr>
        <p:txBody>
          <a:bodyPr/>
          <a:lstStyle/>
          <a:p>
            <a:pPr>
              <a:lnSpc>
                <a:spcPct val="150000"/>
              </a:lnSpc>
              <a:buFontTx/>
              <a:buNone/>
            </a:pPr>
            <a:r>
              <a:rPr lang="zh-CN" altLang="en-US" sz="2400" dirty="0">
                <a:latin typeface="黑体" panose="02010609060101010101" pitchFamily="49" charset="-122"/>
                <a:ea typeface="黑体" panose="02010609060101010101" pitchFamily="49" charset="-122"/>
              </a:rPr>
              <a:t>几点说明：</a:t>
            </a:r>
          </a:p>
          <a:p>
            <a:pPr>
              <a:lnSpc>
                <a:spcPct val="150000"/>
              </a:lnSpc>
              <a:buFontTx/>
              <a:buNone/>
            </a:pPr>
            <a:r>
              <a:rPr lang="zh-CN" altLang="en-US" sz="2400" dirty="0">
                <a:latin typeface="黑体" panose="02010609060101010101" pitchFamily="49" charset="-122"/>
                <a:ea typeface="黑体" panose="02010609060101010101" pitchFamily="49" charset="-122"/>
              </a:rPr>
              <a:t>① 一条指令可以包含一个操作数，也可以包含一个以上的操作数；一个操作数的指令称为单操作数指令，单操作数指令中的操作数可能由指令本身提供，也可能由指令隐含地指出。</a:t>
            </a:r>
          </a:p>
          <a:p>
            <a:pPr>
              <a:lnSpc>
                <a:spcPct val="150000"/>
              </a:lnSpc>
              <a:buFontTx/>
              <a:buNone/>
            </a:pPr>
            <a:r>
              <a:rPr lang="zh-CN" altLang="en-US" sz="2400" dirty="0">
                <a:latin typeface="黑体" panose="02010609060101010101" pitchFamily="49" charset="-122"/>
                <a:ea typeface="黑体" panose="02010609060101010101" pitchFamily="49" charset="-122"/>
              </a:rPr>
              <a:t>② 若位移量或立即数为</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位，那么在指令代码中，将低位字节放在前面，高位字节放在后面。</a:t>
            </a:r>
          </a:p>
          <a:p>
            <a:pPr>
              <a:lnSpc>
                <a:spcPct val="150000"/>
              </a:lnSpc>
              <a:buFontTx/>
              <a:buNone/>
            </a:pPr>
            <a:r>
              <a:rPr lang="zh-CN" altLang="en-US" sz="2400" dirty="0">
                <a:latin typeface="黑体" panose="02010609060101010101" pitchFamily="49" charset="-122"/>
                <a:ea typeface="黑体" panose="02010609060101010101" pitchFamily="49" charset="-122"/>
              </a:rPr>
              <a:t>③ </a:t>
            </a:r>
            <a:r>
              <a:rPr lang="en-US" altLang="zh-CN" sz="2400" dirty="0">
                <a:latin typeface="黑体" panose="02010609060101010101" pitchFamily="49" charset="-122"/>
                <a:ea typeface="黑体" panose="02010609060101010101" pitchFamily="49" charset="-122"/>
              </a:rPr>
              <a:t>8086</a:t>
            </a:r>
            <a:r>
              <a:rPr lang="zh-CN" altLang="en-US" sz="2400" dirty="0">
                <a:latin typeface="黑体" panose="02010609060101010101" pitchFamily="49" charset="-122"/>
                <a:ea typeface="黑体" panose="02010609060101010101" pitchFamily="49" charset="-122"/>
              </a:rPr>
              <a:t>指令系统中大多数指令的操作码只占用第一个字节，但有几条指令是特殊的，其指令中的第一个字节不但包含操作码成分，而且还隐含地指出了寄存器名，从而整个指令只占一个字节，成为单字节指令。这些指令字节数最少，执行速度最快，用得也最频繁。</a:t>
            </a:r>
          </a:p>
          <a:p>
            <a:pPr>
              <a:lnSpc>
                <a:spcPct val="150000"/>
              </a:lnSpc>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901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a:xfrm>
            <a:off x="2165235" y="714541"/>
            <a:ext cx="7774199" cy="5097055"/>
          </a:xfrm>
        </p:spPr>
        <p:txBody>
          <a:bodyPr/>
          <a:lstStyle/>
          <a:p>
            <a:pPr>
              <a:buFontTx/>
              <a:buNone/>
            </a:pPr>
            <a:r>
              <a:rPr lang="zh-CN" altLang="en-US" sz="2400">
                <a:latin typeface="黑体" panose="02010609060101010101" pitchFamily="49" charset="-122"/>
                <a:ea typeface="黑体" panose="02010609060101010101" pitchFamily="49" charset="-122"/>
              </a:rPr>
              <a:t>下面是该指令的一个程序片段：</a:t>
            </a:r>
          </a:p>
          <a:p>
            <a:pPr>
              <a:buFontTx/>
              <a:buNone/>
            </a:pPr>
            <a:r>
              <a:rPr lang="en-US" altLang="zh-CN" sz="2400">
                <a:latin typeface="黑体" panose="02010609060101010101" pitchFamily="49" charset="-122"/>
                <a:ea typeface="黑体" panose="02010609060101010101" pitchFamily="49" charset="-122"/>
              </a:rPr>
              <a:t>  MOV  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7</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  ADD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6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AL=0DH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AH=00H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CF=0 </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  AAA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AL=03H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AH=01H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CF=1</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  ADC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6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AL=09H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AH=01H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CF=0 </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  AAA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AL=09H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AH=01H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CF=0</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ADD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39H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AL=42H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AH=01H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CF=0</a:t>
            </a:r>
            <a:endParaRPr lang="zh-CN" altLang="en-US" sz="2400">
              <a:latin typeface="黑体" panose="02010609060101010101" pitchFamily="49" charset="-122"/>
              <a:ea typeface="黑体" panose="02010609060101010101" pitchFamily="49" charset="-122"/>
            </a:endParaRPr>
          </a:p>
          <a:p>
            <a:pPr>
              <a:buFontTx/>
              <a:buNone/>
            </a:pPr>
            <a:r>
              <a:rPr lang="en-US" altLang="zh-CN" sz="2400">
                <a:latin typeface="黑体" panose="02010609060101010101" pitchFamily="49" charset="-122"/>
                <a:ea typeface="黑体" panose="02010609060101010101" pitchFamily="49" charset="-122"/>
              </a:rPr>
              <a:t>AAA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AL=08H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AH=02H</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AF=1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CF=1</a:t>
            </a:r>
            <a:endParaRPr lang="zh-CN" altLang="en-US" sz="2400">
              <a:latin typeface="黑体" panose="02010609060101010101" pitchFamily="49" charset="-122"/>
              <a:ea typeface="黑体" panose="02010609060101010101" pitchFamily="49" charset="-122"/>
            </a:endParaRPr>
          </a:p>
          <a:p>
            <a:endParaRPr lang="zh-CN" altLang="en-US" sz="2400"/>
          </a:p>
        </p:txBody>
      </p:sp>
    </p:spTree>
    <p:extLst>
      <p:ext uri="{BB962C8B-B14F-4D97-AF65-F5344CB8AC3E}">
        <p14:creationId xmlns:p14="http://schemas.microsoft.com/office/powerpoint/2010/main" val="2623631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2208107" y="785996"/>
            <a:ext cx="7774199" cy="5311416"/>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．逻辑指令</a:t>
            </a:r>
          </a:p>
          <a:p>
            <a:pPr>
              <a:lnSpc>
                <a:spcPct val="150000"/>
              </a:lnSpc>
              <a:buFontTx/>
              <a:buNone/>
            </a:pPr>
            <a:r>
              <a:rPr lang="zh-CN" altLang="en-US" sz="2400">
                <a:latin typeface="黑体" panose="02010609060101010101" pitchFamily="49" charset="-122"/>
                <a:ea typeface="黑体" panose="02010609060101010101" pitchFamily="49" charset="-122"/>
              </a:rPr>
              <a:t>逻辑运算指令包括</a:t>
            </a:r>
            <a:r>
              <a:rPr lang="en-US" altLang="zh-CN" sz="2400">
                <a:latin typeface="黑体" panose="02010609060101010101" pitchFamily="49" charset="-122"/>
                <a:ea typeface="黑体" panose="02010609060101010101" pitchFamily="49" charset="-122"/>
              </a:rPr>
              <a:t>AND</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XOR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NOT</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TEST</a:t>
            </a:r>
            <a:r>
              <a:rPr lang="zh-CN" altLang="en-US" sz="2400">
                <a:latin typeface="黑体" panose="02010609060101010101" pitchFamily="49" charset="-122"/>
                <a:ea typeface="黑体" panose="02010609060101010101" pitchFamily="49" charset="-122"/>
              </a:rPr>
              <a:t>指令。</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sz="2400">
                <a:latin typeface="黑体" panose="02010609060101010101" pitchFamily="49" charset="-122"/>
                <a:ea typeface="黑体" panose="02010609060101010101" pitchFamily="49" charset="-122"/>
              </a:rPr>
              <a:t> </a:t>
            </a:r>
          </a:p>
          <a:p>
            <a:pPr>
              <a:lnSpc>
                <a:spcPct val="150000"/>
              </a:lnSpc>
              <a:buFontTx/>
              <a:buNone/>
            </a:pPr>
            <a:r>
              <a:rPr lang="en-US" altLang="zh-CN" sz="2400">
                <a:latin typeface="黑体" panose="02010609060101010101" pitchFamily="49" charset="-122"/>
                <a:ea typeface="黑体" panose="02010609060101010101" pitchFamily="49" charset="-122"/>
              </a:rPr>
              <a:t>AND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OR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XOR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NOT  reg/mem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reg/mem←0FFFFH−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reg</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TEST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a:t>
            </a:r>
          </a:p>
          <a:p>
            <a:endParaRPr lang="zh-CN" altLang="en-US" sz="2400"/>
          </a:p>
        </p:txBody>
      </p:sp>
    </p:spTree>
    <p:extLst>
      <p:ext uri="{BB962C8B-B14F-4D97-AF65-F5344CB8AC3E}">
        <p14:creationId xmlns:p14="http://schemas.microsoft.com/office/powerpoint/2010/main" val="2921164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1807965" y="142908"/>
            <a:ext cx="8717392" cy="5430507"/>
          </a:xfrm>
        </p:spPr>
        <p:txBody>
          <a:bodyPr/>
          <a:lstStyle/>
          <a:p>
            <a:pPr>
              <a:lnSpc>
                <a:spcPct val="150000"/>
              </a:lnSpc>
            </a:pPr>
            <a:r>
              <a:rPr lang="zh-CN" altLang="en-US" sz="2400">
                <a:latin typeface="黑体" panose="02010609060101010101" pitchFamily="49" charset="-122"/>
                <a:ea typeface="黑体" panose="02010609060101010101" pitchFamily="49" charset="-122"/>
              </a:rPr>
              <a:t>指令要求：</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位通用寄存器或存储单元，</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位通用寄存器、存储单元或立即数。</a:t>
            </a:r>
            <a:r>
              <a:rPr lang="en-US" altLang="zh-CN" sz="2400">
                <a:latin typeface="黑体" panose="02010609060101010101" pitchFamily="49" charset="-122"/>
                <a:ea typeface="黑体" panose="02010609060101010101" pitchFamily="49" charset="-122"/>
              </a:rPr>
              <a:t>reg</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位存储单元。</a:t>
            </a:r>
          </a:p>
          <a:p>
            <a:pPr>
              <a:lnSpc>
                <a:spcPct val="150000"/>
              </a:lnSpc>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AND</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OR</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XOR</a:t>
            </a:r>
            <a:r>
              <a:rPr lang="zh-CN" altLang="en-US" sz="2400">
                <a:latin typeface="黑体" panose="02010609060101010101" pitchFamily="49" charset="-122"/>
                <a:ea typeface="黑体" panose="02010609060101010101" pitchFamily="49" charset="-122"/>
              </a:rPr>
              <a:t>指令执行按位逻辑</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与</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或</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和</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异或</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。这些指令使用操作数的下列组合：两个寄存器操作数、一个通用寄存器操作数和一个存储器操作数、一个立即数与一个通用寄存器操作数或一个存储器操作数。</a:t>
            </a:r>
            <a:r>
              <a:rPr lang="en-US" altLang="zh-CN" sz="2400">
                <a:latin typeface="黑体" panose="02010609060101010101" pitchFamily="49" charset="-122"/>
                <a:ea typeface="黑体" panose="02010609060101010101" pitchFamily="49" charset="-122"/>
              </a:rPr>
              <a:t>TEST</a:t>
            </a:r>
            <a:r>
              <a:rPr lang="zh-CN" altLang="en-US" sz="2400">
                <a:latin typeface="黑体" panose="02010609060101010101" pitchFamily="49" charset="-122"/>
                <a:ea typeface="黑体" panose="02010609060101010101" pitchFamily="49" charset="-122"/>
              </a:rPr>
              <a:t>指令将两个操作数按位</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与</a:t>
            </a:r>
            <a:r>
              <a:rPr 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，只置标志不存结果。</a:t>
            </a:r>
            <a:r>
              <a:rPr lang="en-US" altLang="zh-CN" sz="2400">
                <a:latin typeface="黑体" panose="02010609060101010101" pitchFamily="49" charset="-122"/>
                <a:ea typeface="黑体" panose="02010609060101010101" pitchFamily="49" charset="-122"/>
              </a:rPr>
              <a:t>NOT</a:t>
            </a:r>
            <a:r>
              <a:rPr lang="zh-CN" altLang="en-US" sz="2400">
                <a:latin typeface="黑体" panose="02010609060101010101" pitchFamily="49" charset="-122"/>
                <a:ea typeface="黑体" panose="02010609060101010101" pitchFamily="49" charset="-122"/>
              </a:rPr>
              <a:t>指令是一元运算指令，用于将指定操作数的各位变反，其操作数可为寄存器或存储器。</a:t>
            </a:r>
          </a:p>
          <a:p>
            <a:pPr>
              <a:lnSpc>
                <a:spcPct val="150000"/>
              </a:lnSpc>
            </a:pPr>
            <a:r>
              <a:rPr lang="zh-CN" altLang="en-US" sz="2400">
                <a:latin typeface="黑体" panose="02010609060101010101" pitchFamily="49" charset="-122"/>
                <a:ea typeface="黑体" panose="02010609060101010101" pitchFamily="49" charset="-122"/>
              </a:rPr>
              <a:t>注意：</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源操作数和</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目的操作数不能同时为存储单元，段寄存器不能进行逻辑运算。</a:t>
            </a:r>
          </a:p>
          <a:p>
            <a:endParaRPr lang="zh-CN" altLang="en-US" smtClean="0"/>
          </a:p>
        </p:txBody>
      </p:sp>
    </p:spTree>
    <p:extLst>
      <p:ext uri="{BB962C8B-B14F-4D97-AF65-F5344CB8AC3E}">
        <p14:creationId xmlns:p14="http://schemas.microsoft.com/office/powerpoint/2010/main" val="323374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2208107" y="643087"/>
            <a:ext cx="7774199" cy="5454324"/>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3.55</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NOT  BX</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AND  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0F0F0H</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OR   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CX</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b="1">
                <a:latin typeface="黑体" panose="02010609060101010101" pitchFamily="49" charset="-122"/>
                <a:ea typeface="黑体" panose="02010609060101010101" pitchFamily="49" charset="-122"/>
              </a:rPr>
              <a:t>例 </a:t>
            </a:r>
            <a:r>
              <a:rPr lang="en-US" altLang="zh-CN" sz="2400" b="1">
                <a:latin typeface="黑体" panose="02010609060101010101" pitchFamily="49" charset="-122"/>
                <a:ea typeface="黑体" panose="02010609060101010101" pitchFamily="49" charset="-122"/>
              </a:rPr>
              <a:t>3.56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TEST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00010000B</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JZ    ABC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中第</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位为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则转</a:t>
            </a:r>
            <a:r>
              <a:rPr lang="en-US" altLang="zh-CN" sz="2400">
                <a:latin typeface="黑体" panose="02010609060101010101" pitchFamily="49" charset="-122"/>
                <a:ea typeface="黑体" panose="02010609060101010101" pitchFamily="49" charset="-122"/>
              </a:rPr>
              <a:t>ABC</a:t>
            </a:r>
            <a:r>
              <a:rPr lang="zh-CN" altLang="en-US" sz="2400">
                <a:latin typeface="黑体" panose="02010609060101010101" pitchFamily="49" charset="-122"/>
                <a:ea typeface="黑体" panose="02010609060101010101" pitchFamily="49" charset="-122"/>
              </a:rPr>
              <a:t>，否则顺序执行</a:t>
            </a:r>
          </a:p>
          <a:p>
            <a:pPr>
              <a:lnSpc>
                <a:spcPct val="150000"/>
              </a:lnSpc>
              <a:buFontTx/>
              <a:buNone/>
            </a:pPr>
            <a:r>
              <a:rPr lang="en-US" altLang="zh-CN" sz="2400">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ABC</a:t>
            </a:r>
            <a:r>
              <a:rPr lang="zh-CN" altLang="en-US" sz="2400">
                <a:latin typeface="黑体" panose="02010609060101010101" pitchFamily="49" charset="-122"/>
                <a:ea typeface="黑体" panose="02010609060101010101" pitchFamily="49" charset="-122"/>
              </a:rPr>
              <a:t>：</a:t>
            </a:r>
          </a:p>
          <a:p>
            <a:pPr>
              <a:lnSpc>
                <a:spcPct val="150000"/>
              </a:lnSpc>
              <a:buFontTx/>
              <a:buNone/>
            </a:pPr>
            <a:r>
              <a:rPr lang="en-US" altLang="zh-CN" sz="2400">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a:p>
            <a:endParaRPr lang="zh-CN" altLang="en-US" sz="2400"/>
          </a:p>
        </p:txBody>
      </p:sp>
    </p:spTree>
    <p:extLst>
      <p:ext uri="{BB962C8B-B14F-4D97-AF65-F5344CB8AC3E}">
        <p14:creationId xmlns:p14="http://schemas.microsoft.com/office/powerpoint/2010/main" val="2045566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a:xfrm>
            <a:off x="2165235" y="0"/>
            <a:ext cx="7774199" cy="4687385"/>
          </a:xfrm>
        </p:spPr>
        <p:txBody>
          <a:bodyPr/>
          <a:lstStyle/>
          <a:p>
            <a:pPr>
              <a:buFontTx/>
              <a:buNone/>
            </a:pPr>
            <a:r>
              <a:rPr lang="en-US" altLang="zh-CN" sz="2801" b="1">
                <a:latin typeface="黑体" panose="02010609060101010101" pitchFamily="49" charset="-122"/>
                <a:ea typeface="黑体" panose="02010609060101010101" pitchFamily="49" charset="-122"/>
              </a:rPr>
              <a:t>4</a:t>
            </a:r>
            <a:r>
              <a:rPr lang="zh-CN" altLang="en-US" sz="2801" b="1">
                <a:latin typeface="黑体" panose="02010609060101010101" pitchFamily="49" charset="-122"/>
                <a:ea typeface="黑体" panose="02010609060101010101" pitchFamily="49" charset="-122"/>
              </a:rPr>
              <a:t>．移位与循环移位指令</a:t>
            </a:r>
          </a:p>
          <a:p>
            <a:endParaRPr lang="en-US" altLang="zh-CN" sz="2400"/>
          </a:p>
          <a:p>
            <a:endParaRPr lang="zh-CN" altLang="en-US" sz="2400"/>
          </a:p>
        </p:txBody>
      </p:sp>
      <p:pic>
        <p:nvPicPr>
          <p:cNvPr id="778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591" y="928903"/>
            <a:ext cx="4333290" cy="571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704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a:xfrm>
            <a:off x="2093780" y="857449"/>
            <a:ext cx="7859944" cy="5073237"/>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）算术移位指令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SAL  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1/CL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SAR  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1/CL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要求：</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reg</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位存储单元。</a:t>
            </a: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SAL</a:t>
            </a:r>
            <a:r>
              <a:rPr lang="zh-CN" altLang="en-US" sz="2400">
                <a:latin typeface="黑体" panose="02010609060101010101" pitchFamily="49" charset="-122"/>
                <a:ea typeface="黑体" panose="02010609060101010101" pitchFamily="49" charset="-122"/>
              </a:rPr>
              <a:t>为算术左移指令，算术左移</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次或</a:t>
            </a:r>
            <a:r>
              <a:rPr lang="en-US" altLang="zh-CN" sz="2400">
                <a:latin typeface="黑体" panose="02010609060101010101" pitchFamily="49" charset="-122"/>
                <a:ea typeface="黑体" panose="02010609060101010101" pitchFamily="49" charset="-122"/>
              </a:rPr>
              <a:t>CL</a:t>
            </a:r>
            <a:r>
              <a:rPr lang="zh-CN" altLang="en-US" sz="2400">
                <a:latin typeface="黑体" panose="02010609060101010101" pitchFamily="49" charset="-122"/>
                <a:ea typeface="黑体" panose="02010609060101010101" pitchFamily="49" charset="-122"/>
              </a:rPr>
              <a:t>指定的次数。</a:t>
            </a:r>
            <a:r>
              <a:rPr lang="en-US" altLang="zh-CN" sz="2400">
                <a:latin typeface="黑体" panose="02010609060101010101" pitchFamily="49" charset="-122"/>
                <a:ea typeface="黑体" panose="02010609060101010101" pitchFamily="49" charset="-122"/>
              </a:rPr>
              <a:t>SAR</a:t>
            </a:r>
            <a:r>
              <a:rPr lang="zh-CN" altLang="en-US" sz="2400">
                <a:latin typeface="黑体" panose="02010609060101010101" pitchFamily="49" charset="-122"/>
                <a:ea typeface="黑体" panose="02010609060101010101" pitchFamily="49" charset="-122"/>
              </a:rPr>
              <a:t>为算术右移指令，算术右移</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次或</a:t>
            </a:r>
            <a:r>
              <a:rPr lang="en-US" altLang="zh-CN" sz="2400">
                <a:latin typeface="黑体" panose="02010609060101010101" pitchFamily="49" charset="-122"/>
                <a:ea typeface="黑体" panose="02010609060101010101" pitchFamily="49" charset="-122"/>
              </a:rPr>
              <a:t>CL</a:t>
            </a:r>
            <a:r>
              <a:rPr lang="zh-CN" altLang="en-US" sz="2400">
                <a:latin typeface="黑体" panose="02010609060101010101" pitchFamily="49" charset="-122"/>
                <a:ea typeface="黑体" panose="02010609060101010101" pitchFamily="49" charset="-122"/>
              </a:rPr>
              <a:t>指定的次数。</a:t>
            </a:r>
          </a:p>
          <a:p>
            <a:endParaRPr lang="zh-CN" altLang="en-US" smtClean="0"/>
          </a:p>
        </p:txBody>
      </p:sp>
    </p:spTree>
    <p:extLst>
      <p:ext uri="{BB962C8B-B14F-4D97-AF65-F5344CB8AC3E}">
        <p14:creationId xmlns:p14="http://schemas.microsoft.com/office/powerpoint/2010/main" val="85856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2208107" y="928903"/>
            <a:ext cx="7774199" cy="5168508"/>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3.57</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8CH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AL=8CH</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SHL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AL=18H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PF=1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ZF=0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SF=0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OF=1</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MOV  CL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6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CL=6</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SHL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CL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PF=1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ZF=1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SF=0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OF=0</a:t>
            </a:r>
            <a:endParaRPr lang="zh-CN" altLang="en-US" sz="2400">
              <a:latin typeface="黑体" panose="02010609060101010101" pitchFamily="49" charset="-122"/>
              <a:ea typeface="黑体" panose="02010609060101010101" pitchFamily="49" charset="-122"/>
            </a:endParaRPr>
          </a:p>
          <a:p>
            <a:endParaRPr lang="zh-CN" altLang="en-US" sz="2400"/>
          </a:p>
        </p:txBody>
      </p:sp>
    </p:spTree>
    <p:extLst>
      <p:ext uri="{BB962C8B-B14F-4D97-AF65-F5344CB8AC3E}">
        <p14:creationId xmlns:p14="http://schemas.microsoft.com/office/powerpoint/2010/main" val="907881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2208107" y="785996"/>
            <a:ext cx="7774199" cy="5311416"/>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）逻辑移位指令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SHL  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1/CL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SHR  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1/CL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要求：</a:t>
            </a:r>
            <a:r>
              <a:rPr lang="en-US" altLang="zh-CN" sz="2400">
                <a:latin typeface="黑体" panose="02010609060101010101" pitchFamily="49" charset="-122"/>
                <a:ea typeface="黑体" panose="02010609060101010101" pitchFamily="49" charset="-122"/>
              </a:rPr>
              <a:t>reg</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位存储单元。</a:t>
            </a: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SHL</a:t>
            </a:r>
            <a:r>
              <a:rPr lang="zh-CN" altLang="en-US" sz="2400">
                <a:latin typeface="黑体" panose="02010609060101010101" pitchFamily="49" charset="-122"/>
                <a:ea typeface="黑体" panose="02010609060101010101" pitchFamily="49" charset="-122"/>
              </a:rPr>
              <a:t>为逻辑左移指令，逻辑左移</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次或</a:t>
            </a:r>
            <a:r>
              <a:rPr lang="en-US" altLang="zh-CN" sz="2400">
                <a:latin typeface="黑体" panose="02010609060101010101" pitchFamily="49" charset="-122"/>
                <a:ea typeface="黑体" panose="02010609060101010101" pitchFamily="49" charset="-122"/>
              </a:rPr>
              <a:t>CL</a:t>
            </a:r>
            <a:r>
              <a:rPr lang="zh-CN" altLang="en-US" sz="2400">
                <a:latin typeface="黑体" panose="02010609060101010101" pitchFamily="49" charset="-122"/>
                <a:ea typeface="黑体" panose="02010609060101010101" pitchFamily="49" charset="-122"/>
              </a:rPr>
              <a:t>指定的次数，与</a:t>
            </a:r>
            <a:r>
              <a:rPr lang="en-US" altLang="zh-CN" sz="2400">
                <a:latin typeface="黑体" panose="02010609060101010101" pitchFamily="49" charset="-122"/>
                <a:ea typeface="黑体" panose="02010609060101010101" pitchFamily="49" charset="-122"/>
              </a:rPr>
              <a:t>SAL</a:t>
            </a:r>
            <a:r>
              <a:rPr lang="zh-CN" altLang="en-US" sz="2400">
                <a:latin typeface="黑体" panose="02010609060101010101" pitchFamily="49" charset="-122"/>
                <a:ea typeface="黑体" panose="02010609060101010101" pitchFamily="49" charset="-122"/>
              </a:rPr>
              <a:t>相同。</a:t>
            </a:r>
            <a:r>
              <a:rPr lang="en-US" altLang="zh-CN" sz="2400">
                <a:latin typeface="黑体" panose="02010609060101010101" pitchFamily="49" charset="-122"/>
                <a:ea typeface="黑体" panose="02010609060101010101" pitchFamily="49" charset="-122"/>
              </a:rPr>
              <a:t>SHR</a:t>
            </a:r>
            <a:r>
              <a:rPr lang="zh-CN" altLang="en-US" sz="2400">
                <a:latin typeface="黑体" panose="02010609060101010101" pitchFamily="49" charset="-122"/>
                <a:ea typeface="黑体" panose="02010609060101010101" pitchFamily="49" charset="-122"/>
              </a:rPr>
              <a:t>为逻辑右移指令，逻辑右移</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次或</a:t>
            </a:r>
            <a:r>
              <a:rPr lang="en-US" altLang="zh-CN" sz="2400">
                <a:latin typeface="黑体" panose="02010609060101010101" pitchFamily="49" charset="-122"/>
                <a:ea typeface="黑体" panose="02010609060101010101" pitchFamily="49" charset="-122"/>
              </a:rPr>
              <a:t>CL</a:t>
            </a:r>
            <a:r>
              <a:rPr lang="zh-CN" altLang="en-US" sz="2400">
                <a:latin typeface="黑体" panose="02010609060101010101" pitchFamily="49" charset="-122"/>
                <a:ea typeface="黑体" panose="02010609060101010101" pitchFamily="49" charset="-122"/>
              </a:rPr>
              <a:t>指定的次数。</a:t>
            </a:r>
          </a:p>
          <a:p>
            <a:endParaRPr lang="zh-CN" altLang="en-US" smtClean="0"/>
          </a:p>
        </p:txBody>
      </p:sp>
    </p:spTree>
    <p:extLst>
      <p:ext uri="{BB962C8B-B14F-4D97-AF65-F5344CB8AC3E}">
        <p14:creationId xmlns:p14="http://schemas.microsoft.com/office/powerpoint/2010/main" val="3651903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2208107" y="643087"/>
            <a:ext cx="7774199" cy="5454324"/>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例</a:t>
            </a:r>
            <a:r>
              <a:rPr 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3.58</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下面的程序片段实现把寄存器</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中的内容（设为无符号数）乘</a:t>
            </a:r>
            <a:r>
              <a:rPr lang="en-US" altLang="zh-CN" sz="2400">
                <a:latin typeface="黑体" panose="02010609060101010101" pitchFamily="49" charset="-122"/>
                <a:ea typeface="黑体" panose="02010609060101010101" pitchFamily="49" charset="-122"/>
              </a:rPr>
              <a:t>10</a:t>
            </a:r>
            <a:r>
              <a:rPr lang="zh-CN" altLang="en-US" sz="2400">
                <a:latin typeface="黑体" panose="02010609060101010101" pitchFamily="49" charset="-122"/>
                <a:ea typeface="黑体" panose="02010609060101010101" pitchFamily="49" charset="-122"/>
              </a:rPr>
              <a:t>，结果存放在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a:t>
            </a:r>
          </a:p>
          <a:p>
            <a:pPr>
              <a:lnSpc>
                <a:spcPct val="150000"/>
              </a:lnSpc>
              <a:buFontTx/>
              <a:buNone/>
            </a:pPr>
            <a:r>
              <a:rPr lang="en-US" altLang="zh-CN" sz="2400">
                <a:latin typeface="黑体" panose="02010609060101010101" pitchFamily="49" charset="-122"/>
                <a:ea typeface="黑体" panose="02010609060101010101" pitchFamily="49" charset="-122"/>
              </a:rPr>
              <a:t>    XOR  AH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SHL  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2×AX</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MOV  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                     </a:t>
            </a:r>
            <a:r>
              <a:rPr lang="zh-CN" altLang="en-US" sz="2400">
                <a:latin typeface="黑体" panose="02010609060101010101" pitchFamily="49" charset="-122"/>
                <a:ea typeface="黑体" panose="02010609060101010101" pitchFamily="49" charset="-122"/>
              </a:rPr>
              <a:t>；暂存</a:t>
            </a:r>
          </a:p>
          <a:p>
            <a:pPr>
              <a:lnSpc>
                <a:spcPct val="150000"/>
              </a:lnSpc>
              <a:buFontTx/>
              <a:buNone/>
            </a:pPr>
            <a:r>
              <a:rPr lang="en-US" altLang="zh-CN" sz="2400">
                <a:latin typeface="黑体" panose="02010609060101010101" pitchFamily="49" charset="-122"/>
                <a:ea typeface="黑体" panose="02010609060101010101" pitchFamily="49" charset="-122"/>
              </a:rPr>
              <a:t>    SHL  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4×AX</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SHL  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8×AX</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    ADD  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BX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8×AX+2×AX</a:t>
            </a:r>
            <a:endParaRPr lang="zh-CN" altLang="en-US" sz="2400">
              <a:latin typeface="黑体" panose="02010609060101010101" pitchFamily="49" charset="-122"/>
              <a:ea typeface="黑体" panose="02010609060101010101" pitchFamily="49" charset="-122"/>
            </a:endParaRP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660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a:xfrm>
            <a:off x="1665056" y="643088"/>
            <a:ext cx="8788847" cy="5859231"/>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）循环移位指令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ROL   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1/CL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ROR   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1/CL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RCL   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1/CL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en-US" altLang="zh-CN" sz="2400">
                <a:latin typeface="黑体" panose="02010609060101010101" pitchFamily="49" charset="-122"/>
                <a:ea typeface="黑体" panose="02010609060101010101" pitchFamily="49" charset="-122"/>
              </a:rPr>
              <a:t>RCR   reg/mem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1/CL</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要求：</a:t>
            </a:r>
            <a:r>
              <a:rPr lang="en-US" altLang="zh-CN" sz="2400">
                <a:latin typeface="黑体" panose="02010609060101010101" pitchFamily="49" charset="-122"/>
                <a:ea typeface="黑体" panose="02010609060101010101" pitchFamily="49" charset="-122"/>
              </a:rPr>
              <a:t>reg</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a:t>
            </a:r>
            <a:r>
              <a:rPr lang="en-US" altLang="zh-CN" sz="2400">
                <a:latin typeface="黑体" panose="02010609060101010101" pitchFamily="49" charset="-122"/>
                <a:ea typeface="黑体" panose="02010609060101010101" pitchFamily="49" charset="-122"/>
              </a:rPr>
              <a:t>mem</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位存储单元。</a:t>
            </a:r>
          </a:p>
          <a:p>
            <a:pPr>
              <a:lnSpc>
                <a:spcPct val="150000"/>
              </a:lnSpc>
              <a:buFontTx/>
              <a:buNone/>
            </a:pPr>
            <a:r>
              <a:rPr lang="zh-CN" altLang="en-US" sz="2400">
                <a:latin typeface="黑体" panose="02010609060101010101" pitchFamily="49" charset="-122"/>
                <a:ea typeface="黑体" panose="02010609060101010101" pitchFamily="49" charset="-122"/>
              </a:rPr>
              <a:t>指令功能：</a:t>
            </a:r>
            <a:r>
              <a:rPr lang="en-US" altLang="zh-CN" sz="2400">
                <a:latin typeface="黑体" panose="02010609060101010101" pitchFamily="49" charset="-122"/>
                <a:ea typeface="黑体" panose="02010609060101010101" pitchFamily="49" charset="-122"/>
              </a:rPr>
              <a:t>ROL</a:t>
            </a:r>
            <a:r>
              <a:rPr lang="zh-CN" altLang="en-US" sz="2400">
                <a:latin typeface="黑体" panose="02010609060101010101" pitchFamily="49" charset="-122"/>
                <a:ea typeface="黑体" panose="02010609060101010101" pitchFamily="49" charset="-122"/>
              </a:rPr>
              <a:t>为循环左移指令，循环左移</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次或</a:t>
            </a:r>
            <a:r>
              <a:rPr lang="en-US" altLang="zh-CN" sz="2400">
                <a:latin typeface="黑体" panose="02010609060101010101" pitchFamily="49" charset="-122"/>
                <a:ea typeface="黑体" panose="02010609060101010101" pitchFamily="49" charset="-122"/>
              </a:rPr>
              <a:t>CL</a:t>
            </a:r>
            <a:r>
              <a:rPr lang="zh-CN" altLang="en-US" sz="2400">
                <a:latin typeface="黑体" panose="02010609060101010101" pitchFamily="49" charset="-122"/>
                <a:ea typeface="黑体" panose="02010609060101010101" pitchFamily="49" charset="-122"/>
              </a:rPr>
              <a:t>指定的次数。</a:t>
            </a:r>
            <a:r>
              <a:rPr lang="en-US" altLang="zh-CN" sz="2400">
                <a:latin typeface="黑体" panose="02010609060101010101" pitchFamily="49" charset="-122"/>
                <a:ea typeface="黑体" panose="02010609060101010101" pitchFamily="49" charset="-122"/>
              </a:rPr>
              <a:t>ROR</a:t>
            </a:r>
            <a:r>
              <a:rPr lang="zh-CN" altLang="en-US" sz="2400">
                <a:latin typeface="黑体" panose="02010609060101010101" pitchFamily="49" charset="-122"/>
                <a:ea typeface="黑体" panose="02010609060101010101" pitchFamily="49" charset="-122"/>
              </a:rPr>
              <a:t>为循环右移指令，循环右移</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次或</a:t>
            </a:r>
            <a:r>
              <a:rPr lang="en-US" altLang="zh-CN" sz="2400">
                <a:latin typeface="黑体" panose="02010609060101010101" pitchFamily="49" charset="-122"/>
                <a:ea typeface="黑体" panose="02010609060101010101" pitchFamily="49" charset="-122"/>
              </a:rPr>
              <a:t>CL</a:t>
            </a:r>
            <a:r>
              <a:rPr lang="zh-CN" altLang="en-US" sz="2400">
                <a:latin typeface="黑体" panose="02010609060101010101" pitchFamily="49" charset="-122"/>
                <a:ea typeface="黑体" panose="02010609060101010101" pitchFamily="49" charset="-122"/>
              </a:rPr>
              <a:t>指定的次数。</a:t>
            </a:r>
            <a:r>
              <a:rPr lang="en-US" altLang="zh-CN" sz="2400">
                <a:latin typeface="黑体" panose="02010609060101010101" pitchFamily="49" charset="-122"/>
                <a:ea typeface="黑体" panose="02010609060101010101" pitchFamily="49" charset="-122"/>
              </a:rPr>
              <a:t>RCL</a:t>
            </a:r>
            <a:r>
              <a:rPr lang="zh-CN" altLang="en-US" sz="2400">
                <a:latin typeface="黑体" panose="02010609060101010101" pitchFamily="49" charset="-122"/>
                <a:ea typeface="黑体" panose="02010609060101010101" pitchFamily="49" charset="-122"/>
              </a:rPr>
              <a:t>为带进位循环左移指令，带进位循环左移</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次或</a:t>
            </a:r>
            <a:r>
              <a:rPr lang="en-US" altLang="zh-CN" sz="2400">
                <a:latin typeface="黑体" panose="02010609060101010101" pitchFamily="49" charset="-122"/>
                <a:ea typeface="黑体" panose="02010609060101010101" pitchFamily="49" charset="-122"/>
              </a:rPr>
              <a:t>CL</a:t>
            </a:r>
            <a:r>
              <a:rPr lang="zh-CN" altLang="en-US" sz="2400">
                <a:latin typeface="黑体" panose="02010609060101010101" pitchFamily="49" charset="-122"/>
                <a:ea typeface="黑体" panose="02010609060101010101" pitchFamily="49" charset="-122"/>
              </a:rPr>
              <a:t>指定的次数。</a:t>
            </a:r>
            <a:r>
              <a:rPr lang="en-US" altLang="zh-CN" sz="2400">
                <a:latin typeface="黑体" panose="02010609060101010101" pitchFamily="49" charset="-122"/>
                <a:ea typeface="黑体" panose="02010609060101010101" pitchFamily="49" charset="-122"/>
              </a:rPr>
              <a:t>RCR</a:t>
            </a:r>
            <a:r>
              <a:rPr lang="zh-CN" altLang="en-US" sz="2400">
                <a:latin typeface="黑体" panose="02010609060101010101" pitchFamily="49" charset="-122"/>
                <a:ea typeface="黑体" panose="02010609060101010101" pitchFamily="49" charset="-122"/>
              </a:rPr>
              <a:t>为带进位循环右移指令，带进位循环右移</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次或</a:t>
            </a:r>
            <a:r>
              <a:rPr lang="en-US" altLang="zh-CN" sz="2400">
                <a:latin typeface="黑体" panose="02010609060101010101" pitchFamily="49" charset="-122"/>
                <a:ea typeface="黑体" panose="02010609060101010101" pitchFamily="49" charset="-122"/>
              </a:rPr>
              <a:t>CL</a:t>
            </a:r>
            <a:r>
              <a:rPr lang="zh-CN" altLang="en-US" sz="2400">
                <a:latin typeface="黑体" panose="02010609060101010101" pitchFamily="49" charset="-122"/>
                <a:ea typeface="黑体" panose="02010609060101010101" pitchFamily="49" charset="-122"/>
              </a:rPr>
              <a:t>指定的次数。</a:t>
            </a:r>
          </a:p>
          <a:p>
            <a:endParaRPr lang="zh-CN" altLang="en-US" sz="2400"/>
          </a:p>
        </p:txBody>
      </p:sp>
    </p:spTree>
    <p:extLst>
      <p:ext uri="{BB962C8B-B14F-4D97-AF65-F5344CB8AC3E}">
        <p14:creationId xmlns:p14="http://schemas.microsoft.com/office/powerpoint/2010/main" val="1576685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2062758" y="1125538"/>
            <a:ext cx="7774199" cy="5097055"/>
          </a:xfrm>
        </p:spPr>
        <p:txBody>
          <a:bodyPr/>
          <a:lstStyle/>
          <a:p>
            <a:pPr>
              <a:lnSpc>
                <a:spcPct val="150000"/>
              </a:lnSpc>
            </a:pPr>
            <a:r>
              <a:rPr lang="zh-CN" altLang="en-US" sz="2400" dirty="0" smtClean="0">
                <a:latin typeface="黑体" panose="02010609060101010101" pitchFamily="49" charset="-122"/>
                <a:ea typeface="黑体" panose="02010609060101010101" pitchFamily="49" charset="-122"/>
              </a:rPr>
              <a:t>指令</a:t>
            </a:r>
            <a:r>
              <a:rPr lang="zh-CN" altLang="en-US" sz="2400" dirty="0">
                <a:latin typeface="黑体" panose="02010609060101010101" pitchFamily="49" charset="-122"/>
                <a:ea typeface="黑体" panose="02010609060101010101" pitchFamily="49" charset="-122"/>
              </a:rPr>
              <a:t>执行时间取决于时钟周期长短和执行指令所需要的时钟周期数。</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执行一条指令所需的总时间为基本执行时间、计算有效地址的时间和为了读取操作数和存放操作结果需访问内存的时间之和。</a:t>
            </a:r>
          </a:p>
        </p:txBody>
      </p:sp>
      <p:sp>
        <p:nvSpPr>
          <p:cNvPr id="3" name="TextBox 16"/>
          <p:cNvSpPr txBox="1"/>
          <p:nvPr/>
        </p:nvSpPr>
        <p:spPr>
          <a:xfrm>
            <a:off x="2857502" y="468832"/>
            <a:ext cx="2687948"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指令的执行时间</a:t>
            </a:r>
            <a:endParaRPr lang="zh-CN" altLang="en-US" sz="2700" b="1"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910359" y="36240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2758" y="371781"/>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210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1774726" y="333450"/>
            <a:ext cx="8644351" cy="5474967"/>
          </a:xfrm>
        </p:spPr>
        <p:txBody>
          <a:bodyPr/>
          <a:lstStyle/>
          <a:p>
            <a:pPr marL="533507" indent="-533507" algn="just">
              <a:lnSpc>
                <a:spcPct val="90000"/>
              </a:lnSpc>
              <a:spcBef>
                <a:spcPct val="50000"/>
              </a:spcBef>
              <a:buNone/>
            </a:pPr>
            <a:r>
              <a:rPr lang="en-US" altLang="zh-CN" b="1" dirty="0" smtClean="0">
                <a:latin typeface="隶书" panose="02010509060101010101" pitchFamily="49" charset="-122"/>
                <a:ea typeface="隶书" panose="02010509060101010101" pitchFamily="49" charset="-122"/>
              </a:rPr>
              <a:t> </a:t>
            </a:r>
            <a:r>
              <a:rPr lang="en-US" altLang="zh-CN" sz="2400" b="1" dirty="0" smtClean="0">
                <a:latin typeface="黑体" panose="02010609060101010101" pitchFamily="49" charset="-122"/>
                <a:ea typeface="黑体" panose="02010609060101010101" pitchFamily="49" charset="-122"/>
              </a:rPr>
              <a:t>5</a:t>
            </a:r>
            <a:r>
              <a:rPr lang="zh-CN" altLang="en-US" sz="2400" b="1" dirty="0" smtClean="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处理器指令</a:t>
            </a:r>
            <a:endParaRPr lang="en-US" altLang="zh-CN" sz="2400" b="1" dirty="0">
              <a:latin typeface="黑体" panose="02010609060101010101" pitchFamily="49" charset="-122"/>
              <a:ea typeface="黑体" panose="02010609060101010101" pitchFamily="49" charset="-122"/>
            </a:endParaRPr>
          </a:p>
          <a:p>
            <a:pPr marL="533507" indent="-533507" algn="just">
              <a:lnSpc>
                <a:spcPct val="90000"/>
              </a:lnSpc>
              <a:spcBef>
                <a:spcPct val="50000"/>
              </a:spcBef>
              <a:buNone/>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）标志位处理指令</a:t>
            </a:r>
          </a:p>
          <a:p>
            <a:pPr marL="533507" indent="-533507" algn="just">
              <a:lnSpc>
                <a:spcPct val="90000"/>
              </a:lnSpc>
              <a:spcBef>
                <a:spcPct val="50000"/>
              </a:spcBef>
              <a:buNone/>
            </a:pPr>
            <a:r>
              <a:rPr lang="zh-CN" altLang="en-US" sz="2400" dirty="0">
                <a:latin typeface="黑体" panose="02010609060101010101" pitchFamily="49" charset="-122"/>
                <a:ea typeface="黑体" panose="02010609060101010101" pitchFamily="49" charset="-122"/>
              </a:rPr>
              <a:t>   在前面介绍的有关指令中，已经涉及到了对标志位的影响问题，由此可以利用标志位的状态对所执行的程序进行控制。通过标志位处理指令，可直接对指定的标志位进行设置或消除操作。 </a:t>
            </a: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清进位位指令</a:t>
            </a:r>
            <a:r>
              <a:rPr lang="en-US" altLang="zh-CN" sz="2400" b="1" dirty="0">
                <a:solidFill>
                  <a:srgbClr val="FF9900"/>
                </a:solidFill>
                <a:latin typeface="黑体" panose="02010609060101010101" pitchFamily="49" charset="-122"/>
                <a:ea typeface="黑体" panose="02010609060101010101" pitchFamily="49" charset="-122"/>
              </a:rPr>
              <a:t>CLC</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CF←0 </a:t>
            </a:r>
          </a:p>
          <a:p>
            <a:pPr marL="533507" indent="-533507" algn="just">
              <a:lnSpc>
                <a:spcPct val="90000"/>
              </a:lnSpc>
              <a:spcBef>
                <a:spcPct val="50000"/>
              </a:spcBef>
              <a:buNone/>
            </a:pPr>
            <a:r>
              <a:rPr lang="en-US" altLang="zh-CN" sz="2400" dirty="0">
                <a:latin typeface="黑体" panose="02010609060101010101" pitchFamily="49" charset="-122"/>
                <a:ea typeface="黑体" panose="02010609060101010101" pitchFamily="49" charset="-122"/>
              </a:rPr>
              <a:t>   (2) </a:t>
            </a:r>
            <a:r>
              <a:rPr lang="zh-CN" altLang="en-US" sz="2400" dirty="0">
                <a:latin typeface="黑体" panose="02010609060101010101" pitchFamily="49" charset="-122"/>
                <a:ea typeface="黑体" panose="02010609060101010101" pitchFamily="49" charset="-122"/>
              </a:rPr>
              <a:t>进位标志位置“</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指令</a:t>
            </a:r>
            <a:r>
              <a:rPr lang="en-US" altLang="zh-CN" sz="2400" b="1" dirty="0">
                <a:solidFill>
                  <a:srgbClr val="FF9900"/>
                </a:solidFill>
                <a:latin typeface="黑体" panose="02010609060101010101" pitchFamily="49" charset="-122"/>
                <a:ea typeface="黑体" panose="02010609060101010101" pitchFamily="49" charset="-122"/>
              </a:rPr>
              <a:t>STC</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CF←1</a:t>
            </a:r>
            <a:r>
              <a:rPr lang="zh-CN" altLang="en-US" sz="2400" dirty="0">
                <a:latin typeface="黑体" panose="02010609060101010101" pitchFamily="49" charset="-122"/>
                <a:ea typeface="黑体" panose="02010609060101010101" pitchFamily="49" charset="-122"/>
              </a:rPr>
              <a:t>。</a:t>
            </a:r>
          </a:p>
          <a:p>
            <a:pPr marL="533507" indent="-533507" algn="just">
              <a:lnSpc>
                <a:spcPct val="90000"/>
              </a:lnSpc>
              <a:spcBef>
                <a:spcPct val="50000"/>
              </a:spcBef>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进位位求反指令</a:t>
            </a:r>
            <a:r>
              <a:rPr lang="en-US" altLang="zh-CN" sz="2400" b="1" dirty="0">
                <a:solidFill>
                  <a:srgbClr val="FF9900"/>
                </a:solidFill>
                <a:latin typeface="黑体" panose="02010609060101010101" pitchFamily="49" charset="-122"/>
                <a:ea typeface="黑体" panose="02010609060101010101" pitchFamily="49" charset="-122"/>
              </a:rPr>
              <a:t>CMC</a:t>
            </a:r>
            <a:r>
              <a:rPr lang="zh-CN" altLang="en-US" sz="2400" dirty="0">
                <a:latin typeface="黑体" panose="02010609060101010101" pitchFamily="49" charset="-122"/>
                <a:ea typeface="黑体" panose="02010609060101010101" pitchFamily="49" charset="-122"/>
              </a:rPr>
              <a:t>， 即</a:t>
            </a:r>
            <a:r>
              <a:rPr lang="en-US" altLang="zh-CN" sz="2400" dirty="0">
                <a:latin typeface="黑体" panose="02010609060101010101" pitchFamily="49" charset="-122"/>
                <a:ea typeface="黑体" panose="02010609060101010101" pitchFamily="49" charset="-122"/>
              </a:rPr>
              <a:t>CF←CF</a:t>
            </a:r>
            <a:r>
              <a:rPr lang="zh-CN" altLang="en-US" sz="2400" dirty="0">
                <a:latin typeface="黑体" panose="02010609060101010101" pitchFamily="49" charset="-122"/>
                <a:ea typeface="黑体" panose="02010609060101010101" pitchFamily="49" charset="-122"/>
              </a:rPr>
              <a:t>的反。</a:t>
            </a:r>
          </a:p>
          <a:p>
            <a:pPr marL="533507" indent="-533507" algn="just">
              <a:lnSpc>
                <a:spcPct val="90000"/>
              </a:lnSpc>
              <a:spcBef>
                <a:spcPct val="50000"/>
              </a:spcBef>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(4) </a:t>
            </a:r>
            <a:r>
              <a:rPr lang="zh-CN" altLang="en-US" sz="2400" dirty="0">
                <a:latin typeface="黑体" panose="02010609060101010101" pitchFamily="49" charset="-122"/>
                <a:ea typeface="黑体" panose="02010609060101010101" pitchFamily="49" charset="-122"/>
              </a:rPr>
              <a:t>方向标志位清“</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指令</a:t>
            </a:r>
            <a:r>
              <a:rPr lang="en-US" altLang="zh-CN" sz="2400" b="1" dirty="0">
                <a:solidFill>
                  <a:srgbClr val="FF9900"/>
                </a:solidFill>
                <a:latin typeface="黑体" panose="02010609060101010101" pitchFamily="49" charset="-122"/>
                <a:ea typeface="黑体" panose="02010609060101010101" pitchFamily="49" charset="-122"/>
              </a:rPr>
              <a:t>CLD</a:t>
            </a:r>
            <a:r>
              <a:rPr lang="zh-CN" altLang="en-US" sz="2400" dirty="0">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DF←0</a:t>
            </a:r>
            <a:r>
              <a:rPr lang="zh-CN" altLang="en-US" sz="2400" dirty="0">
                <a:latin typeface="黑体" panose="02010609060101010101" pitchFamily="49" charset="-122"/>
                <a:ea typeface="黑体" panose="02010609060101010101" pitchFamily="49" charset="-122"/>
              </a:rPr>
              <a:t>。</a:t>
            </a:r>
          </a:p>
          <a:p>
            <a:pPr marL="533507" indent="-533507" algn="just">
              <a:lnSpc>
                <a:spcPct val="90000"/>
              </a:lnSpc>
              <a:spcBef>
                <a:spcPct val="50000"/>
              </a:spcBef>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(5) </a:t>
            </a:r>
            <a:r>
              <a:rPr lang="zh-CN" altLang="en-US" sz="2400" dirty="0">
                <a:latin typeface="黑体" panose="02010609060101010101" pitchFamily="49" charset="-122"/>
                <a:ea typeface="黑体" panose="02010609060101010101" pitchFamily="49" charset="-122"/>
              </a:rPr>
              <a:t>方向标志位置“</a:t>
            </a: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指令</a:t>
            </a:r>
            <a:r>
              <a:rPr lang="en-US" altLang="zh-CN" sz="2400" b="1" dirty="0">
                <a:solidFill>
                  <a:srgbClr val="FF9900"/>
                </a:solidFill>
                <a:latin typeface="黑体" panose="02010609060101010101" pitchFamily="49" charset="-122"/>
                <a:ea typeface="黑体" panose="02010609060101010101" pitchFamily="49" charset="-122"/>
              </a:rPr>
              <a:t>STD</a:t>
            </a:r>
            <a:r>
              <a:rPr lang="zh-CN" altLang="en-US" sz="2400" dirty="0">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DF←1</a:t>
            </a:r>
            <a:r>
              <a:rPr lang="zh-CN" altLang="en-US" sz="2400" dirty="0">
                <a:latin typeface="黑体" panose="02010609060101010101" pitchFamily="49" charset="-122"/>
                <a:ea typeface="黑体" panose="02010609060101010101" pitchFamily="49" charset="-122"/>
              </a:rPr>
              <a:t>。 </a:t>
            </a:r>
          </a:p>
          <a:p>
            <a:pPr marL="533507" indent="-533507">
              <a:lnSpc>
                <a:spcPct val="90000"/>
              </a:lnSpc>
              <a:spcBef>
                <a:spcPct val="50000"/>
              </a:spcBef>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(6) </a:t>
            </a:r>
            <a:r>
              <a:rPr lang="zh-CN" altLang="en-US" sz="2400" dirty="0">
                <a:latin typeface="黑体" panose="02010609060101010101" pitchFamily="49" charset="-122"/>
                <a:ea typeface="黑体" panose="02010609060101010101" pitchFamily="49" charset="-122"/>
              </a:rPr>
              <a:t>中断标志位清“</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指令</a:t>
            </a:r>
            <a:r>
              <a:rPr lang="en-US" altLang="zh-CN" sz="2400" b="1" dirty="0">
                <a:solidFill>
                  <a:srgbClr val="FF9900"/>
                </a:solidFill>
                <a:latin typeface="黑体" panose="02010609060101010101" pitchFamily="49" charset="-122"/>
                <a:ea typeface="黑体" panose="02010609060101010101" pitchFamily="49" charset="-122"/>
              </a:rPr>
              <a:t>CLI</a:t>
            </a:r>
            <a:r>
              <a:rPr lang="zh-CN" altLang="en-US" sz="2400" dirty="0">
                <a:latin typeface="黑体" panose="02010609060101010101" pitchFamily="49" charset="-122"/>
                <a:ea typeface="黑体" panose="02010609060101010101" pitchFamily="49" charset="-122"/>
              </a:rPr>
              <a:t>， 即</a:t>
            </a:r>
            <a:r>
              <a:rPr lang="en-US" altLang="zh-CN" sz="2400" dirty="0">
                <a:latin typeface="黑体" panose="02010609060101010101" pitchFamily="49" charset="-122"/>
                <a:ea typeface="黑体" panose="02010609060101010101" pitchFamily="49" charset="-122"/>
              </a:rPr>
              <a:t>IF←0</a:t>
            </a:r>
            <a:r>
              <a:rPr lang="zh-CN" altLang="en-US" sz="2400" dirty="0">
                <a:latin typeface="黑体" panose="02010609060101010101" pitchFamily="49" charset="-122"/>
                <a:ea typeface="黑体" panose="02010609060101010101" pitchFamily="49" charset="-122"/>
              </a:rPr>
              <a:t>。 </a:t>
            </a:r>
          </a:p>
          <a:p>
            <a:pPr marL="533507" indent="-533507" algn="just">
              <a:lnSpc>
                <a:spcPct val="90000"/>
              </a:lnSpc>
              <a:spcBef>
                <a:spcPct val="50000"/>
              </a:spcBef>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(7) </a:t>
            </a:r>
            <a:r>
              <a:rPr lang="zh-CN" altLang="en-US" sz="2400" dirty="0">
                <a:latin typeface="黑体" panose="02010609060101010101" pitchFamily="49" charset="-122"/>
                <a:ea typeface="黑体" panose="02010609060101010101" pitchFamily="49" charset="-122"/>
              </a:rPr>
              <a:t>中断标志位置“</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指令</a:t>
            </a:r>
            <a:r>
              <a:rPr lang="en-US" altLang="zh-CN" sz="2400" b="1" dirty="0">
                <a:solidFill>
                  <a:srgbClr val="FF9900"/>
                </a:solidFill>
                <a:latin typeface="黑体" panose="02010609060101010101" pitchFamily="49" charset="-122"/>
                <a:ea typeface="黑体" panose="02010609060101010101" pitchFamily="49" charset="-122"/>
              </a:rPr>
              <a:t>STI</a:t>
            </a:r>
            <a:r>
              <a:rPr lang="zh-CN" altLang="en-US" sz="2400" dirty="0">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IF←1</a:t>
            </a:r>
            <a:r>
              <a:rPr lang="zh-CN" altLang="en-US"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67145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1736510" y="0"/>
            <a:ext cx="8231505" cy="6287955"/>
          </a:xfrm>
        </p:spPr>
        <p:txBody>
          <a:bodyPr/>
          <a:lstStyle/>
          <a:p>
            <a:pPr eaLnBrk="1" hangingPunct="1">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）同步与控制指令</a:t>
            </a:r>
          </a:p>
          <a:p>
            <a:pPr algn="just" eaLnBrk="1" hangingPunct="1">
              <a:lnSpc>
                <a:spcPct val="150000"/>
              </a:lnSpc>
              <a:spcBef>
                <a:spcPct val="50000"/>
              </a:spcBef>
              <a:buFontTx/>
              <a:buNone/>
            </a:pPr>
            <a:r>
              <a:rPr lang="en-US" altLang="zh-CN" sz="2400">
                <a:latin typeface="黑体" panose="02010609060101010101" pitchFamily="49" charset="-122"/>
                <a:ea typeface="黑体" panose="02010609060101010101" pitchFamily="49" charset="-122"/>
              </a:rPr>
              <a:t>1) </a:t>
            </a:r>
            <a:r>
              <a:rPr lang="zh-CN" altLang="en-US" sz="2400">
                <a:latin typeface="黑体" panose="02010609060101010101" pitchFamily="49" charset="-122"/>
                <a:ea typeface="黑体" panose="02010609060101010101" pitchFamily="49" charset="-122"/>
              </a:rPr>
              <a:t>停机指令</a:t>
            </a:r>
            <a:r>
              <a:rPr lang="en-US" altLang="zh-CN" sz="2400">
                <a:latin typeface="黑体" panose="02010609060101010101" pitchFamily="49" charset="-122"/>
                <a:ea typeface="黑体" panose="02010609060101010101" pitchFamily="49" charset="-122"/>
              </a:rPr>
              <a:t>HLT</a:t>
            </a:r>
            <a:r>
              <a:rPr lang="zh-CN" altLang="en-US" sz="2400">
                <a:latin typeface="黑体" panose="02010609060101010101" pitchFamily="49" charset="-122"/>
                <a:ea typeface="黑体" panose="02010609060101010101" pitchFamily="49" charset="-122"/>
              </a:rPr>
              <a:t>。 </a:t>
            </a:r>
          </a:p>
          <a:p>
            <a:pPr algn="just" eaLnBrk="1" hangingPunct="1">
              <a:lnSpc>
                <a:spcPct val="150000"/>
              </a:lnSpc>
              <a:spcBef>
                <a:spcPct val="5000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HLT</a:t>
            </a:r>
            <a:r>
              <a:rPr lang="zh-CN" altLang="en-US" sz="2400">
                <a:latin typeface="黑体" panose="02010609060101010101" pitchFamily="49" charset="-122"/>
                <a:ea typeface="黑体" panose="02010609060101010101" pitchFamily="49" charset="-122"/>
              </a:rPr>
              <a:t>指令使</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进入暂停状态。暂停状态期间， </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可响应外部中断。如</a:t>
            </a:r>
            <a:r>
              <a:rPr lang="en-US" altLang="zh-CN" sz="2400">
                <a:latin typeface="黑体" panose="02010609060101010101" pitchFamily="49" charset="-122"/>
                <a:ea typeface="黑体" panose="02010609060101010101" pitchFamily="49" charset="-122"/>
              </a:rPr>
              <a:t>RESET</a:t>
            </a:r>
            <a:r>
              <a:rPr lang="zh-CN" altLang="en-US" sz="2400">
                <a:latin typeface="黑体" panose="02010609060101010101" pitchFamily="49" charset="-122"/>
                <a:ea typeface="黑体" panose="02010609060101010101" pitchFamily="49" charset="-122"/>
              </a:rPr>
              <a:t>复位信号，</a:t>
            </a:r>
            <a:r>
              <a:rPr lang="en-US" altLang="zh-CN" sz="2400">
                <a:latin typeface="黑体" panose="02010609060101010101" pitchFamily="49" charset="-122"/>
                <a:ea typeface="黑体" panose="02010609060101010101" pitchFamily="49" charset="-122"/>
              </a:rPr>
              <a:t>INTR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NMI</a:t>
            </a:r>
            <a:r>
              <a:rPr lang="zh-CN" altLang="en-US" sz="2400">
                <a:latin typeface="黑体" panose="02010609060101010101" pitchFamily="49" charset="-122"/>
                <a:ea typeface="黑体" panose="02010609060101010101" pitchFamily="49" charset="-122"/>
              </a:rPr>
              <a:t>的中断请求。中断返回后，</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将退出暂停状态。通常在程序中使用</a:t>
            </a:r>
            <a:r>
              <a:rPr lang="en-US" altLang="zh-CN" sz="2400">
                <a:latin typeface="黑体" panose="02010609060101010101" pitchFamily="49" charset="-122"/>
                <a:ea typeface="黑体" panose="02010609060101010101" pitchFamily="49" charset="-122"/>
              </a:rPr>
              <a:t>HLT</a:t>
            </a:r>
            <a:r>
              <a:rPr lang="zh-CN" altLang="en-US" sz="2400">
                <a:latin typeface="黑体" panose="02010609060101010101" pitchFamily="49" charset="-122"/>
                <a:ea typeface="黑体" panose="02010609060101010101" pitchFamily="49" charset="-122"/>
              </a:rPr>
              <a:t>指令等待中断请求。</a:t>
            </a:r>
          </a:p>
          <a:p>
            <a:pPr algn="just" eaLnBrk="1" hangingPunct="1">
              <a:lnSpc>
                <a:spcPct val="150000"/>
              </a:lnSpc>
              <a:spcBef>
                <a:spcPct val="50000"/>
              </a:spcBef>
              <a:buFontTx/>
              <a:buNone/>
            </a:pPr>
            <a:r>
              <a:rPr lang="en-US" altLang="zh-CN" sz="2400">
                <a:latin typeface="黑体" panose="02010609060101010101" pitchFamily="49" charset="-122"/>
                <a:ea typeface="黑体" panose="02010609060101010101" pitchFamily="49" charset="-122"/>
              </a:rPr>
              <a:t>2) </a:t>
            </a:r>
            <a:r>
              <a:rPr lang="zh-CN" altLang="en-US" sz="2400">
                <a:latin typeface="黑体" panose="02010609060101010101" pitchFamily="49" charset="-122"/>
                <a:ea typeface="黑体" panose="02010609060101010101" pitchFamily="49" charset="-122"/>
              </a:rPr>
              <a:t>等待指令</a:t>
            </a:r>
            <a:r>
              <a:rPr lang="en-US" altLang="zh-CN" sz="2400">
                <a:latin typeface="黑体" panose="02010609060101010101" pitchFamily="49" charset="-122"/>
                <a:ea typeface="黑体" panose="02010609060101010101" pitchFamily="49" charset="-122"/>
              </a:rPr>
              <a:t>WAIT</a:t>
            </a:r>
            <a:r>
              <a:rPr lang="zh-CN" altLang="en-US" sz="2400">
                <a:latin typeface="黑体" panose="02010609060101010101" pitchFamily="49" charset="-122"/>
                <a:ea typeface="黑体" panose="02010609060101010101" pitchFamily="49" charset="-122"/>
              </a:rPr>
              <a:t>。 </a:t>
            </a:r>
          </a:p>
          <a:p>
            <a:pPr algn="just" eaLnBrk="1" hangingPunct="1">
              <a:lnSpc>
                <a:spcPct val="150000"/>
              </a:lnSpc>
              <a:spcBef>
                <a:spcPct val="5000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WAIT</a:t>
            </a:r>
            <a:r>
              <a:rPr lang="zh-CN" altLang="en-US" sz="2400">
                <a:latin typeface="黑体" panose="02010609060101010101" pitchFamily="49" charset="-122"/>
                <a:ea typeface="黑体" panose="02010609060101010101" pitchFamily="49" charset="-122"/>
              </a:rPr>
              <a:t>指令可以使</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进入等待状态，等待状态期间（</a:t>
            </a:r>
            <a:r>
              <a:rPr lang="en-US" altLang="zh-CN" sz="2400">
                <a:latin typeface="黑体" panose="02010609060101010101" pitchFamily="49" charset="-122"/>
                <a:ea typeface="黑体" panose="02010609060101010101" pitchFamily="49" charset="-122"/>
              </a:rPr>
              <a:t>TEST</a:t>
            </a:r>
            <a:r>
              <a:rPr lang="zh-CN" altLang="en-US" sz="2400">
                <a:latin typeface="黑体" panose="02010609060101010101" pitchFamily="49" charset="-122"/>
                <a:ea typeface="黑体" panose="02010609060101010101" pitchFamily="49" charset="-122"/>
              </a:rPr>
              <a:t>变为无效）</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可被中断。当</a:t>
            </a:r>
            <a:r>
              <a:rPr lang="en-US" altLang="zh-CN" sz="2400">
                <a:latin typeface="黑体" panose="02010609060101010101" pitchFamily="49" charset="-122"/>
                <a:ea typeface="黑体" panose="02010609060101010101" pitchFamily="49" charset="-122"/>
              </a:rPr>
              <a:t>TEST</a:t>
            </a:r>
            <a:r>
              <a:rPr lang="zh-CN" altLang="en-US" sz="2400">
                <a:latin typeface="黑体" panose="02010609060101010101" pitchFamily="49" charset="-122"/>
                <a:ea typeface="黑体" panose="02010609060101010101" pitchFamily="49" charset="-122"/>
              </a:rPr>
              <a:t>为有效或允许外部中断请求时， </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会停止执行</a:t>
            </a:r>
            <a:r>
              <a:rPr lang="en-US" altLang="zh-CN" sz="2400">
                <a:latin typeface="黑体" panose="02010609060101010101" pitchFamily="49" charset="-122"/>
                <a:ea typeface="黑体" panose="02010609060101010101" pitchFamily="49" charset="-122"/>
              </a:rPr>
              <a:t>WAIT</a:t>
            </a:r>
            <a:r>
              <a:rPr lang="zh-CN" altLang="en-US" sz="240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2968301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1807964" y="571633"/>
            <a:ext cx="8383940" cy="5401925"/>
          </a:xfrm>
        </p:spPr>
        <p:txBody>
          <a:bodyPr/>
          <a:lstStyle/>
          <a:p>
            <a:pPr algn="just" eaLnBrk="1" hangingPunct="1">
              <a:lnSpc>
                <a:spcPct val="150000"/>
              </a:lnSpc>
              <a:spcBef>
                <a:spcPct val="50000"/>
              </a:spcBef>
              <a:buFontTx/>
              <a:buNone/>
            </a:pPr>
            <a:r>
              <a:rPr lang="en-US" altLang="zh-CN" sz="2400">
                <a:latin typeface="黑体" panose="02010609060101010101" pitchFamily="49" charset="-122"/>
                <a:ea typeface="黑体" panose="02010609060101010101" pitchFamily="49" charset="-122"/>
              </a:rPr>
              <a:t>3) </a:t>
            </a:r>
            <a:r>
              <a:rPr lang="zh-CN" altLang="en-US" sz="2400">
                <a:latin typeface="黑体" panose="02010609060101010101" pitchFamily="49" charset="-122"/>
                <a:ea typeface="黑体" panose="02010609060101010101" pitchFamily="49" charset="-122"/>
              </a:rPr>
              <a:t>换码或协处理器指令</a:t>
            </a:r>
            <a:r>
              <a:rPr lang="en-US" altLang="zh-CN" sz="2400">
                <a:latin typeface="黑体" panose="02010609060101010101" pitchFamily="49" charset="-122"/>
                <a:ea typeface="黑体" panose="02010609060101010101" pitchFamily="49" charset="-122"/>
              </a:rPr>
              <a:t>ESC</a:t>
            </a:r>
            <a:r>
              <a:rPr lang="zh-CN" altLang="en-US" sz="2400">
                <a:latin typeface="黑体" panose="02010609060101010101" pitchFamily="49" charset="-122"/>
                <a:ea typeface="黑体" panose="02010609060101010101" pitchFamily="49" charset="-122"/>
              </a:rPr>
              <a:t>。</a:t>
            </a:r>
          </a:p>
          <a:p>
            <a:pPr algn="just" eaLnBrk="1" hangingPunct="1">
              <a:lnSpc>
                <a:spcPct val="150000"/>
              </a:lnSpc>
              <a:spcBef>
                <a:spcPct val="5000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ESC</a:t>
            </a:r>
            <a:r>
              <a:rPr lang="zh-CN" altLang="en-US" sz="2400">
                <a:latin typeface="黑体" panose="02010609060101010101" pitchFamily="49" charset="-122"/>
                <a:ea typeface="黑体" panose="02010609060101010101" pitchFamily="49" charset="-122"/>
              </a:rPr>
              <a:t>指令可向协处理器提供一条可执行的指令及相应的操作数。 当执行</a:t>
            </a:r>
            <a:r>
              <a:rPr lang="en-US" altLang="zh-CN" sz="2400">
                <a:latin typeface="黑体" panose="02010609060101010101" pitchFamily="49" charset="-122"/>
                <a:ea typeface="黑体" panose="02010609060101010101" pitchFamily="49" charset="-122"/>
              </a:rPr>
              <a:t>ESC</a:t>
            </a:r>
            <a:r>
              <a:rPr lang="zh-CN" altLang="en-US" sz="2400">
                <a:latin typeface="黑体" panose="02010609060101010101" pitchFamily="49" charset="-122"/>
                <a:ea typeface="黑体" panose="02010609060101010101" pitchFamily="49" charset="-122"/>
              </a:rPr>
              <a:t>指令时，协处理器监视系统总线， 并可取得操作码。由于</a:t>
            </a:r>
            <a:r>
              <a:rPr lang="en-US" altLang="zh-CN" sz="2400">
                <a:latin typeface="黑体" panose="02010609060101010101" pitchFamily="49" charset="-122"/>
                <a:ea typeface="黑体" panose="02010609060101010101" pitchFamily="49" charset="-122"/>
              </a:rPr>
              <a:t>80287</a:t>
            </a:r>
            <a:r>
              <a:rPr lang="zh-CN" altLang="en-US" sz="2400">
                <a:latin typeface="黑体" panose="02010609060101010101" pitchFamily="49" charset="-122"/>
                <a:ea typeface="黑体" panose="02010609060101010101" pitchFamily="49" charset="-122"/>
              </a:rPr>
              <a:t>协处理器无寻址能力，当取得操作需要存储器访问时，</a:t>
            </a:r>
            <a:r>
              <a:rPr lang="en-US" altLang="zh-CN" sz="2400">
                <a:latin typeface="黑体" panose="02010609060101010101" pitchFamily="49" charset="-122"/>
                <a:ea typeface="黑体" panose="02010609060101010101" pitchFamily="49" charset="-122"/>
              </a:rPr>
              <a:t>80286</a:t>
            </a:r>
            <a:r>
              <a:rPr lang="zh-CN" altLang="en-US" sz="2400">
                <a:latin typeface="黑体" panose="02010609060101010101" pitchFamily="49" charset="-122"/>
                <a:ea typeface="黑体" panose="02010609060101010101" pitchFamily="49" charset="-122"/>
              </a:rPr>
              <a:t>将指定存储单元的内容送到数据总线上，否则不需要</a:t>
            </a:r>
            <a:r>
              <a:rPr lang="en-US" altLang="zh-CN" sz="2400">
                <a:latin typeface="黑体" panose="02010609060101010101" pitchFamily="49" charset="-122"/>
                <a:ea typeface="黑体" panose="02010609060101010101" pitchFamily="49" charset="-122"/>
              </a:rPr>
              <a:t>80286</a:t>
            </a:r>
            <a:r>
              <a:rPr lang="zh-CN" altLang="en-US" sz="2400">
                <a:latin typeface="黑体" panose="02010609060101010101" pitchFamily="49" charset="-122"/>
                <a:ea typeface="黑体" panose="02010609060101010101" pitchFamily="49" charset="-122"/>
              </a:rPr>
              <a:t>做任何事情。</a:t>
            </a:r>
          </a:p>
          <a:p>
            <a:pPr algn="just" eaLnBrk="1" hangingPunct="1">
              <a:lnSpc>
                <a:spcPct val="150000"/>
              </a:lnSpc>
              <a:spcBef>
                <a:spcPct val="50000"/>
              </a:spcBef>
              <a:buFontTx/>
              <a:buNone/>
            </a:pPr>
            <a:r>
              <a:rPr lang="en-US" altLang="zh-CN" sz="2400">
                <a:latin typeface="黑体" panose="02010609060101010101" pitchFamily="49" charset="-122"/>
                <a:ea typeface="黑体" panose="02010609060101010101" pitchFamily="49" charset="-122"/>
              </a:rPr>
              <a:t>4) </a:t>
            </a:r>
            <a:r>
              <a:rPr lang="zh-CN" altLang="en-US" sz="2400">
                <a:latin typeface="黑体" panose="02010609060101010101" pitchFamily="49" charset="-122"/>
                <a:ea typeface="黑体" panose="02010609060101010101" pitchFamily="49" charset="-122"/>
              </a:rPr>
              <a:t>封锁指令</a:t>
            </a:r>
            <a:r>
              <a:rPr lang="en-US" altLang="zh-CN" sz="2400">
                <a:latin typeface="黑体" panose="02010609060101010101" pitchFamily="49" charset="-122"/>
                <a:ea typeface="黑体" panose="02010609060101010101" pitchFamily="49" charset="-122"/>
              </a:rPr>
              <a:t>LOCK</a:t>
            </a:r>
            <a:r>
              <a:rPr lang="zh-CN" altLang="en-US" sz="2400">
                <a:latin typeface="黑体" panose="02010609060101010101" pitchFamily="49" charset="-122"/>
                <a:ea typeface="黑体" panose="02010609060101010101" pitchFamily="49" charset="-122"/>
              </a:rPr>
              <a:t>。 </a:t>
            </a:r>
          </a:p>
          <a:p>
            <a:pPr algn="just" eaLnBrk="1" hangingPunct="1">
              <a:lnSpc>
                <a:spcPct val="150000"/>
              </a:lnSpc>
              <a:spcBef>
                <a:spcPct val="5000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LOCK</a:t>
            </a:r>
            <a:r>
              <a:rPr lang="zh-CN" altLang="en-US" sz="2400">
                <a:latin typeface="黑体" panose="02010609060101010101" pitchFamily="49" charset="-122"/>
                <a:ea typeface="黑体" panose="02010609060101010101" pitchFamily="49" charset="-122"/>
              </a:rPr>
              <a:t>是一个可用在有关指令前面的前缀，使用了这个指令前缀的指令，可在指令执行期间封锁局部总线，以保证在多处理器及多任务下的数据安全。</a:t>
            </a:r>
          </a:p>
        </p:txBody>
      </p:sp>
    </p:spTree>
    <p:extLst>
      <p:ext uri="{BB962C8B-B14F-4D97-AF65-F5344CB8AC3E}">
        <p14:creationId xmlns:p14="http://schemas.microsoft.com/office/powerpoint/2010/main" val="848366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2131889" y="1143266"/>
            <a:ext cx="7774199" cy="3510775"/>
          </a:xfrm>
        </p:spPr>
        <p:txBody>
          <a:bodyPr/>
          <a:lstStyle/>
          <a:p>
            <a:pPr algn="just" eaLnBrk="1" hangingPunct="1">
              <a:lnSpc>
                <a:spcPct val="150000"/>
              </a:lnSpc>
              <a:spcBef>
                <a:spcPct val="50000"/>
              </a:spcBef>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）空操作指令</a:t>
            </a:r>
            <a:r>
              <a:rPr lang="en-US" altLang="zh-CN" sz="2400" b="1">
                <a:latin typeface="黑体" panose="02010609060101010101" pitchFamily="49" charset="-122"/>
                <a:ea typeface="黑体" panose="02010609060101010101" pitchFamily="49" charset="-122"/>
              </a:rPr>
              <a:t>NOP</a:t>
            </a:r>
          </a:p>
          <a:p>
            <a:pPr algn="just" eaLnBrk="1" hangingPunct="1">
              <a:lnSpc>
                <a:spcPct val="150000"/>
              </a:lnSpc>
              <a:spcBef>
                <a:spcPct val="50000"/>
              </a:spcBef>
              <a:buFontTx/>
              <a:buNone/>
            </a:pPr>
            <a:r>
              <a:rPr lang="en-US" altLang="zh-CN" sz="2400">
                <a:latin typeface="黑体" panose="02010609060101010101" pitchFamily="49" charset="-122"/>
                <a:ea typeface="黑体" panose="02010609060101010101" pitchFamily="49" charset="-122"/>
              </a:rPr>
              <a:t>     NOP</a:t>
            </a:r>
            <a:r>
              <a:rPr lang="zh-CN" altLang="en-US" sz="2400">
                <a:latin typeface="黑体" panose="02010609060101010101" pitchFamily="49" charset="-122"/>
                <a:ea typeface="黑体" panose="02010609060101010101" pitchFamily="49" charset="-122"/>
              </a:rPr>
              <a:t>指令不执行任何操作，它作为单字节指令占用一个字节的单元。一般用它来占用字节单元，便于插入指令进行程序调试，还可利用它对定时程序中的时间进行调整，占用</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个时钟周期。</a:t>
            </a:r>
          </a:p>
        </p:txBody>
      </p:sp>
    </p:spTree>
    <p:extLst>
      <p:ext uri="{BB962C8B-B14F-4D97-AF65-F5344CB8AC3E}">
        <p14:creationId xmlns:p14="http://schemas.microsoft.com/office/powerpoint/2010/main" val="2746138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104080" y="3000619"/>
            <a:ext cx="6321547"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4800" kern="0" dirty="0">
                <a:solidFill>
                  <a:srgbClr val="EA5E66"/>
                </a:solidFill>
                <a:latin typeface="Arial"/>
                <a:ea typeface="微软雅黑"/>
              </a:rPr>
              <a:t>80386</a:t>
            </a:r>
            <a:r>
              <a:rPr lang="zh-CN" altLang="en-US" sz="4800" kern="0" dirty="0">
                <a:solidFill>
                  <a:srgbClr val="EA5E66"/>
                </a:solidFill>
                <a:latin typeface="Arial"/>
                <a:ea typeface="微软雅黑"/>
              </a:rPr>
              <a:t>的寻址方式和</a:t>
            </a:r>
            <a:r>
              <a:rPr lang="zh-CN" altLang="en-US" sz="4800" kern="0" dirty="0" smtClean="0">
                <a:solidFill>
                  <a:srgbClr val="EA5E66"/>
                </a:solidFill>
                <a:latin typeface="Arial"/>
                <a:ea typeface="微软雅黑"/>
              </a:rPr>
              <a:t>指令系统</a:t>
            </a:r>
            <a:endParaRPr lang="zh-CN" altLang="en-US" sz="4800" kern="0" dirty="0">
              <a:solidFill>
                <a:srgbClr val="EA5E6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03</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1" name="组合 50"/>
          <p:cNvGrpSpPr/>
          <p:nvPr/>
        </p:nvGrpSpPr>
        <p:grpSpPr>
          <a:xfrm>
            <a:off x="2350790" y="2367417"/>
            <a:ext cx="1477153" cy="1477701"/>
            <a:chOff x="5699322" y="3963624"/>
            <a:chExt cx="132182" cy="132201"/>
          </a:xfrm>
          <a:solidFill>
            <a:srgbClr val="EA5E66"/>
          </a:solidFill>
        </p:grpSpPr>
        <p:sp>
          <p:nvSpPr>
            <p:cNvPr id="52"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sp>
          <p:nvSpPr>
            <p:cNvPr id="53"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76177613"/>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内容占位符 2"/>
          <p:cNvSpPr>
            <a:spLocks noGrp="1"/>
          </p:cNvSpPr>
          <p:nvPr>
            <p:ph idx="1"/>
          </p:nvPr>
        </p:nvSpPr>
        <p:spPr>
          <a:xfrm>
            <a:off x="1892434" y="1125538"/>
            <a:ext cx="8503030" cy="5382871"/>
          </a:xfrm>
        </p:spPr>
        <p:txBody>
          <a:bodyPr/>
          <a:lstStyle/>
          <a:p>
            <a:pPr>
              <a:lnSpc>
                <a:spcPct val="120000"/>
              </a:lnSpc>
            </a:pPr>
            <a:r>
              <a:rPr lang="en-US" altLang="zh-CN" sz="2400" dirty="0" smtClean="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支持先前微处理器所支持的各种存储器寻址方式，并且还支持</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位偏移和存储器寻址方式。</a:t>
            </a: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允许内存地址的偏移可以由三部分内容相加构成，一是一个</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位基址寄存器，二是一个可乘上比例因子</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或</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位变址寄存器，三是一个</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位到</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的常数偏移量。</a:t>
            </a:r>
          </a:p>
          <a:p>
            <a:pPr>
              <a:lnSpc>
                <a:spcPct val="120000"/>
              </a:lnSpc>
              <a:buFontTx/>
              <a:buNone/>
            </a:pPr>
            <a:r>
              <a:rPr lang="zh-CN" altLang="en-US" sz="2400" dirty="0">
                <a:latin typeface="黑体" panose="02010609060101010101" pitchFamily="49" charset="-122"/>
                <a:ea typeface="黑体" panose="02010609060101010101" pitchFamily="49" charset="-122"/>
              </a:rPr>
              <a:t>存储器寻址方式中的有关名词概念定义如下：</a:t>
            </a:r>
          </a:p>
          <a:p>
            <a:pPr>
              <a:lnSpc>
                <a:spcPct val="120000"/>
              </a:lnSpc>
            </a:pPr>
            <a:r>
              <a:rPr lang="zh-CN" altLang="en-US" sz="2400" dirty="0">
                <a:latin typeface="黑体" panose="02010609060101010101" pitchFamily="49" charset="-122"/>
                <a:ea typeface="黑体" panose="02010609060101010101" pitchFamily="49" charset="-122"/>
              </a:rPr>
              <a:t>基址：任何通用寄存器都可作为基址寄存器，其内容为基址</a:t>
            </a:r>
          </a:p>
          <a:p>
            <a:pPr>
              <a:lnSpc>
                <a:spcPct val="120000"/>
              </a:lnSpc>
            </a:pPr>
            <a:r>
              <a:rPr lang="zh-CN" altLang="en-US" sz="2400" dirty="0">
                <a:latin typeface="黑体" panose="02010609060101010101" pitchFamily="49" charset="-122"/>
                <a:ea typeface="黑体" panose="02010609060101010101" pitchFamily="49" charset="-122"/>
              </a:rPr>
              <a:t>位移量：在指令操作码后面的</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位或</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位的数。</a:t>
            </a:r>
          </a:p>
          <a:p>
            <a:pPr>
              <a:lnSpc>
                <a:spcPct val="120000"/>
              </a:lnSpc>
            </a:pPr>
            <a:r>
              <a:rPr lang="zh-CN" altLang="en-US" sz="2400" dirty="0">
                <a:latin typeface="黑体" panose="02010609060101010101" pitchFamily="49" charset="-122"/>
                <a:ea typeface="黑体" panose="02010609060101010101" pitchFamily="49" charset="-122"/>
              </a:rPr>
              <a:t>变址：除了</a:t>
            </a:r>
            <a:r>
              <a:rPr lang="en-US" altLang="zh-CN" sz="2400" dirty="0">
                <a:latin typeface="黑体" panose="02010609060101010101" pitchFamily="49" charset="-122"/>
                <a:ea typeface="黑体" panose="02010609060101010101" pitchFamily="49" charset="-122"/>
              </a:rPr>
              <a:t>ESP</a:t>
            </a:r>
            <a:r>
              <a:rPr lang="zh-CN" altLang="en-US" sz="2400" dirty="0">
                <a:latin typeface="黑体" panose="02010609060101010101" pitchFamily="49" charset="-122"/>
                <a:ea typeface="黑体" panose="02010609060101010101" pitchFamily="49" charset="-122"/>
              </a:rPr>
              <a:t>寄存器外，任何通用寄存器都可以作为变址寄存器，其内容即为变址值。</a:t>
            </a:r>
          </a:p>
          <a:p>
            <a:endParaRPr lang="zh-CN" altLang="en-US" sz="2400" dirty="0">
              <a:latin typeface="黑体" panose="02010609060101010101" pitchFamily="49" charset="-122"/>
              <a:ea typeface="黑体" panose="02010609060101010101" pitchFamily="49" charset="-122"/>
            </a:endParaRPr>
          </a:p>
        </p:txBody>
      </p:sp>
      <p:sp>
        <p:nvSpPr>
          <p:cNvPr id="5" name="TextBox 13"/>
          <p:cNvSpPr txBox="1"/>
          <p:nvPr/>
        </p:nvSpPr>
        <p:spPr>
          <a:xfrm>
            <a:off x="2687178" y="439873"/>
            <a:ext cx="3047988"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80386</a:t>
            </a:r>
            <a:r>
              <a:rPr lang="zh-CN" altLang="en-US" sz="2700" b="1" dirty="0">
                <a:solidFill>
                  <a:schemeClr val="tx1">
                    <a:lumMod val="65000"/>
                    <a:lumOff val="35000"/>
                  </a:schemeClr>
                </a:solidFill>
                <a:latin typeface="微软雅黑"/>
                <a:ea typeface="微软雅黑"/>
              </a:rPr>
              <a:t>的寻找</a:t>
            </a:r>
            <a:r>
              <a:rPr lang="zh-CN" altLang="en-US" sz="2700" b="1" dirty="0" smtClean="0">
                <a:solidFill>
                  <a:schemeClr val="tx1">
                    <a:lumMod val="65000"/>
                    <a:lumOff val="35000"/>
                  </a:schemeClr>
                </a:solidFill>
                <a:latin typeface="微软雅黑"/>
                <a:ea typeface="微软雅黑"/>
              </a:rPr>
              <a:t>方式</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740035" y="333450"/>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79205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2"/>
          <p:cNvSpPr>
            <a:spLocks noGrp="1"/>
          </p:cNvSpPr>
          <p:nvPr>
            <p:ph idx="1"/>
          </p:nvPr>
        </p:nvSpPr>
        <p:spPr>
          <a:xfrm>
            <a:off x="2093780" y="928903"/>
            <a:ext cx="7774199" cy="4115753"/>
          </a:xfrm>
        </p:spPr>
        <p:txBody>
          <a:bodyPr/>
          <a:lstStyle/>
          <a:p>
            <a:pPr>
              <a:lnSpc>
                <a:spcPct val="150000"/>
              </a:lnSpc>
            </a:pPr>
            <a:r>
              <a:rPr lang="zh-CN" altLang="en-US" sz="2400">
                <a:latin typeface="黑体" panose="02010609060101010101" pitchFamily="49" charset="-122"/>
                <a:ea typeface="黑体" panose="02010609060101010101" pitchFamily="49" charset="-122"/>
              </a:rPr>
              <a:t>比例因子：变址寄存器的值可以乘以一个比例因子，根据操作数的长度可为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字节、</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字节、</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字节或</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字节，比例因子相应地可为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或</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a:t>
            </a:r>
          </a:p>
          <a:p>
            <a:pPr>
              <a:lnSpc>
                <a:spcPct val="150000"/>
              </a:lnSpc>
              <a:buFontTx/>
              <a:buNone/>
            </a:pPr>
            <a:r>
              <a:rPr lang="zh-CN" altLang="en-US" sz="2400">
                <a:latin typeface="黑体" panose="02010609060101010101" pitchFamily="49" charset="-122"/>
                <a:ea typeface="黑体" panose="02010609060101010101" pitchFamily="49" charset="-122"/>
              </a:rPr>
              <a:t>由上面</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个分量计算有效地址的方法为</a:t>
            </a:r>
          </a:p>
          <a:p>
            <a:pPr>
              <a:lnSpc>
                <a:spcPct val="150000"/>
              </a:lnSpc>
            </a:pPr>
            <a:r>
              <a:rPr lang="en-US" altLang="zh-CN" sz="2400">
                <a:latin typeface="黑体" panose="02010609060101010101" pitchFamily="49" charset="-122"/>
                <a:ea typeface="黑体" panose="02010609060101010101" pitchFamily="49" charset="-122"/>
              </a:rPr>
              <a:t>EA=</a:t>
            </a:r>
            <a:r>
              <a:rPr lang="zh-CN" altLang="en-US" sz="2400">
                <a:latin typeface="黑体" panose="02010609060101010101" pitchFamily="49" charset="-122"/>
                <a:ea typeface="黑体" panose="02010609060101010101" pitchFamily="49" charset="-122"/>
              </a:rPr>
              <a:t>基址</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变址</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比例因子</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位移量</a:t>
            </a:r>
          </a:p>
          <a:p>
            <a:endParaRPr lang="zh-CN" altLang="en-US" smtClean="0"/>
          </a:p>
        </p:txBody>
      </p:sp>
    </p:spTree>
    <p:extLst>
      <p:ext uri="{BB962C8B-B14F-4D97-AF65-F5344CB8AC3E}">
        <p14:creationId xmlns:p14="http://schemas.microsoft.com/office/powerpoint/2010/main" val="1784994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内容占位符 2"/>
          <p:cNvSpPr>
            <a:spLocks noGrp="1"/>
          </p:cNvSpPr>
          <p:nvPr>
            <p:ph idx="1"/>
          </p:nvPr>
        </p:nvSpPr>
        <p:spPr>
          <a:xfrm>
            <a:off x="2208106" y="5573416"/>
            <a:ext cx="7674164" cy="523996"/>
          </a:xfrm>
        </p:spPr>
        <p:txBody>
          <a:bodyPr/>
          <a:lstStyle/>
          <a:p>
            <a:pPr algn="ctr">
              <a:buFontTx/>
              <a:buNone/>
            </a:pPr>
            <a:r>
              <a:rPr lang="zh-CN" altLang="en-US" sz="2400">
                <a:latin typeface="黑体" panose="02010609060101010101" pitchFamily="49" charset="-122"/>
                <a:ea typeface="黑体" panose="02010609060101010101" pitchFamily="49" charset="-122"/>
              </a:rPr>
              <a:t>图</a:t>
            </a:r>
            <a:r>
              <a:rPr lang="en-US" altLang="zh-CN" sz="2400">
                <a:latin typeface="黑体" panose="02010609060101010101" pitchFamily="49" charset="-122"/>
                <a:ea typeface="黑体" panose="02010609060101010101" pitchFamily="49" charset="-122"/>
              </a:rPr>
              <a:t>3.9 </a:t>
            </a:r>
            <a:r>
              <a:rPr lang="zh-CN" altLang="en-US" sz="2400">
                <a:latin typeface="黑体" panose="02010609060101010101" pitchFamily="49" charset="-122"/>
                <a:ea typeface="黑体" panose="02010609060101010101" pitchFamily="49" charset="-122"/>
              </a:rPr>
              <a:t>寻址计算图解</a:t>
            </a:r>
          </a:p>
          <a:p>
            <a:endParaRPr lang="zh-CN" altLang="en-US" smtClean="0"/>
          </a:p>
        </p:txBody>
      </p:sp>
      <p:sp>
        <p:nvSpPr>
          <p:cNvPr id="1028"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1026" name="Object 1"/>
          <p:cNvGraphicFramePr>
            <a:graphicFrameLocks noChangeAspect="1"/>
          </p:cNvGraphicFramePr>
          <p:nvPr/>
        </p:nvGraphicFramePr>
        <p:xfrm>
          <a:off x="2308143" y="698662"/>
          <a:ext cx="7285136" cy="4803300"/>
        </p:xfrm>
        <a:graphic>
          <a:graphicData uri="http://schemas.openxmlformats.org/presentationml/2006/ole">
            <mc:AlternateContent xmlns:mc="http://schemas.openxmlformats.org/markup-compatibility/2006">
              <mc:Choice xmlns:v="urn:schemas-microsoft-com:vml" Requires="v">
                <p:oleObj spid="_x0000_s15370" name="Visio" r:id="rId3" imgW="3836512" imgH="2527266" progId="Visio.Drawing.11">
                  <p:embed/>
                </p:oleObj>
              </mc:Choice>
              <mc:Fallback>
                <p:oleObj name="Visio" r:id="rId3" imgW="3836512" imgH="252726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143" y="698662"/>
                        <a:ext cx="7285136" cy="48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59280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内容占位符 2"/>
          <p:cNvSpPr>
            <a:spLocks noGrp="1"/>
          </p:cNvSpPr>
          <p:nvPr>
            <p:ph idx="1"/>
          </p:nvPr>
        </p:nvSpPr>
        <p:spPr>
          <a:xfrm>
            <a:off x="2208107" y="1000357"/>
            <a:ext cx="7774199" cy="5097055"/>
          </a:xfrm>
        </p:spPr>
        <p:txBody>
          <a:bodyPr/>
          <a:lstStyle/>
          <a:p>
            <a:pPr>
              <a:lnSpc>
                <a:spcPct val="150000"/>
              </a:lnSpc>
              <a:buFontTx/>
              <a:buNone/>
            </a:pPr>
            <a:r>
              <a:rPr lang="en-US" altLang="zh-CN" sz="2400" b="1" dirty="0" smtClean="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．传送类指令</a:t>
            </a:r>
          </a:p>
          <a:p>
            <a:pPr>
              <a:lnSpc>
                <a:spcPct val="150000"/>
              </a:lnSpc>
              <a:buFontTx/>
              <a:buNone/>
            </a:pPr>
            <a:r>
              <a:rPr lang="zh-CN" altLang="en-US" sz="2400" dirty="0">
                <a:latin typeface="黑体" panose="02010609060101010101" pitchFamily="49" charset="-122"/>
                <a:ea typeface="黑体" panose="02010609060101010101" pitchFamily="49" charset="-122"/>
              </a:rPr>
              <a:t>有</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组传送指令，即通用传送指令、累加器传送指令、标志传送指令、地址传送指令和数据类型转换指令。</a:t>
            </a:r>
          </a:p>
          <a:p>
            <a:endParaRPr lang="zh-CN" altLang="en-US" dirty="0" smtClean="0"/>
          </a:p>
        </p:txBody>
      </p:sp>
      <p:sp>
        <p:nvSpPr>
          <p:cNvPr id="3" name="TextBox 13"/>
          <p:cNvSpPr txBox="1"/>
          <p:nvPr/>
        </p:nvSpPr>
        <p:spPr>
          <a:xfrm>
            <a:off x="2687178" y="439873"/>
            <a:ext cx="3047988"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80386</a:t>
            </a:r>
            <a:r>
              <a:rPr lang="zh-CN" altLang="en-US" sz="2700" b="1" dirty="0">
                <a:solidFill>
                  <a:schemeClr val="tx1">
                    <a:lumMod val="65000"/>
                    <a:lumOff val="35000"/>
                  </a:schemeClr>
                </a:solidFill>
                <a:latin typeface="微软雅黑"/>
                <a:ea typeface="微软雅黑"/>
              </a:rPr>
              <a:t>指令系统</a:t>
            </a:r>
            <a:endParaRPr lang="zh-CN" altLang="en-US" sz="2700" b="1" dirty="0">
              <a:solidFill>
                <a:schemeClr val="tx1">
                  <a:lumMod val="65000"/>
                  <a:lumOff val="35000"/>
                </a:schemeClr>
              </a:solidFill>
              <a:latin typeface="微软雅黑"/>
              <a:ea typeface="微软雅黑"/>
            </a:endParaRPr>
          </a:p>
        </p:txBody>
      </p:sp>
      <p:grpSp>
        <p:nvGrpSpPr>
          <p:cNvPr id="4" name="组合 3"/>
          <p:cNvGrpSpPr/>
          <p:nvPr/>
        </p:nvGrpSpPr>
        <p:grpSpPr>
          <a:xfrm>
            <a:off x="1740035" y="333450"/>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7736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内容占位符 2"/>
          <p:cNvSpPr>
            <a:spLocks noGrp="1"/>
          </p:cNvSpPr>
          <p:nvPr>
            <p:ph idx="1"/>
          </p:nvPr>
        </p:nvSpPr>
        <p:spPr>
          <a:xfrm>
            <a:off x="2022327" y="714541"/>
            <a:ext cx="7859944" cy="5573415"/>
          </a:xfrm>
        </p:spPr>
        <p:txBody>
          <a:bodyPr/>
          <a:lstStyle/>
          <a:p>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指令系统中，通用传送指令的操作数之一为寄存器或存储器，另一个为寄存器或立即数。用操作符</a:t>
            </a: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时，两个操作数的位数必须相同。</a:t>
            </a:r>
          </a:p>
          <a:p>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指令系统中，可以实现双字数据传送，另外新增了符号扩展传送指令和零扩展传送指令</a:t>
            </a:r>
            <a:r>
              <a:rPr lang="en-US" altLang="zh-CN" sz="2400">
                <a:latin typeface="黑体" panose="02010609060101010101" pitchFamily="49" charset="-122"/>
                <a:ea typeface="黑体" panose="02010609060101010101" pitchFamily="49" charset="-122"/>
              </a:rPr>
              <a:t>MOVSX</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MOVZX</a:t>
            </a:r>
            <a:endParaRPr lang="zh-CN" altLang="en-US" sz="2400">
              <a:latin typeface="黑体" panose="02010609060101010101" pitchFamily="49" charset="-122"/>
              <a:ea typeface="黑体" panose="02010609060101010101" pitchFamily="49" charset="-122"/>
            </a:endParaRPr>
          </a:p>
          <a:p>
            <a:r>
              <a:rPr lang="zh-CN" altLang="en-US" sz="2400">
                <a:latin typeface="黑体" panose="02010609060101010101" pitchFamily="49" charset="-122"/>
                <a:ea typeface="黑体" panose="02010609060101010101" pitchFamily="49" charset="-122"/>
              </a:rPr>
              <a:t>格式：</a:t>
            </a:r>
            <a:r>
              <a:rPr lang="en-US" altLang="zh-CN" sz="2400">
                <a:latin typeface="黑体" panose="02010609060101010101" pitchFamily="49" charset="-122"/>
                <a:ea typeface="黑体" panose="02010609060101010101" pitchFamily="49" charset="-122"/>
              </a:rPr>
              <a:t>MOVSX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endParaRPr lang="zh-CN" altLang="en-US" sz="2400">
              <a:latin typeface="黑体" panose="02010609060101010101" pitchFamily="49" charset="-122"/>
              <a:ea typeface="黑体" panose="02010609060101010101" pitchFamily="49" charset="-122"/>
            </a:endParaRPr>
          </a:p>
          <a:p>
            <a:r>
              <a:rPr lang="en-US" altLang="zh-CN" sz="2400">
                <a:latin typeface="黑体" panose="02010609060101010101" pitchFamily="49" charset="-122"/>
                <a:ea typeface="黑体" panose="02010609060101010101" pitchFamily="49" charset="-122"/>
              </a:rPr>
              <a:t>MOVZX  dest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src</a:t>
            </a:r>
            <a:endParaRPr lang="zh-CN" altLang="en-US" sz="2400">
              <a:latin typeface="黑体" panose="02010609060101010101" pitchFamily="49" charset="-122"/>
              <a:ea typeface="黑体" panose="02010609060101010101" pitchFamily="49" charset="-122"/>
            </a:endParaRPr>
          </a:p>
          <a:p>
            <a:r>
              <a:rPr lang="zh-CN" altLang="en-US" sz="2400">
                <a:latin typeface="黑体" panose="02010609060101010101" pitchFamily="49" charset="-122"/>
                <a:ea typeface="黑体" panose="02010609060101010101" pitchFamily="49" charset="-122"/>
              </a:rPr>
              <a:t>要求：</a:t>
            </a:r>
            <a:r>
              <a:rPr lang="en-US" altLang="zh-CN" sz="2400">
                <a:latin typeface="黑体" panose="02010609060101010101" pitchFamily="49" charset="-122"/>
                <a:ea typeface="黑体" panose="02010609060101010101" pitchFamily="49" charset="-122"/>
              </a:rPr>
              <a:t>dest</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位通用寄存器，</a:t>
            </a:r>
            <a:r>
              <a:rPr lang="en-US" altLang="zh-CN" sz="2400">
                <a:latin typeface="黑体" panose="02010609060101010101" pitchFamily="49" charset="-122"/>
                <a:ea typeface="黑体" panose="02010609060101010101" pitchFamily="49" charset="-122"/>
              </a:rPr>
              <a:t>src</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位通用寄存器或存储单元。</a:t>
            </a:r>
          </a:p>
          <a:p>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MOVSX</a:t>
            </a:r>
            <a:r>
              <a:rPr lang="zh-CN" altLang="en-US" sz="2400">
                <a:latin typeface="黑体" panose="02010609060101010101" pitchFamily="49" charset="-122"/>
                <a:ea typeface="黑体" panose="02010609060101010101" pitchFamily="49" charset="-122"/>
              </a:rPr>
              <a:t>指令将</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位符号数带符号扩展成</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位、或者将</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位符号数带符号扩展成</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位数再传送。</a:t>
            </a:r>
            <a:r>
              <a:rPr lang="en-US" altLang="zh-CN" sz="2400">
                <a:latin typeface="黑体" panose="02010609060101010101" pitchFamily="49" charset="-122"/>
                <a:ea typeface="黑体" panose="02010609060101010101" pitchFamily="49" charset="-122"/>
              </a:rPr>
              <a:t>MOVZX</a:t>
            </a:r>
            <a:r>
              <a:rPr lang="zh-CN" altLang="en-US" sz="2400">
                <a:latin typeface="黑体" panose="02010609060101010101" pitchFamily="49" charset="-122"/>
                <a:ea typeface="黑体" panose="02010609060101010101" pitchFamily="49" charset="-122"/>
              </a:rPr>
              <a:t>指令将</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位数通过在高位加</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扩展成</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位或</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位、或者将</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位数通过在高位加</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扩展成</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位数再传送。</a:t>
            </a:r>
          </a:p>
          <a:p>
            <a:endParaRPr lang="zh-CN" altLang="en-US" smtClean="0"/>
          </a:p>
        </p:txBody>
      </p:sp>
    </p:spTree>
    <p:extLst>
      <p:ext uri="{BB962C8B-B14F-4D97-AF65-F5344CB8AC3E}">
        <p14:creationId xmlns:p14="http://schemas.microsoft.com/office/powerpoint/2010/main" val="551093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2" y="2637706"/>
            <a:ext cx="6566860"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4800" kern="0" dirty="0">
                <a:solidFill>
                  <a:schemeClr val="accent6"/>
                </a:solidFill>
                <a:latin typeface="Arial"/>
                <a:ea typeface="微软雅黑"/>
              </a:rPr>
              <a:t>8086</a:t>
            </a:r>
            <a:r>
              <a:rPr lang="zh-CN" altLang="en-US" sz="4800" kern="0" dirty="0">
                <a:solidFill>
                  <a:schemeClr val="accent6"/>
                </a:solidFill>
                <a:latin typeface="Arial"/>
                <a:ea typeface="微软雅黑"/>
              </a:rPr>
              <a:t>的寻址方式和</a:t>
            </a:r>
            <a:r>
              <a:rPr lang="zh-CN" altLang="en-US" sz="4800" kern="0" dirty="0" smtClean="0">
                <a:solidFill>
                  <a:schemeClr val="accent6"/>
                </a:solidFill>
                <a:latin typeface="Arial"/>
                <a:ea typeface="微软雅黑"/>
              </a:rPr>
              <a:t>指令系统</a:t>
            </a:r>
            <a:endParaRPr lang="zh-CN" altLang="en-US" sz="48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02</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11729056"/>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内容占位符 2"/>
          <p:cNvSpPr>
            <a:spLocks noGrp="1"/>
          </p:cNvSpPr>
          <p:nvPr>
            <p:ph idx="1"/>
          </p:nvPr>
        </p:nvSpPr>
        <p:spPr>
          <a:xfrm>
            <a:off x="2093780" y="785995"/>
            <a:ext cx="8074307" cy="5359052"/>
          </a:xfrm>
        </p:spPr>
        <p:txBody>
          <a:bodyPr/>
          <a:lstStyle/>
          <a:p>
            <a:pPr>
              <a:lnSpc>
                <a:spcPct val="150000"/>
              </a:lnSpc>
              <a:buFontTx/>
              <a:buNone/>
            </a:pPr>
            <a:r>
              <a:rPr lang="zh-CN" altLang="en-US" sz="2400" b="1" dirty="0">
                <a:latin typeface="黑体" panose="02010609060101010101" pitchFamily="49" charset="-122"/>
                <a:ea typeface="黑体" panose="02010609060101010101" pitchFamily="49" charset="-122"/>
              </a:rPr>
              <a:t>例 </a:t>
            </a:r>
            <a:endParaRPr lang="en-US" altLang="zh-CN" sz="2400" b="1" dirty="0" smtClean="0">
              <a:latin typeface="黑体" panose="02010609060101010101" pitchFamily="49" charset="-122"/>
              <a:ea typeface="黑体" panose="02010609060101010101" pitchFamily="49" charset="-122"/>
            </a:endParaRPr>
          </a:p>
          <a:p>
            <a:pPr>
              <a:lnSpc>
                <a:spcPct val="150000"/>
              </a:lnSpc>
              <a:buFontTx/>
              <a:buNone/>
            </a:pPr>
            <a:r>
              <a:rPr lang="en-US" altLang="zh-CN" sz="2400" dirty="0" smtClean="0">
                <a:latin typeface="黑体" panose="02010609060101010101" pitchFamily="49" charset="-122"/>
                <a:ea typeface="黑体" panose="02010609060101010101" pitchFamily="49" charset="-122"/>
              </a:rPr>
              <a:t>MOV    </a:t>
            </a:r>
            <a:r>
              <a:rPr lang="en-US" altLang="zh-CN" sz="2400" dirty="0">
                <a:latin typeface="黑体" panose="02010609060101010101" pitchFamily="49" charset="-122"/>
                <a:ea typeface="黑体" panose="02010609060101010101" pitchFamily="49" charset="-122"/>
              </a:rPr>
              <a:t>BL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92H</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MOVSX  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BL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AX←FF92H</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MOVSX  ESI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BL       </a:t>
            </a:r>
          </a:p>
          <a:p>
            <a:pPr>
              <a:lnSpc>
                <a:spcPct val="150000"/>
              </a:lnSpc>
              <a:buFontTx/>
              <a:buNone/>
            </a:pPr>
            <a:r>
              <a:rPr lang="en-US"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ESI←FFFFFF92H</a:t>
            </a:r>
            <a:r>
              <a:rPr lang="zh-CN" altLang="en-US" sz="2400" dirty="0">
                <a:latin typeface="黑体" panose="02010609060101010101" pitchFamily="49" charset="-122"/>
                <a:ea typeface="黑体" panose="02010609060101010101" pitchFamily="49" charset="-122"/>
              </a:rPr>
              <a:t>，将</a:t>
            </a:r>
            <a:r>
              <a:rPr lang="en-US" altLang="zh-CN" sz="2400" dirty="0">
                <a:latin typeface="黑体" panose="02010609060101010101" pitchFamily="49" charset="-122"/>
                <a:ea typeface="黑体" panose="02010609060101010101" pitchFamily="49" charset="-122"/>
              </a:rPr>
              <a:t>BL</a:t>
            </a:r>
            <a:r>
              <a:rPr lang="zh-CN" altLang="en-US" sz="2400" dirty="0">
                <a:latin typeface="黑体" panose="02010609060101010101" pitchFamily="49" charset="-122"/>
                <a:ea typeface="黑体" panose="02010609060101010101" pitchFamily="49" charset="-122"/>
              </a:rPr>
              <a:t>内容带符号扩展为</a:t>
            </a:r>
            <a:r>
              <a:rPr lang="en-US" altLang="zh-CN" sz="2400" dirty="0">
                <a:latin typeface="黑体" panose="02010609060101010101" pitchFamily="49" charset="-122"/>
                <a:ea typeface="黑体" panose="02010609060101010101" pitchFamily="49" charset="-122"/>
              </a:rPr>
              <a:t>32 </a:t>
            </a:r>
            <a:r>
              <a:rPr lang="zh-CN" altLang="en-US" sz="2400" dirty="0">
                <a:latin typeface="黑体" panose="02010609060101010101" pitchFamily="49" charset="-122"/>
                <a:ea typeface="黑体" panose="02010609060101010101" pitchFamily="49" charset="-122"/>
              </a:rPr>
              <a:t>位送入</a:t>
            </a:r>
            <a:r>
              <a:rPr lang="en-US" altLang="zh-CN" sz="2400" dirty="0">
                <a:latin typeface="黑体" panose="02010609060101010101" pitchFamily="49" charset="-122"/>
                <a:ea typeface="黑体" panose="02010609060101010101" pitchFamily="49" charset="-122"/>
              </a:rPr>
              <a:t>ESI</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MOVZX  EDI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AX        </a:t>
            </a:r>
          </a:p>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EDI←0000FF92H</a:t>
            </a:r>
            <a:r>
              <a:rPr lang="zh-CN" altLang="en-US" sz="2400" dirty="0">
                <a:latin typeface="黑体" panose="02010609060101010101" pitchFamily="49" charset="-122"/>
                <a:ea typeface="黑体" panose="02010609060101010101" pitchFamily="49" charset="-122"/>
              </a:rPr>
              <a:t>，将</a:t>
            </a:r>
            <a:r>
              <a:rPr lang="en-US" altLang="zh-CN" sz="2400" dirty="0">
                <a:latin typeface="黑体" panose="02010609060101010101" pitchFamily="49" charset="-122"/>
                <a:ea typeface="黑体" panose="02010609060101010101" pitchFamily="49" charset="-122"/>
              </a:rPr>
              <a:t>AX</a:t>
            </a:r>
            <a:r>
              <a:rPr lang="zh-CN" altLang="en-US" sz="2400" dirty="0">
                <a:latin typeface="黑体" panose="02010609060101010101" pitchFamily="49" charset="-122"/>
                <a:ea typeface="黑体" panose="02010609060101010101" pitchFamily="49" charset="-122"/>
              </a:rPr>
              <a:t>内容在高位加</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扩展成</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位送</a:t>
            </a:r>
            <a:r>
              <a:rPr lang="en-US" altLang="zh-CN" sz="2400" dirty="0">
                <a:latin typeface="黑体" panose="02010609060101010101" pitchFamily="49" charset="-122"/>
                <a:ea typeface="黑体" panose="02010609060101010101" pitchFamily="49" charset="-122"/>
              </a:rPr>
              <a:t>EDI</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指令系统中，</a:t>
            </a:r>
            <a:r>
              <a:rPr lang="en-US" altLang="zh-CN" sz="2400" dirty="0">
                <a:latin typeface="黑体" panose="02010609060101010101" pitchFamily="49" charset="-122"/>
                <a:ea typeface="黑体" panose="02010609060101010101" pitchFamily="49" charset="-122"/>
              </a:rPr>
              <a:t>XCHG</a:t>
            </a:r>
            <a:r>
              <a:rPr lang="zh-CN" altLang="en-US" sz="2400" dirty="0">
                <a:latin typeface="黑体" panose="02010609060101010101" pitchFamily="49" charset="-122"/>
                <a:ea typeface="黑体" panose="02010609060101010101" pitchFamily="49" charset="-122"/>
              </a:rPr>
              <a:t>指令除了可进行字节交换、字交换外，还可以实现双字交换。</a:t>
            </a:r>
          </a:p>
          <a:p>
            <a:endParaRPr lang="zh-CN" altLang="en-US" dirty="0" smtClean="0"/>
          </a:p>
        </p:txBody>
      </p:sp>
    </p:spTree>
    <p:extLst>
      <p:ext uri="{BB962C8B-B14F-4D97-AF65-F5344CB8AC3E}">
        <p14:creationId xmlns:p14="http://schemas.microsoft.com/office/powerpoint/2010/main" val="2400938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内容占位符 2"/>
          <p:cNvSpPr>
            <a:spLocks noGrp="1"/>
          </p:cNvSpPr>
          <p:nvPr>
            <p:ph idx="1"/>
          </p:nvPr>
        </p:nvSpPr>
        <p:spPr>
          <a:xfrm>
            <a:off x="2208107" y="857449"/>
            <a:ext cx="7774199" cy="5239963"/>
          </a:xfrm>
        </p:spPr>
        <p:txBody>
          <a:bodyPr/>
          <a:lstStyle/>
          <a:p>
            <a:pPr>
              <a:lnSpc>
                <a:spcPct val="150000"/>
              </a:lnSpc>
              <a:buFontTx/>
              <a:buNone/>
            </a:pPr>
            <a:r>
              <a:rPr lang="zh-CN" altLang="en-US" sz="2400" b="1" dirty="0">
                <a:latin typeface="黑体" panose="02010609060101010101" pitchFamily="49" charset="-122"/>
                <a:ea typeface="黑体" panose="02010609060101010101" pitchFamily="49" charset="-122"/>
              </a:rPr>
              <a:t>例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XCHG  EAX, EDI       </a:t>
            </a:r>
            <a:r>
              <a:rPr lang="zh-CN" altLang="en-US" sz="2400" dirty="0">
                <a:latin typeface="黑体" panose="02010609060101010101" pitchFamily="49" charset="-122"/>
                <a:ea typeface="黑体" panose="02010609060101010101" pitchFamily="49" charset="-122"/>
              </a:rPr>
              <a:t>；寄存器和寄存器进行双字交换</a:t>
            </a:r>
          </a:p>
          <a:p>
            <a:pPr>
              <a:lnSpc>
                <a:spcPct val="150000"/>
              </a:lnSpc>
              <a:buFontTx/>
              <a:buNone/>
            </a:pPr>
            <a:r>
              <a:rPr lang="en-US" altLang="zh-CN" sz="2400" dirty="0">
                <a:latin typeface="黑体" panose="02010609060101010101" pitchFamily="49" charset="-122"/>
                <a:ea typeface="黑体" panose="02010609060101010101" pitchFamily="49" charset="-122"/>
              </a:rPr>
              <a:t>XCHG  ESI, MEM_DWORD </a:t>
            </a:r>
            <a:r>
              <a:rPr lang="zh-CN" altLang="en-US" sz="2400" dirty="0">
                <a:latin typeface="黑体" panose="02010609060101010101" pitchFamily="49" charset="-122"/>
                <a:ea typeface="黑体" panose="02010609060101010101" pitchFamily="49" charset="-122"/>
              </a:rPr>
              <a:t>；寄存器和存储器进行双字交换</a:t>
            </a:r>
          </a:p>
          <a:p>
            <a:pPr>
              <a:lnSpc>
                <a:spcPct val="150000"/>
              </a:lnSpc>
              <a:buFontTx/>
              <a:buNone/>
            </a:pPr>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指令系统中，</a:t>
            </a:r>
            <a:r>
              <a:rPr lang="en-US" altLang="zh-CN" sz="2400" dirty="0">
                <a:latin typeface="黑体" panose="02010609060101010101" pitchFamily="49" charset="-122"/>
                <a:ea typeface="黑体" panose="02010609060101010101" pitchFamily="49" charset="-122"/>
              </a:rPr>
              <a:t>PUSH</a:t>
            </a:r>
            <a:r>
              <a:rPr lang="zh-CN" altLang="en-US" sz="2400" dirty="0">
                <a:latin typeface="黑体" panose="02010609060101010101" pitchFamily="49" charset="-122"/>
                <a:ea typeface="黑体" panose="02010609060101010101" pitchFamily="49" charset="-122"/>
              </a:rPr>
              <a:t>指令的操作数除了可以是寄存器或是存储器外，还可以是立即数（</a:t>
            </a:r>
            <a:r>
              <a:rPr lang="en-US" altLang="zh-CN" sz="2400" dirty="0">
                <a:latin typeface="黑体" panose="02010609060101010101" pitchFamily="49" charset="-122"/>
                <a:ea typeface="黑体" panose="02010609060101010101" pitchFamily="49" charset="-122"/>
              </a:rPr>
              <a:t>POP</a:t>
            </a:r>
            <a:r>
              <a:rPr lang="zh-CN" altLang="en-US" sz="2400" dirty="0">
                <a:latin typeface="黑体" panose="02010609060101010101" pitchFamily="49" charset="-122"/>
                <a:ea typeface="黑体" panose="02010609060101010101" pitchFamily="49" charset="-122"/>
              </a:rPr>
              <a:t>指令无此功能）。</a:t>
            </a:r>
          </a:p>
          <a:p>
            <a:pPr>
              <a:lnSpc>
                <a:spcPct val="150000"/>
              </a:lnSpc>
              <a:buFontTx/>
              <a:buNone/>
            </a:pPr>
            <a:r>
              <a:rPr lang="zh-CN" altLang="en-US" sz="2400" b="1" dirty="0">
                <a:latin typeface="黑体" panose="02010609060101010101" pitchFamily="49" charset="-122"/>
                <a:ea typeface="黑体" panose="02010609060101010101" pitchFamily="49" charset="-122"/>
              </a:rPr>
              <a:t>例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PUSH  0807H             </a:t>
            </a:r>
            <a:r>
              <a:rPr lang="zh-CN" altLang="en-US" sz="2400" dirty="0">
                <a:latin typeface="黑体" panose="02010609060101010101" pitchFamily="49" charset="-122"/>
                <a:ea typeface="黑体" panose="02010609060101010101" pitchFamily="49" charset="-122"/>
              </a:rPr>
              <a:t>；将立即数</a:t>
            </a:r>
            <a:r>
              <a:rPr lang="en-US" altLang="zh-CN" sz="2400" dirty="0">
                <a:latin typeface="黑体" panose="02010609060101010101" pitchFamily="49" charset="-122"/>
                <a:ea typeface="黑体" panose="02010609060101010101" pitchFamily="49" charset="-122"/>
              </a:rPr>
              <a:t>0807H</a:t>
            </a:r>
            <a:r>
              <a:rPr lang="zh-CN" altLang="en-US" sz="2400" dirty="0">
                <a:latin typeface="黑体" panose="02010609060101010101" pitchFamily="49" charset="-122"/>
                <a:ea typeface="黑体" panose="02010609060101010101" pitchFamily="49" charset="-122"/>
              </a:rPr>
              <a:t>压入堆栈</a:t>
            </a:r>
          </a:p>
          <a:p>
            <a:pPr>
              <a:buFontTx/>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64198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内容占位符 2"/>
          <p:cNvSpPr>
            <a:spLocks noGrp="1"/>
          </p:cNvSpPr>
          <p:nvPr>
            <p:ph idx="1"/>
          </p:nvPr>
        </p:nvSpPr>
        <p:spPr>
          <a:xfrm>
            <a:off x="2208107" y="1000357"/>
            <a:ext cx="7774199" cy="5097055"/>
          </a:xfrm>
        </p:spPr>
        <p:txBody>
          <a:bodyPr/>
          <a:lstStyle/>
          <a:p>
            <a:pPr>
              <a:lnSpc>
                <a:spcPct val="150000"/>
              </a:lnSpc>
            </a:pPr>
            <a:r>
              <a:rPr lang="zh-CN" altLang="en-US" sz="2400">
                <a:latin typeface="黑体" panose="02010609060101010101" pitchFamily="49" charset="-122"/>
                <a:ea typeface="黑体" panose="02010609060101010101" pitchFamily="49" charset="-122"/>
              </a:rPr>
              <a:t>另外，</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中，用</a:t>
            </a:r>
            <a:r>
              <a:rPr lang="en-US" altLang="zh-CN" sz="2400">
                <a:latin typeface="黑体" panose="02010609060101010101" pitchFamily="49" charset="-122"/>
                <a:ea typeface="黑体" panose="02010609060101010101" pitchFamily="49" charset="-122"/>
              </a:rPr>
              <a:t>PUSHA</a:t>
            </a:r>
            <a:r>
              <a:rPr lang="zh-CN" altLang="en-US" sz="2400">
                <a:latin typeface="黑体" panose="02010609060101010101" pitchFamily="49" charset="-122"/>
                <a:ea typeface="黑体" panose="02010609060101010101" pitchFamily="49" charset="-122"/>
              </a:rPr>
              <a:t>一条指令就可以将全部的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位寄存器压入堆栈。而用</a:t>
            </a:r>
            <a:r>
              <a:rPr lang="en-US" altLang="zh-CN" sz="2400">
                <a:latin typeface="黑体" panose="02010609060101010101" pitchFamily="49" charset="-122"/>
                <a:ea typeface="黑体" panose="02010609060101010101" pitchFamily="49" charset="-122"/>
              </a:rPr>
              <a:t>PUSHAD</a:t>
            </a:r>
            <a:r>
              <a:rPr lang="zh-CN" altLang="en-US" sz="2400">
                <a:latin typeface="黑体" panose="02010609060101010101" pitchFamily="49" charset="-122"/>
                <a:ea typeface="黑体" panose="02010609060101010101" pitchFamily="49" charset="-122"/>
              </a:rPr>
              <a:t>一条指令则可将全部的</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位寄存器压入堆栈。</a:t>
            </a:r>
            <a:r>
              <a:rPr lang="en-US" altLang="zh-CN" sz="2400">
                <a:latin typeface="黑体" panose="02010609060101010101" pitchFamily="49" charset="-122"/>
                <a:ea typeface="黑体" panose="02010609060101010101" pitchFamily="49" charset="-122"/>
              </a:rPr>
              <a:t>POPA</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POPAD</a:t>
            </a:r>
            <a:r>
              <a:rPr lang="zh-CN" altLang="en-US" sz="2400">
                <a:latin typeface="黑体" panose="02010609060101010101" pitchFamily="49" charset="-122"/>
                <a:ea typeface="黑体" panose="02010609060101010101" pitchFamily="49" charset="-122"/>
              </a:rPr>
              <a:t>则进行相反的弹出操作。</a:t>
            </a:r>
          </a:p>
          <a:p>
            <a:pPr>
              <a:lnSpc>
                <a:spcPct val="150000"/>
              </a:lnSpc>
            </a:pPr>
            <a:r>
              <a:rPr lang="en-US" altLang="zh-CN" sz="2400">
                <a:latin typeface="黑体" panose="02010609060101010101" pitchFamily="49" charset="-122"/>
                <a:ea typeface="黑体" panose="02010609060101010101" pitchFamily="49" charset="-122"/>
              </a:rPr>
              <a:t>PUSHAD</a:t>
            </a:r>
            <a:r>
              <a:rPr lang="zh-CN" altLang="en-US" sz="2400">
                <a:latin typeface="黑体" panose="02010609060101010101" pitchFamily="49" charset="-122"/>
                <a:ea typeface="黑体" panose="02010609060101010101" pitchFamily="49" charset="-122"/>
              </a:rPr>
              <a:t>压入堆栈的次序为：</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ECX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EDX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EBX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ESP</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EBP</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ESI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EDI</a:t>
            </a:r>
            <a:r>
              <a:rPr lang="zh-CN" altLang="en-US" sz="2400">
                <a:latin typeface="黑体" panose="02010609060101010101" pitchFamily="49" charset="-122"/>
                <a:ea typeface="黑体" panose="02010609060101010101" pitchFamily="49" charset="-122"/>
              </a:rPr>
              <a:t>。其中，进栈的</a:t>
            </a:r>
            <a:r>
              <a:rPr lang="en-US" altLang="zh-CN" sz="2400">
                <a:latin typeface="黑体" panose="02010609060101010101" pitchFamily="49" charset="-122"/>
                <a:ea typeface="黑体" panose="02010609060101010101" pitchFamily="49" charset="-122"/>
              </a:rPr>
              <a:t>ESP</a:t>
            </a:r>
            <a:r>
              <a:rPr lang="zh-CN" altLang="en-US" sz="2400">
                <a:latin typeface="黑体" panose="02010609060101010101" pitchFamily="49" charset="-122"/>
                <a:ea typeface="黑体" panose="02010609060101010101" pitchFamily="49" charset="-122"/>
              </a:rPr>
              <a:t>内容是在</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压入堆栈前的值。</a:t>
            </a:r>
          </a:p>
          <a:p>
            <a:endParaRPr lang="zh-CN" altLang="en-US" smtClean="0"/>
          </a:p>
        </p:txBody>
      </p:sp>
    </p:spTree>
    <p:extLst>
      <p:ext uri="{BB962C8B-B14F-4D97-AF65-F5344CB8AC3E}">
        <p14:creationId xmlns:p14="http://schemas.microsoft.com/office/powerpoint/2010/main" val="18168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a:xfrm>
            <a:off x="2208107" y="1000357"/>
            <a:ext cx="7774199" cy="5097055"/>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）累加器传送指令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累加器传送指令包括</a:t>
            </a:r>
            <a:r>
              <a:rPr lang="en-US" altLang="zh-CN" sz="2400">
                <a:latin typeface="黑体" panose="02010609060101010101" pitchFamily="49" charset="-122"/>
                <a:ea typeface="黑体" panose="02010609060101010101" pitchFamily="49" charset="-122"/>
              </a:rPr>
              <a:t>IN</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OUT</a:t>
            </a:r>
            <a:r>
              <a:rPr lang="zh-CN" altLang="en-US" sz="2400">
                <a:latin typeface="黑体" panose="02010609060101010101" pitchFamily="49" charset="-122"/>
                <a:ea typeface="黑体" panose="02010609060101010101" pitchFamily="49" charset="-122"/>
              </a:rPr>
              <a:t>以及</a:t>
            </a:r>
            <a:r>
              <a:rPr lang="en-US" altLang="zh-CN" sz="2400">
                <a:latin typeface="黑体" panose="02010609060101010101" pitchFamily="49" charset="-122"/>
                <a:ea typeface="黑体" panose="02010609060101010101" pitchFamily="49" charset="-122"/>
              </a:rPr>
              <a:t>XLAT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XLATB</a:t>
            </a:r>
            <a:r>
              <a:rPr lang="zh-CN" altLang="en-US" sz="2400">
                <a:latin typeface="黑体" panose="02010609060101010101" pitchFamily="49" charset="-122"/>
                <a:ea typeface="黑体" panose="02010609060101010101" pitchFamily="49" charset="-122"/>
              </a:rPr>
              <a:t>指令。这里，</a:t>
            </a:r>
            <a:r>
              <a:rPr lang="en-US" altLang="zh-CN" sz="2400">
                <a:latin typeface="黑体" panose="02010609060101010101" pitchFamily="49" charset="-122"/>
                <a:ea typeface="黑体" panose="02010609060101010101" pitchFamily="49" charset="-122"/>
              </a:rPr>
              <a:t>IN</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OUT</a:t>
            </a:r>
            <a:r>
              <a:rPr lang="zh-CN" altLang="en-US" sz="2400">
                <a:latin typeface="黑体" panose="02010609060101010101" pitchFamily="49" charset="-122"/>
                <a:ea typeface="黑体" panose="02010609060101010101" pitchFamily="49" charset="-122"/>
              </a:rPr>
              <a:t>指令的使用方法和</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一样，端口地址可直接在指令中给出，也可由</a:t>
            </a:r>
            <a:r>
              <a:rPr lang="en-US" altLang="zh-CN" sz="2400">
                <a:latin typeface="黑体" panose="02010609060101010101" pitchFamily="49" charset="-122"/>
                <a:ea typeface="黑体" panose="02010609060101010101" pitchFamily="49" charset="-122"/>
              </a:rPr>
              <a:t>DX</a:t>
            </a:r>
            <a:r>
              <a:rPr lang="zh-CN" altLang="en-US" sz="2400">
                <a:latin typeface="黑体" panose="02010609060101010101" pitchFamily="49" charset="-122"/>
                <a:ea typeface="黑体" panose="02010609060101010101" pitchFamily="49" charset="-122"/>
              </a:rPr>
              <a:t>寄存器间接给出。</a:t>
            </a:r>
          </a:p>
          <a:p>
            <a:pPr>
              <a:lnSpc>
                <a:spcPct val="150000"/>
              </a:lnSpc>
              <a:buFontTx/>
              <a:buNone/>
            </a:pPr>
            <a:r>
              <a:rPr lang="en-US" altLang="zh-CN" sz="2400">
                <a:latin typeface="黑体" panose="02010609060101010101" pitchFamily="49" charset="-122"/>
                <a:ea typeface="黑体" panose="02010609060101010101" pitchFamily="49" charset="-122"/>
              </a:rPr>
              <a:t>XLAT</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XLATB</a:t>
            </a:r>
            <a:r>
              <a:rPr lang="zh-CN" altLang="en-US" sz="2400">
                <a:latin typeface="黑体" panose="02010609060101010101" pitchFamily="49" charset="-122"/>
                <a:ea typeface="黑体" panose="02010609060101010101" pitchFamily="49" charset="-122"/>
              </a:rPr>
              <a:t>指令功能相同，都称为换码指令，前者是</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中延续下来的指令，以</a:t>
            </a:r>
            <a:r>
              <a:rPr lang="en-US" altLang="zh-CN" sz="2400">
                <a:latin typeface="黑体" panose="02010609060101010101" pitchFamily="49" charset="-122"/>
                <a:ea typeface="黑体" panose="02010609060101010101" pitchFamily="49" charset="-122"/>
              </a:rPr>
              <a:t>BX</a:t>
            </a:r>
            <a:r>
              <a:rPr lang="zh-CN" altLang="en-US" sz="2400">
                <a:latin typeface="黑体" panose="02010609060101010101" pitchFamily="49" charset="-122"/>
                <a:ea typeface="黑体" panose="02010609060101010101" pitchFamily="49" charset="-122"/>
              </a:rPr>
              <a:t>为基址，而后者以</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寄存器</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位的</a:t>
            </a:r>
            <a:r>
              <a:rPr lang="en-US" altLang="zh-CN" sz="2400">
                <a:latin typeface="黑体" panose="02010609060101010101" pitchFamily="49" charset="-122"/>
                <a:ea typeface="黑体" panose="02010609060101010101" pitchFamily="49" charset="-122"/>
              </a:rPr>
              <a:t>EBX</a:t>
            </a:r>
            <a:r>
              <a:rPr lang="zh-CN" altLang="en-US" sz="2400">
                <a:latin typeface="黑体" panose="02010609060101010101" pitchFamily="49" charset="-122"/>
                <a:ea typeface="黑体" panose="02010609060101010101" pitchFamily="49" charset="-122"/>
              </a:rPr>
              <a:t>为基址。</a:t>
            </a:r>
          </a:p>
          <a:p>
            <a:endParaRPr lang="zh-CN" altLang="en-US" smtClean="0"/>
          </a:p>
        </p:txBody>
      </p:sp>
    </p:spTree>
    <p:extLst>
      <p:ext uri="{BB962C8B-B14F-4D97-AF65-F5344CB8AC3E}">
        <p14:creationId xmlns:p14="http://schemas.microsoft.com/office/powerpoint/2010/main" val="31416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内容占位符 2"/>
          <p:cNvSpPr>
            <a:spLocks noGrp="1"/>
          </p:cNvSpPr>
          <p:nvPr>
            <p:ph idx="1"/>
          </p:nvPr>
        </p:nvSpPr>
        <p:spPr>
          <a:xfrm>
            <a:off x="2022326" y="785996"/>
            <a:ext cx="8002852" cy="5287599"/>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）标志传送指令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标志传送指令除了</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中已有的</a:t>
            </a:r>
            <a:r>
              <a:rPr lang="en-US" altLang="zh-CN" sz="2400">
                <a:latin typeface="黑体" panose="02010609060101010101" pitchFamily="49" charset="-122"/>
                <a:ea typeface="黑体" panose="02010609060101010101" pitchFamily="49" charset="-122"/>
              </a:rPr>
              <a:t>LAHF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SAHF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PUSHF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POPF</a:t>
            </a:r>
            <a:r>
              <a:rPr lang="zh-CN" altLang="en-US" sz="2400">
                <a:latin typeface="黑体" panose="02010609060101010101" pitchFamily="49" charset="-122"/>
                <a:ea typeface="黑体" panose="02010609060101010101" pitchFamily="49" charset="-122"/>
              </a:rPr>
              <a:t>外，</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还增加了两条指令，即</a:t>
            </a:r>
          </a:p>
          <a:p>
            <a:pPr>
              <a:lnSpc>
                <a:spcPct val="150000"/>
              </a:lnSpc>
              <a:buFontTx/>
              <a:buNone/>
            </a:pPr>
            <a:r>
              <a:rPr lang="en-US" altLang="zh-CN" sz="2400">
                <a:latin typeface="黑体" panose="02010609060101010101" pitchFamily="49" charset="-122"/>
                <a:ea typeface="黑体" panose="02010609060101010101" pitchFamily="49" charset="-122"/>
              </a:rPr>
              <a:t>PUSHFD                        </a:t>
            </a:r>
          </a:p>
          <a:p>
            <a:pPr>
              <a:lnSpc>
                <a:spcPct val="150000"/>
              </a:lnSpc>
              <a:buFontTx/>
              <a:buNone/>
            </a:pPr>
            <a:r>
              <a:rPr lang="zh-CN" altLang="en-US" sz="2400">
                <a:latin typeface="黑体" panose="02010609060101010101" pitchFamily="49" charset="-122"/>
                <a:ea typeface="黑体" panose="02010609060101010101" pitchFamily="49" charset="-122"/>
              </a:rPr>
              <a:t>；将标志寄存器的内容作为一个双字压入堆栈</a:t>
            </a:r>
          </a:p>
          <a:p>
            <a:pPr>
              <a:lnSpc>
                <a:spcPct val="150000"/>
              </a:lnSpc>
              <a:buFontTx/>
              <a:buNone/>
            </a:pPr>
            <a:r>
              <a:rPr lang="en-US" altLang="zh-CN" sz="2400">
                <a:latin typeface="黑体" panose="02010609060101010101" pitchFamily="49" charset="-122"/>
                <a:ea typeface="黑体" panose="02010609060101010101" pitchFamily="49" charset="-122"/>
              </a:rPr>
              <a:t>POPFD                        </a:t>
            </a:r>
          </a:p>
          <a:p>
            <a:pPr>
              <a:lnSpc>
                <a:spcPct val="150000"/>
              </a:lnSpc>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；从堆栈顶弹出双字到标志寄存器</a:t>
            </a:r>
          </a:p>
          <a:p>
            <a:pPr>
              <a:lnSpc>
                <a:spcPct val="150000"/>
              </a:lnSpc>
              <a:buFontTx/>
              <a:buNone/>
            </a:pPr>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中，</a:t>
            </a:r>
            <a:r>
              <a:rPr lang="en-US" altLang="zh-CN" sz="2400">
                <a:latin typeface="黑体" panose="02010609060101010101" pitchFamily="49" charset="-122"/>
                <a:ea typeface="黑体" panose="02010609060101010101" pitchFamily="49" charset="-122"/>
              </a:rPr>
              <a:t>PUSHF</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POPF</a:t>
            </a:r>
            <a:r>
              <a:rPr lang="zh-CN" altLang="en-US" sz="2400">
                <a:latin typeface="黑体" panose="02010609060101010101" pitchFamily="49" charset="-122"/>
                <a:ea typeface="黑体" panose="02010609060101010101" pitchFamily="49" charset="-122"/>
              </a:rPr>
              <a:t>指令是将标志寄存器的低</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位压入堆栈或弹出堆栈。</a:t>
            </a:r>
          </a:p>
          <a:p>
            <a:endParaRPr lang="zh-CN" altLang="en-US" smtClean="0"/>
          </a:p>
        </p:txBody>
      </p:sp>
    </p:spTree>
    <p:extLst>
      <p:ext uri="{BB962C8B-B14F-4D97-AF65-F5344CB8AC3E}">
        <p14:creationId xmlns:p14="http://schemas.microsoft.com/office/powerpoint/2010/main" val="24097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2"/>
          <p:cNvSpPr>
            <a:spLocks noGrp="1"/>
          </p:cNvSpPr>
          <p:nvPr>
            <p:ph idx="1"/>
          </p:nvPr>
        </p:nvSpPr>
        <p:spPr>
          <a:xfrm>
            <a:off x="622598" y="405458"/>
            <a:ext cx="10873208" cy="5590034"/>
          </a:xfrm>
        </p:spPr>
        <p:txBody>
          <a:bodyPr/>
          <a:lstStyle/>
          <a:p>
            <a:pPr>
              <a:lnSpc>
                <a:spcPct val="150000"/>
              </a:lnSpc>
              <a:buFontTx/>
              <a:buNone/>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）地址传送指令</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的地址传送指令实现</a:t>
            </a: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字节地址指针的传送。地址指针来自存储单元，目的地址为两个寄存器，其中一个是段寄存器，一个为双字通用寄存器。</a:t>
            </a:r>
            <a:r>
              <a:rPr lang="en-US" altLang="zh-CN" sz="2400" dirty="0">
                <a:latin typeface="黑体" panose="02010609060101010101" pitchFamily="49" charset="-122"/>
                <a:ea typeface="黑体" panose="02010609060101010101" pitchFamily="49" charset="-122"/>
              </a:rPr>
              <a:t>LEA</a:t>
            </a:r>
            <a:r>
              <a:rPr lang="zh-CN" altLang="en-US" sz="2400" dirty="0">
                <a:latin typeface="黑体" panose="02010609060101010101" pitchFamily="49" charset="-122"/>
                <a:ea typeface="黑体" panose="02010609060101010101" pitchFamily="49" charset="-122"/>
              </a:rPr>
              <a:t>指令允许</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位操作数；</a:t>
            </a:r>
            <a:r>
              <a:rPr lang="en-US" altLang="zh-CN" sz="2400" dirty="0">
                <a:latin typeface="黑体" panose="02010609060101010101" pitchFamily="49" charset="-122"/>
                <a:ea typeface="黑体" panose="02010609060101010101" pitchFamily="49" charset="-122"/>
              </a:rPr>
              <a:t>LDS</a:t>
            </a:r>
            <a:r>
              <a:rPr lang="zh-CN" altLang="en-US" sz="2400" dirty="0">
                <a:latin typeface="黑体" panose="02010609060101010101" pitchFamily="49" charset="-122"/>
                <a:ea typeface="黑体" panose="02010609060101010101" pitchFamily="49" charset="-122"/>
              </a:rPr>
              <a:t>指令允许从数据段中取出</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位的偏移量送给目标寄存器，取</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位的段基址送</a:t>
            </a:r>
            <a:r>
              <a:rPr lang="en-US" altLang="zh-CN" sz="2400" dirty="0">
                <a:latin typeface="黑体" panose="02010609060101010101" pitchFamily="49" charset="-122"/>
                <a:ea typeface="黑体" panose="02010609060101010101" pitchFamily="49" charset="-122"/>
              </a:rPr>
              <a:t>DS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LES</a:t>
            </a:r>
            <a:r>
              <a:rPr lang="zh-CN" altLang="en-US" sz="2400" dirty="0">
                <a:latin typeface="黑体" panose="02010609060101010101" pitchFamily="49" charset="-122"/>
                <a:ea typeface="黑体" panose="02010609060101010101" pitchFamily="49" charset="-122"/>
              </a:rPr>
              <a:t>指令从当前数据段中取</a:t>
            </a:r>
            <a:r>
              <a:rPr lang="en-US" altLang="zh-CN" sz="2400" dirty="0">
                <a:latin typeface="黑体" panose="02010609060101010101" pitchFamily="49" charset="-122"/>
                <a:ea typeface="黑体" panose="02010609060101010101" pitchFamily="49" charset="-122"/>
              </a:rPr>
              <a:t>48</a:t>
            </a:r>
            <a:r>
              <a:rPr lang="zh-CN" altLang="en-US" sz="2400" dirty="0">
                <a:latin typeface="黑体" panose="02010609060101010101" pitchFamily="49" charset="-122"/>
                <a:ea typeface="黑体" panose="02010609060101010101" pitchFamily="49" charset="-122"/>
              </a:rPr>
              <a:t>位的地址指针送</a:t>
            </a:r>
            <a:r>
              <a:rPr lang="en-US" altLang="zh-CN" sz="2400" dirty="0">
                <a:latin typeface="黑体" panose="02010609060101010101" pitchFamily="49" charset="-122"/>
                <a:ea typeface="黑体" panose="02010609060101010101" pitchFamily="49" charset="-122"/>
              </a:rPr>
              <a:t>ES</a:t>
            </a:r>
            <a:r>
              <a:rPr lang="zh-CN" altLang="en-US" sz="2400" dirty="0">
                <a:latin typeface="黑体" panose="02010609060101010101" pitchFamily="49" charset="-122"/>
                <a:ea typeface="黑体" panose="02010609060101010101" pitchFamily="49" charset="-122"/>
              </a:rPr>
              <a:t>和目标寄存器。</a:t>
            </a: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还新增了</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条地址传送指令，即</a:t>
            </a:r>
          </a:p>
          <a:p>
            <a:pPr>
              <a:lnSpc>
                <a:spcPct val="150000"/>
              </a:lnSpc>
              <a:buFontTx/>
              <a:buNone/>
            </a:pPr>
            <a:r>
              <a:rPr lang="en-US" altLang="zh-CN" sz="2400" dirty="0">
                <a:latin typeface="黑体" panose="02010609060101010101" pitchFamily="49" charset="-122"/>
                <a:ea typeface="黑体" panose="02010609060101010101" pitchFamily="49" charset="-122"/>
              </a:rPr>
              <a:t>LFS  r16/r32</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mem</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从当前数据段中取</a:t>
            </a:r>
            <a:r>
              <a:rPr lang="en-US" altLang="zh-CN" sz="2400" dirty="0">
                <a:latin typeface="黑体" panose="02010609060101010101" pitchFamily="49" charset="-122"/>
                <a:ea typeface="黑体" panose="02010609060101010101" pitchFamily="49" charset="-122"/>
              </a:rPr>
              <a:t>48</a:t>
            </a:r>
            <a:r>
              <a:rPr lang="zh-CN" altLang="en-US" sz="2400" dirty="0">
                <a:latin typeface="黑体" panose="02010609060101010101" pitchFamily="49" charset="-122"/>
                <a:ea typeface="黑体" panose="02010609060101010101" pitchFamily="49" charset="-122"/>
              </a:rPr>
              <a:t>位的地址指针送</a:t>
            </a:r>
            <a:r>
              <a:rPr lang="en-US" altLang="zh-CN" sz="2400" dirty="0">
                <a:latin typeface="黑体" panose="02010609060101010101" pitchFamily="49" charset="-122"/>
                <a:ea typeface="黑体" panose="02010609060101010101" pitchFamily="49" charset="-122"/>
              </a:rPr>
              <a:t>FS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r16/r32</a:t>
            </a:r>
            <a:r>
              <a:rPr lang="zh-CN" altLang="en-US" sz="2400" dirty="0">
                <a:latin typeface="黑体" panose="02010609060101010101" pitchFamily="49" charset="-122"/>
                <a:ea typeface="黑体" panose="02010609060101010101" pitchFamily="49" charset="-122"/>
              </a:rPr>
              <a:t>寄存器</a:t>
            </a:r>
          </a:p>
          <a:p>
            <a:pPr>
              <a:lnSpc>
                <a:spcPct val="150000"/>
              </a:lnSpc>
              <a:buFontTx/>
              <a:buNone/>
            </a:pPr>
            <a:r>
              <a:rPr lang="en-US" altLang="zh-CN" sz="2400" dirty="0">
                <a:latin typeface="黑体" panose="02010609060101010101" pitchFamily="49" charset="-122"/>
                <a:ea typeface="黑体" panose="02010609060101010101" pitchFamily="49" charset="-122"/>
              </a:rPr>
              <a:t>LGS  r16/r32</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mem</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从当前数据段中取</a:t>
            </a:r>
            <a:r>
              <a:rPr lang="en-US" altLang="zh-CN" sz="2400" dirty="0">
                <a:latin typeface="黑体" panose="02010609060101010101" pitchFamily="49" charset="-122"/>
                <a:ea typeface="黑体" panose="02010609060101010101" pitchFamily="49" charset="-122"/>
              </a:rPr>
              <a:t>48</a:t>
            </a:r>
            <a:r>
              <a:rPr lang="zh-CN" altLang="en-US" sz="2400" dirty="0">
                <a:latin typeface="黑体" panose="02010609060101010101" pitchFamily="49" charset="-122"/>
                <a:ea typeface="黑体" panose="02010609060101010101" pitchFamily="49" charset="-122"/>
              </a:rPr>
              <a:t>位的地址指针送</a:t>
            </a:r>
            <a:r>
              <a:rPr lang="en-US" altLang="zh-CN" sz="2400" dirty="0">
                <a:latin typeface="黑体" panose="02010609060101010101" pitchFamily="49" charset="-122"/>
                <a:ea typeface="黑体" panose="02010609060101010101" pitchFamily="49" charset="-122"/>
              </a:rPr>
              <a:t>GS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r16/r32</a:t>
            </a:r>
            <a:r>
              <a:rPr lang="zh-CN" altLang="en-US" sz="2400" dirty="0">
                <a:latin typeface="黑体" panose="02010609060101010101" pitchFamily="49" charset="-122"/>
                <a:ea typeface="黑体" panose="02010609060101010101" pitchFamily="49" charset="-122"/>
              </a:rPr>
              <a:t>寄存器</a:t>
            </a:r>
          </a:p>
          <a:p>
            <a:pPr>
              <a:lnSpc>
                <a:spcPct val="150000"/>
              </a:lnSpc>
              <a:buFontTx/>
              <a:buNone/>
            </a:pPr>
            <a:r>
              <a:rPr lang="en-US" altLang="zh-CN" sz="2400" dirty="0">
                <a:latin typeface="黑体" panose="02010609060101010101" pitchFamily="49" charset="-122"/>
                <a:ea typeface="黑体" panose="02010609060101010101" pitchFamily="49" charset="-122"/>
              </a:rPr>
              <a:t>LSS  r16/r32</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mem</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从当前数据段中取</a:t>
            </a:r>
            <a:r>
              <a:rPr lang="en-US" altLang="zh-CN" sz="2400" dirty="0">
                <a:latin typeface="黑体" panose="02010609060101010101" pitchFamily="49" charset="-122"/>
                <a:ea typeface="黑体" panose="02010609060101010101" pitchFamily="49" charset="-122"/>
              </a:rPr>
              <a:t>48</a:t>
            </a:r>
            <a:r>
              <a:rPr lang="zh-CN" altLang="en-US" sz="2400" dirty="0">
                <a:latin typeface="黑体" panose="02010609060101010101" pitchFamily="49" charset="-122"/>
                <a:ea typeface="黑体" panose="02010609060101010101" pitchFamily="49" charset="-122"/>
              </a:rPr>
              <a:t>位的地址指针送</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r16/r32</a:t>
            </a:r>
            <a:r>
              <a:rPr lang="zh-CN" altLang="en-US" sz="2400" dirty="0" smtClean="0">
                <a:latin typeface="黑体" panose="02010609060101010101" pitchFamily="49" charset="-122"/>
                <a:ea typeface="黑体" panose="02010609060101010101" pitchFamily="49" charset="-122"/>
              </a:rPr>
              <a:t>寄存器</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19516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内容占位符 2"/>
          <p:cNvSpPr>
            <a:spLocks noGrp="1"/>
          </p:cNvSpPr>
          <p:nvPr>
            <p:ph idx="1"/>
          </p:nvPr>
        </p:nvSpPr>
        <p:spPr>
          <a:xfrm>
            <a:off x="1879419" y="643088"/>
            <a:ext cx="8574484" cy="5501960"/>
          </a:xfrm>
        </p:spPr>
        <p:txBody>
          <a:bodyPr/>
          <a:lstStyle/>
          <a:p>
            <a:pPr>
              <a:lnSpc>
                <a:spcPct val="150000"/>
              </a:lnSpc>
              <a:buFontTx/>
              <a:buNone/>
            </a:pPr>
            <a:r>
              <a:rPr lang="zh-CN" altLang="en-US" sz="2400" b="1" dirty="0">
                <a:latin typeface="黑体" panose="02010609060101010101" pitchFamily="49" charset="-122"/>
                <a:ea typeface="黑体" panose="02010609060101010101" pitchFamily="49" charset="-122"/>
              </a:rPr>
              <a:t>例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TABLE  DD  TABLE1 </a:t>
            </a:r>
            <a:r>
              <a:rPr lang="zh-CN" altLang="en-US" sz="2400" dirty="0">
                <a:latin typeface="黑体" panose="02010609060101010101" pitchFamily="49" charset="-122"/>
                <a:ea typeface="黑体" panose="02010609060101010101" pitchFamily="49" charset="-122"/>
              </a:rPr>
              <a:t>；定义变量</a:t>
            </a:r>
            <a:r>
              <a:rPr lang="en-US" altLang="zh-CN" sz="2400" dirty="0">
                <a:latin typeface="黑体" panose="02010609060101010101" pitchFamily="49" charset="-122"/>
                <a:ea typeface="黑体" panose="02010609060101010101" pitchFamily="49" charset="-122"/>
              </a:rPr>
              <a:t>TABLE1</a:t>
            </a:r>
            <a:r>
              <a:rPr lang="zh-CN" altLang="en-US" sz="2400" dirty="0">
                <a:latin typeface="黑体" panose="02010609060101010101" pitchFamily="49" charset="-122"/>
                <a:ea typeface="黑体" panose="02010609060101010101" pitchFamily="49" charset="-122"/>
              </a:rPr>
              <a:t>的类型为双字（</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字节）</a:t>
            </a:r>
          </a:p>
          <a:p>
            <a:pPr>
              <a:lnSpc>
                <a:spcPct val="150000"/>
              </a:lnSpc>
              <a:buFontTx/>
              <a:buNone/>
            </a:pPr>
            <a:r>
              <a:rPr lang="en-US" altLang="zh-CN" sz="2400" dirty="0">
                <a:latin typeface="黑体" panose="02010609060101010101" pitchFamily="49" charset="-122"/>
                <a:ea typeface="黑体" panose="02010609060101010101" pitchFamily="49" charset="-122"/>
              </a:rPr>
              <a:t>DATA   DF  DATA1 </a:t>
            </a:r>
            <a:r>
              <a:rPr lang="zh-CN" altLang="en-US" sz="2400" dirty="0">
                <a:latin typeface="黑体" panose="02010609060101010101" pitchFamily="49" charset="-122"/>
                <a:ea typeface="黑体" panose="02010609060101010101" pitchFamily="49" charset="-122"/>
              </a:rPr>
              <a:t>；定义变量</a:t>
            </a:r>
            <a:r>
              <a:rPr lang="en-US" altLang="zh-CN" sz="2400" dirty="0">
                <a:latin typeface="黑体" panose="02010609060101010101" pitchFamily="49" charset="-122"/>
                <a:ea typeface="黑体" panose="02010609060101010101" pitchFamily="49" charset="-122"/>
              </a:rPr>
              <a:t>DATA</a:t>
            </a:r>
            <a:r>
              <a:rPr lang="zh-CN" altLang="en-US" sz="2400" dirty="0">
                <a:latin typeface="黑体" panose="02010609060101010101" pitchFamily="49" charset="-122"/>
                <a:ea typeface="黑体" panose="02010609060101010101" pitchFamily="49" charset="-122"/>
              </a:rPr>
              <a:t>的类型为长字（</a:t>
            </a: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字节）</a:t>
            </a:r>
          </a:p>
          <a:p>
            <a:pPr>
              <a:lnSpc>
                <a:spcPct val="150000"/>
              </a:lnSpc>
              <a:buFontTx/>
              <a:buNone/>
            </a:pPr>
            <a:r>
              <a:rPr lang="en-US" altLang="zh-CN" sz="2400" dirty="0">
                <a:latin typeface="黑体" panose="02010609060101010101" pitchFamily="49" charset="-122"/>
                <a:ea typeface="黑体" panose="02010609060101010101" pitchFamily="49" charset="-122"/>
              </a:rPr>
              <a:t>LFS    SI, TABLE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字节偏移地址送</a:t>
            </a:r>
            <a:r>
              <a:rPr lang="en-US" altLang="zh-CN" sz="2400" dirty="0">
                <a:latin typeface="黑体" panose="02010609060101010101" pitchFamily="49" charset="-122"/>
                <a:ea typeface="黑体" panose="02010609060101010101" pitchFamily="49" charset="-122"/>
              </a:rPr>
              <a:t>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字节送段地址</a:t>
            </a:r>
            <a:r>
              <a:rPr lang="en-US" altLang="zh-CN" sz="2400" dirty="0">
                <a:latin typeface="黑体" panose="02010609060101010101" pitchFamily="49" charset="-122"/>
                <a:ea typeface="黑体" panose="02010609060101010101" pitchFamily="49" charset="-122"/>
              </a:rPr>
              <a:t>FS</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LGS    ESI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DATA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字节偏移地址送</a:t>
            </a:r>
            <a:r>
              <a:rPr lang="en-US" altLang="zh-CN" sz="2400" dirty="0">
                <a:latin typeface="黑体" panose="02010609060101010101" pitchFamily="49" charset="-122"/>
                <a:ea typeface="黑体" panose="02010609060101010101" pitchFamily="49" charset="-122"/>
              </a:rPr>
              <a:t>ESI</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字节送段地址</a:t>
            </a:r>
            <a:r>
              <a:rPr lang="en-US" altLang="zh-CN" sz="2400" dirty="0">
                <a:latin typeface="黑体" panose="02010609060101010101" pitchFamily="49" charset="-122"/>
                <a:ea typeface="黑体" panose="02010609060101010101" pitchFamily="49" charset="-122"/>
              </a:rPr>
              <a:t>GS</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上例中的</a:t>
            </a:r>
            <a:r>
              <a:rPr lang="en-US" altLang="zh-CN" sz="2400" dirty="0">
                <a:latin typeface="黑体" panose="02010609060101010101" pitchFamily="49" charset="-122"/>
                <a:ea typeface="黑体" panose="02010609060101010101" pitchFamily="49" charset="-122"/>
              </a:rPr>
              <a:t>DF</a:t>
            </a:r>
            <a:r>
              <a:rPr lang="zh-CN" altLang="en-US" sz="2400" dirty="0">
                <a:latin typeface="黑体" panose="02010609060101010101" pitchFamily="49" charset="-122"/>
                <a:ea typeface="黑体" panose="02010609060101010101" pitchFamily="49" charset="-122"/>
              </a:rPr>
              <a:t>是数据定义的伪操作命令，它的作用是将变量的类型定义为</a:t>
            </a: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个字节（</a:t>
            </a:r>
            <a:r>
              <a:rPr lang="en-US" altLang="zh-CN" sz="2400" dirty="0">
                <a:latin typeface="黑体" panose="02010609060101010101" pitchFamily="49" charset="-122"/>
                <a:ea typeface="黑体" panose="02010609060101010101" pitchFamily="49" charset="-122"/>
              </a:rPr>
              <a:t>48</a:t>
            </a:r>
            <a:r>
              <a:rPr lang="zh-CN" altLang="en-US" sz="2400" dirty="0">
                <a:latin typeface="黑体" panose="02010609060101010101" pitchFamily="49" charset="-122"/>
                <a:ea typeface="黑体" panose="02010609060101010101" pitchFamily="49" charset="-122"/>
              </a:rPr>
              <a:t>位），</a:t>
            </a:r>
            <a:r>
              <a:rPr lang="en-US" altLang="zh-CN" sz="2400" dirty="0">
                <a:latin typeface="黑体" panose="02010609060101010101" pitchFamily="49" charset="-122"/>
                <a:ea typeface="黑体" panose="02010609060101010101" pitchFamily="49" charset="-122"/>
              </a:rPr>
              <a:t>DF</a:t>
            </a:r>
            <a:r>
              <a:rPr lang="zh-CN" altLang="en-US" sz="2400" dirty="0">
                <a:latin typeface="黑体" panose="02010609060101010101" pitchFamily="49" charset="-122"/>
                <a:ea typeface="黑体" panose="02010609060101010101" pitchFamily="49" charset="-122"/>
              </a:rPr>
              <a:t>伪操作是</a:t>
            </a: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所特有的。</a:t>
            </a:r>
          </a:p>
          <a:p>
            <a:pPr>
              <a:lnSpc>
                <a:spcPct val="150000"/>
              </a:lnSpc>
              <a:buFontTx/>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5686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2"/>
          <p:cNvSpPr>
            <a:spLocks noGrp="1"/>
          </p:cNvSpPr>
          <p:nvPr>
            <p:ph idx="1"/>
          </p:nvPr>
        </p:nvSpPr>
        <p:spPr>
          <a:xfrm>
            <a:off x="2165235" y="857449"/>
            <a:ext cx="7774199" cy="4573058"/>
          </a:xfrm>
        </p:spPr>
        <p:txBody>
          <a:bodyPr/>
          <a:lstStyle/>
          <a:p>
            <a:pPr>
              <a:lnSpc>
                <a:spcPct val="15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）数据类型转换指令</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指令系统中，数据类型转换指令除了和</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具有完全一样的</a:t>
            </a:r>
            <a:r>
              <a:rPr lang="en-US" altLang="zh-CN" sz="2400">
                <a:latin typeface="黑体" panose="02010609060101010101" pitchFamily="49" charset="-122"/>
                <a:ea typeface="黑体" panose="02010609060101010101" pitchFamily="49" charset="-122"/>
              </a:rPr>
              <a:t>CBW</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CWD</a:t>
            </a:r>
            <a:r>
              <a:rPr lang="zh-CN" altLang="en-US" sz="2400">
                <a:latin typeface="黑体" panose="02010609060101010101" pitchFamily="49" charset="-122"/>
                <a:ea typeface="黑体" panose="02010609060101010101" pitchFamily="49" charset="-122"/>
              </a:rPr>
              <a:t>指令外，还增加了</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条指令。即</a:t>
            </a:r>
          </a:p>
          <a:p>
            <a:pPr>
              <a:lnSpc>
                <a:spcPct val="150000"/>
              </a:lnSpc>
              <a:buFontTx/>
              <a:buNone/>
            </a:pPr>
            <a:r>
              <a:rPr lang="en-US" altLang="zh-CN" sz="2400">
                <a:latin typeface="黑体" panose="02010609060101010101" pitchFamily="49" charset="-122"/>
                <a:ea typeface="黑体" panose="02010609060101010101" pitchFamily="49" charset="-122"/>
              </a:rPr>
              <a:t>CWDE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中的字进行高位扩展，成为</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中的双字</a:t>
            </a:r>
          </a:p>
          <a:p>
            <a:pPr>
              <a:lnSpc>
                <a:spcPct val="150000"/>
              </a:lnSpc>
              <a:buFontTx/>
              <a:buNone/>
            </a:pPr>
            <a:r>
              <a:rPr lang="en-US" altLang="zh-CN" sz="2400">
                <a:latin typeface="黑体" panose="02010609060101010101" pitchFamily="49" charset="-122"/>
                <a:ea typeface="黑体" panose="02010609060101010101" pitchFamily="49" charset="-122"/>
              </a:rPr>
              <a:t>CDQ   </a:t>
            </a:r>
            <a:r>
              <a:rPr lang="zh-CN" altLang="en-US" sz="2400">
                <a:latin typeface="黑体" panose="02010609060101010101" pitchFamily="49" charset="-122"/>
                <a:ea typeface="黑体" panose="02010609060101010101" pitchFamily="49" charset="-122"/>
              </a:rPr>
              <a:t>；将</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中的双字进行高位扩展，得到</a:t>
            </a:r>
            <a:r>
              <a:rPr lang="en-US" altLang="zh-CN" sz="2400">
                <a:latin typeface="黑体" panose="02010609060101010101" pitchFamily="49" charset="-122"/>
                <a:ea typeface="黑体" panose="02010609060101010101" pitchFamily="49" charset="-122"/>
              </a:rPr>
              <a:t>EDX</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中的</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字</a:t>
            </a:r>
          </a:p>
          <a:p>
            <a:pPr>
              <a:lnSpc>
                <a:spcPct val="150000"/>
              </a:lnSpc>
              <a:buFontTx/>
              <a:buNone/>
            </a:pPr>
            <a:r>
              <a:rPr lang="en-US" altLang="zh-CN" sz="2400">
                <a:latin typeface="黑体" panose="02010609060101010101" pitchFamily="49" charset="-122"/>
                <a:ea typeface="黑体" panose="02010609060101010101" pitchFamily="49" charset="-122"/>
              </a:rPr>
              <a:t>CWDE</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CDQ</a:t>
            </a:r>
            <a:r>
              <a:rPr lang="zh-CN" altLang="en-US" sz="2400">
                <a:latin typeface="黑体" panose="02010609060101010101" pitchFamily="49" charset="-122"/>
                <a:ea typeface="黑体" panose="02010609060101010101" pitchFamily="49" charset="-122"/>
              </a:rPr>
              <a:t>指令与</a:t>
            </a:r>
            <a:r>
              <a:rPr lang="en-US" altLang="zh-CN" sz="2400">
                <a:latin typeface="黑体" panose="02010609060101010101" pitchFamily="49" charset="-122"/>
                <a:ea typeface="黑体" panose="02010609060101010101" pitchFamily="49" charset="-122"/>
              </a:rPr>
              <a:t>CBW</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CWD</a:t>
            </a:r>
            <a:r>
              <a:rPr lang="zh-CN" altLang="en-US" sz="2400">
                <a:latin typeface="黑体" panose="02010609060101010101" pitchFamily="49" charset="-122"/>
                <a:ea typeface="黑体" panose="02010609060101010101" pitchFamily="49" charset="-122"/>
              </a:rPr>
              <a:t>一样，对标志位没有影响。</a:t>
            </a:r>
          </a:p>
          <a:p>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5887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内容占位符 2"/>
          <p:cNvSpPr>
            <a:spLocks noGrp="1"/>
          </p:cNvSpPr>
          <p:nvPr>
            <p:ph idx="1"/>
          </p:nvPr>
        </p:nvSpPr>
        <p:spPr>
          <a:xfrm>
            <a:off x="1736511" y="643088"/>
            <a:ext cx="8717392" cy="5501960"/>
          </a:xfrm>
        </p:spPr>
        <p:txBody>
          <a:bodyPr/>
          <a:lstStyle/>
          <a:p>
            <a:pPr>
              <a:lnSpc>
                <a:spcPct val="120000"/>
              </a:lnSpc>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．算术运算指令</a:t>
            </a:r>
            <a:r>
              <a:rPr lang="en-US" sz="2400" b="1">
                <a:latin typeface="黑体" panose="02010609060101010101" pitchFamily="49" charset="-122"/>
                <a:ea typeface="黑体" panose="02010609060101010101" pitchFamily="49" charset="-122"/>
              </a:rPr>
              <a:t>	</a:t>
            </a:r>
            <a:endParaRPr lang="zh-CN" altLang="en-US" sz="2400" b="1">
              <a:latin typeface="黑体" panose="02010609060101010101" pitchFamily="49" charset="-122"/>
              <a:ea typeface="黑体" panose="02010609060101010101" pitchFamily="49" charset="-122"/>
            </a:endParaRPr>
          </a:p>
          <a:p>
            <a:pPr>
              <a:lnSpc>
                <a:spcPct val="120000"/>
              </a:lnSpc>
              <a:buFontTx/>
              <a:buNone/>
            </a:pP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指令系统的算术运算指令与</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并没有很大的区别，最大的改变只是对</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位数据的支持。</a:t>
            </a:r>
          </a:p>
          <a:p>
            <a:pPr>
              <a:lnSpc>
                <a:spcPct val="120000"/>
              </a:lnSpc>
              <a:buFontTx/>
              <a:buNone/>
            </a:pPr>
            <a:r>
              <a:rPr lang="en-US" altLang="zh-CN" sz="2400">
                <a:latin typeface="黑体" panose="02010609060101010101" pitchFamily="49" charset="-122"/>
                <a:ea typeface="黑体" panose="02010609060101010101" pitchFamily="49" charset="-122"/>
              </a:rPr>
              <a:t>① </a:t>
            </a:r>
            <a:r>
              <a:rPr lang="zh-CN" altLang="en-US" sz="2400">
                <a:latin typeface="黑体" panose="02010609060101010101" pitchFamily="49" charset="-122"/>
                <a:ea typeface="黑体" panose="02010609060101010101" pitchFamily="49" charset="-122"/>
              </a:rPr>
              <a:t>除法运算指令</a:t>
            </a:r>
            <a:r>
              <a:rPr lang="en-US" altLang="zh-CN" sz="2400">
                <a:latin typeface="黑体" panose="02010609060101010101" pitchFamily="49" charset="-122"/>
                <a:ea typeface="黑体" panose="02010609060101010101" pitchFamily="49" charset="-122"/>
              </a:rPr>
              <a:t>DIV</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IDIV</a:t>
            </a:r>
            <a:r>
              <a:rPr lang="zh-CN" altLang="en-US" sz="2400">
                <a:latin typeface="黑体" panose="02010609060101010101" pitchFamily="49" charset="-122"/>
                <a:ea typeface="黑体" panose="02010609060101010101" pitchFamily="49" charset="-122"/>
              </a:rPr>
              <a:t>用</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DX+AX</a:t>
            </a:r>
            <a:r>
              <a:rPr lang="zh-CN" altLang="en-US" sz="2400">
                <a:latin typeface="黑体" panose="02010609060101010101" pitchFamily="49" charset="-122"/>
                <a:ea typeface="黑体" panose="02010609060101010101" pitchFamily="49" charset="-122"/>
              </a:rPr>
              <a:t>或者</a:t>
            </a:r>
            <a:r>
              <a:rPr lang="en-US" altLang="zh-CN" sz="2400">
                <a:latin typeface="黑体" panose="02010609060101010101" pitchFamily="49" charset="-122"/>
                <a:ea typeface="黑体" panose="02010609060101010101" pitchFamily="49" charset="-122"/>
              </a:rPr>
              <a:t>EDX+EAX</a:t>
            </a:r>
            <a:r>
              <a:rPr lang="zh-CN" altLang="en-US" sz="2400">
                <a:latin typeface="黑体" panose="02010609060101010101" pitchFamily="49" charset="-122"/>
                <a:ea typeface="黑体" panose="02010609060101010101" pitchFamily="49" charset="-122"/>
              </a:rPr>
              <a:t>存放</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位或者</a:t>
            </a:r>
            <a:r>
              <a:rPr lang="en-US" altLang="zh-CN" sz="2400">
                <a:latin typeface="黑体" panose="02010609060101010101" pitchFamily="49" charset="-122"/>
                <a:ea typeface="黑体" panose="02010609060101010101" pitchFamily="49" charset="-122"/>
              </a:rPr>
              <a:t>64</a:t>
            </a:r>
            <a:r>
              <a:rPr lang="zh-CN" altLang="en-US" sz="2400">
                <a:latin typeface="黑体" panose="02010609060101010101" pitchFamily="49" charset="-122"/>
                <a:ea typeface="黑体" panose="02010609060101010101" pitchFamily="49" charset="-122"/>
              </a:rPr>
              <a:t>位被除数，除数的长度为被除数的一半，可存放在寄存器或者存储器中。指令执行后，商放在源存放被除数的寄存器的低半部分，余数放在高半部分。</a:t>
            </a:r>
          </a:p>
          <a:p>
            <a:pPr>
              <a:lnSpc>
                <a:spcPct val="120000"/>
              </a:lnSpc>
              <a:buFontTx/>
              <a:buNone/>
            </a:pPr>
            <a:r>
              <a:rPr lang="en-US" altLang="zh-CN" sz="2400">
                <a:latin typeface="黑体" panose="02010609060101010101" pitchFamily="49" charset="-122"/>
                <a:ea typeface="黑体" panose="02010609060101010101" pitchFamily="49" charset="-122"/>
              </a:rPr>
              <a:t>②</a:t>
            </a:r>
            <a:r>
              <a:rPr lang="zh-CN" altLang="en-US" sz="2400">
                <a:latin typeface="黑体" panose="02010609060101010101" pitchFamily="49" charset="-122"/>
                <a:ea typeface="黑体" panose="02010609060101010101" pitchFamily="49" charset="-122"/>
              </a:rPr>
              <a:t>乘法运算指令</a:t>
            </a:r>
            <a:r>
              <a:rPr lang="en-US" altLang="zh-CN" sz="2400">
                <a:latin typeface="黑体" panose="02010609060101010101" pitchFamily="49" charset="-122"/>
                <a:ea typeface="黑体" panose="02010609060101010101" pitchFamily="49" charset="-122"/>
              </a:rPr>
              <a:t>MUL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IMUL</a:t>
            </a:r>
            <a:r>
              <a:rPr lang="zh-CN" altLang="en-US" sz="2400">
                <a:latin typeface="黑体" panose="02010609060101010101" pitchFamily="49" charset="-122"/>
                <a:ea typeface="黑体" panose="02010609060101010101" pitchFamily="49" charset="-122"/>
              </a:rPr>
              <a:t>的操作数可为</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位数、</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位数或</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位数。寄存器</a:t>
            </a:r>
            <a:r>
              <a:rPr lang="en-US" altLang="zh-CN" sz="2400">
                <a:latin typeface="黑体" panose="02010609060101010101" pitchFamily="49" charset="-122"/>
                <a:ea typeface="黑体" panose="02010609060101010101" pitchFamily="49" charset="-122"/>
              </a:rPr>
              <a:t>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或者</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存放其中一个操作数并保存乘积的低半部分，另一个操作数为寄存器或存储器，也可为立即数。乘积的高半部分在</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位时存放在</a:t>
            </a:r>
            <a:r>
              <a:rPr lang="en-US" altLang="zh-CN" sz="2400">
                <a:latin typeface="黑体" panose="02010609060101010101" pitchFamily="49" charset="-122"/>
                <a:ea typeface="黑体" panose="02010609060101010101" pitchFamily="49" charset="-122"/>
              </a:rPr>
              <a:t>AH</a:t>
            </a:r>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位时存放在</a:t>
            </a:r>
            <a:r>
              <a:rPr lang="en-US" altLang="zh-CN" sz="2400">
                <a:latin typeface="黑体" panose="02010609060101010101" pitchFamily="49" charset="-122"/>
                <a:ea typeface="黑体" panose="02010609060101010101" pitchFamily="49" charset="-122"/>
              </a:rPr>
              <a:t>EAX</a:t>
            </a:r>
            <a:r>
              <a:rPr lang="zh-CN" altLang="en-US" sz="2400">
                <a:latin typeface="黑体" panose="02010609060101010101" pitchFamily="49" charset="-122"/>
                <a:ea typeface="黑体" panose="02010609060101010101" pitchFamily="49" charset="-122"/>
              </a:rPr>
              <a:t>的高</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位，且同时放在</a:t>
            </a:r>
            <a:r>
              <a:rPr lang="en-US" altLang="zh-CN" sz="2400">
                <a:latin typeface="黑体" panose="02010609060101010101" pitchFamily="49" charset="-122"/>
                <a:ea typeface="黑体" panose="02010609060101010101" pitchFamily="49" charset="-122"/>
              </a:rPr>
              <a:t>DX</a:t>
            </a:r>
            <a:r>
              <a:rPr lang="zh-CN" altLang="en-US" sz="2400">
                <a:latin typeface="黑体" panose="02010609060101010101" pitchFamily="49" charset="-122"/>
                <a:ea typeface="黑体" panose="02010609060101010101" pitchFamily="49" charset="-122"/>
              </a:rPr>
              <a:t>中，在</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位时放在</a:t>
            </a:r>
            <a:r>
              <a:rPr lang="en-US" altLang="zh-CN" sz="2400">
                <a:latin typeface="黑体" panose="02010609060101010101" pitchFamily="49" charset="-122"/>
                <a:ea typeface="黑体" panose="02010609060101010101" pitchFamily="49" charset="-122"/>
              </a:rPr>
              <a:t>EDX</a:t>
            </a:r>
            <a:r>
              <a:rPr lang="zh-CN" altLang="en-US" sz="2400">
                <a:latin typeface="黑体" panose="02010609060101010101" pitchFamily="49" charset="-122"/>
                <a:ea typeface="黑体" panose="02010609060101010101" pitchFamily="49" charset="-122"/>
              </a:rPr>
              <a:t>中。</a:t>
            </a:r>
          </a:p>
          <a:p>
            <a:pPr>
              <a:lnSpc>
                <a:spcPct val="120000"/>
              </a:lnSpc>
            </a:pPr>
            <a:endParaRPr lang="zh-CN" altLang="en-US" smtClean="0"/>
          </a:p>
        </p:txBody>
      </p:sp>
    </p:spTree>
    <p:extLst>
      <p:ext uri="{BB962C8B-B14F-4D97-AF65-F5344CB8AC3E}">
        <p14:creationId xmlns:p14="http://schemas.microsoft.com/office/powerpoint/2010/main" val="422000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2"/>
          <p:cNvSpPr>
            <a:spLocks noGrp="1"/>
          </p:cNvSpPr>
          <p:nvPr>
            <p:ph idx="1"/>
          </p:nvPr>
        </p:nvSpPr>
        <p:spPr>
          <a:xfrm>
            <a:off x="2208107" y="785996"/>
            <a:ext cx="7774199" cy="5311416"/>
          </a:xfrm>
        </p:spPr>
        <p:txBody>
          <a:bodyPr/>
          <a:lstStyle/>
          <a:p>
            <a:pPr>
              <a:lnSpc>
                <a:spcPct val="150000"/>
              </a:lnSpc>
              <a:buFontTx/>
              <a:buNone/>
            </a:pP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例</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IMUL  DX, BX, 500H            </a:t>
            </a:r>
          </a:p>
          <a:p>
            <a:pPr>
              <a:lnSpc>
                <a:spcPct val="150000"/>
              </a:lnSpc>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；将</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中内容乘以</a:t>
            </a:r>
            <a:r>
              <a:rPr lang="en-US" altLang="zh-CN" sz="2400" dirty="0">
                <a:latin typeface="黑体" panose="02010609060101010101" pitchFamily="49" charset="-122"/>
                <a:ea typeface="黑体" panose="02010609060101010101" pitchFamily="49" charset="-122"/>
              </a:rPr>
              <a:t>500H</a:t>
            </a:r>
            <a:r>
              <a:rPr lang="zh-CN" altLang="en-US" sz="2400" dirty="0">
                <a:latin typeface="黑体" panose="02010609060101010101" pitchFamily="49" charset="-122"/>
                <a:ea typeface="黑体" panose="02010609060101010101" pitchFamily="49" charset="-122"/>
              </a:rPr>
              <a:t>，结果送</a:t>
            </a:r>
            <a:r>
              <a:rPr lang="en-US" altLang="zh-CN" sz="2400" dirty="0">
                <a:latin typeface="黑体" panose="02010609060101010101" pitchFamily="49" charset="-122"/>
                <a:ea typeface="黑体" panose="02010609060101010101" pitchFamily="49" charset="-122"/>
              </a:rPr>
              <a:t>DX</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IMUL  ECX, EDX, 1000H         </a:t>
            </a:r>
          </a:p>
          <a:p>
            <a:pPr>
              <a:lnSpc>
                <a:spcPct val="150000"/>
              </a:lnSpc>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；将</a:t>
            </a:r>
            <a:r>
              <a:rPr lang="en-US" altLang="zh-CN" sz="2400" dirty="0">
                <a:latin typeface="黑体" panose="02010609060101010101" pitchFamily="49" charset="-122"/>
                <a:ea typeface="黑体" panose="02010609060101010101" pitchFamily="49" charset="-122"/>
              </a:rPr>
              <a:t>EDX</a:t>
            </a:r>
            <a:r>
              <a:rPr lang="zh-CN" altLang="en-US" sz="2400" dirty="0">
                <a:latin typeface="黑体" panose="02010609060101010101" pitchFamily="49" charset="-122"/>
                <a:ea typeface="黑体" panose="02010609060101010101" pitchFamily="49" charset="-122"/>
              </a:rPr>
              <a:t>内容乘以</a:t>
            </a:r>
            <a:r>
              <a:rPr lang="en-US" altLang="zh-CN" sz="2400" dirty="0">
                <a:latin typeface="黑体" panose="02010609060101010101" pitchFamily="49" charset="-122"/>
                <a:ea typeface="黑体" panose="02010609060101010101" pitchFamily="49" charset="-122"/>
              </a:rPr>
              <a:t>1000H</a:t>
            </a:r>
            <a:r>
              <a:rPr lang="zh-CN" altLang="en-US" sz="2400" dirty="0">
                <a:latin typeface="黑体" panose="02010609060101010101" pitchFamily="49" charset="-122"/>
                <a:ea typeface="黑体" panose="02010609060101010101" pitchFamily="49" charset="-122"/>
              </a:rPr>
              <a:t>，结果送</a:t>
            </a:r>
            <a:r>
              <a:rPr lang="en-US" altLang="zh-CN" sz="2400" dirty="0">
                <a:latin typeface="黑体" panose="02010609060101010101" pitchFamily="49" charset="-122"/>
                <a:ea typeface="黑体" panose="02010609060101010101" pitchFamily="49" charset="-122"/>
              </a:rPr>
              <a:t>ECX</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en-US" altLang="zh-CN" sz="2400" dirty="0">
                <a:latin typeface="黑体" panose="02010609060101010101" pitchFamily="49" charset="-122"/>
                <a:ea typeface="黑体" panose="02010609060101010101" pitchFamily="49" charset="-122"/>
              </a:rPr>
              <a:t>IMUL  EDX, MEM_DWORD, 30H     </a:t>
            </a:r>
          </a:p>
          <a:p>
            <a:pPr>
              <a:lnSpc>
                <a:spcPct val="150000"/>
              </a:lnSpc>
              <a:buFontTx/>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；将存储器中双字乘以</a:t>
            </a:r>
            <a:r>
              <a:rPr lang="en-US" altLang="zh-CN" sz="2400" dirty="0">
                <a:latin typeface="黑体" panose="02010609060101010101" pitchFamily="49" charset="-122"/>
                <a:ea typeface="黑体" panose="02010609060101010101" pitchFamily="49" charset="-122"/>
              </a:rPr>
              <a:t>30H</a:t>
            </a:r>
            <a:r>
              <a:rPr lang="zh-CN" altLang="en-US" sz="2400" dirty="0">
                <a:latin typeface="黑体" panose="02010609060101010101" pitchFamily="49" charset="-122"/>
                <a:ea typeface="黑体" panose="02010609060101010101" pitchFamily="49" charset="-122"/>
              </a:rPr>
              <a:t>，结果送</a:t>
            </a:r>
            <a:r>
              <a:rPr lang="en-US" altLang="zh-CN" sz="2400" dirty="0">
                <a:latin typeface="黑体" panose="02010609060101010101" pitchFamily="49" charset="-122"/>
                <a:ea typeface="黑体" panose="02010609060101010101" pitchFamily="49" charset="-122"/>
              </a:rPr>
              <a:t>EDX</a:t>
            </a:r>
            <a:endParaRPr lang="zh-CN" altLang="en-US" sz="2400" dirty="0">
              <a:latin typeface="黑体" panose="02010609060101010101" pitchFamily="49" charset="-122"/>
              <a:ea typeface="黑体" panose="02010609060101010101" pitchFamily="49" charset="-122"/>
            </a:endParaRPr>
          </a:p>
          <a:p>
            <a:endParaRPr lang="zh-CN" altLang="en-US" dirty="0" smtClean="0"/>
          </a:p>
        </p:txBody>
      </p:sp>
    </p:spTree>
    <p:extLst>
      <p:ext uri="{BB962C8B-B14F-4D97-AF65-F5344CB8AC3E}">
        <p14:creationId xmlns:p14="http://schemas.microsoft.com/office/powerpoint/2010/main" val="1348085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10973</TotalTime>
  <Words>10600</Words>
  <Application>Microsoft Office PowerPoint</Application>
  <PresentationFormat>自定义</PresentationFormat>
  <Paragraphs>839</Paragraphs>
  <Slides>131</Slides>
  <Notes>6</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131</vt:i4>
      </vt:variant>
    </vt:vector>
  </HeadingPairs>
  <TitlesOfParts>
    <vt:vector size="142" baseType="lpstr">
      <vt:lpstr>黑体</vt:lpstr>
      <vt:lpstr>华文楷体</vt:lpstr>
      <vt:lpstr>隶书</vt:lpstr>
      <vt:lpstr>宋体</vt:lpstr>
      <vt:lpstr>微软雅黑</vt:lpstr>
      <vt:lpstr>Arial</vt:lpstr>
      <vt:lpstr>Calibri</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vector>
  </TitlesOfParts>
  <Manager>hl81829782</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keywords>hl81829782</cp:keywords>
  <cp:lastModifiedBy>ying zhu</cp:lastModifiedBy>
  <cp:revision>895</cp:revision>
  <dcterms:created xsi:type="dcterms:W3CDTF">2015-04-24T01:01:13Z</dcterms:created>
  <dcterms:modified xsi:type="dcterms:W3CDTF">2017-07-30T02:45:01Z</dcterms:modified>
  <cp:category>hl81829782</cp:category>
  <cp:contentStatus>hl81829782</cp:contentStatus>
</cp:coreProperties>
</file>